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5" r:id="rId2"/>
    <p:sldId id="326" r:id="rId3"/>
  </p:sldIdLst>
  <p:sldSz cx="6858000" cy="9906000" type="A4"/>
  <p:notesSz cx="6881813" cy="97107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BFC1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91" autoAdjust="0"/>
    <p:restoredTop sz="94652" autoAdjust="0"/>
  </p:normalViewPr>
  <p:slideViewPr>
    <p:cSldViewPr>
      <p:cViewPr>
        <p:scale>
          <a:sx n="100" d="100"/>
          <a:sy n="100" d="100"/>
        </p:scale>
        <p:origin x="-2682" y="12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869" cy="48452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7339" y="0"/>
            <a:ext cx="2982869" cy="48452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B839AB-16D7-490F-A29F-D88523F13BEE}" type="datetimeFigureOut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79638" y="728663"/>
            <a:ext cx="2522537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862" y="4612329"/>
            <a:ext cx="5506093" cy="4370065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223107"/>
            <a:ext cx="2982869" cy="486080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7339" y="9223107"/>
            <a:ext cx="2982869" cy="486080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486689-F4C3-4D2C-B9CD-75B5AE1C7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35103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09" indent="-28569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783" indent="-22855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896" indent="-22855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009" indent="-22855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121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235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348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461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045C3E-D73A-4FA8-AA8E-4DDBBA5C655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09" indent="-28569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783" indent="-22855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896" indent="-22855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009" indent="-22855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121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235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348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461" indent="-2285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045C3E-D73A-4FA8-AA8E-4DDBBA5C655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A1FAF-F101-42AB-8BFC-82529B9F84E5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E61B3-612D-4313-8603-F8E3836BED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687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CD8E7-D780-4470-98CB-D6E76BB93847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C4324-4C47-4ECA-A8AA-6AB532BCFC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9610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94919-D716-49EB-918D-10271AF5B2AE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ADFF4-A2D4-46DD-A622-7F4B5C9D30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120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A2B50-BB43-4313-A5C3-CF032F1834AD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27107-AB15-4E53-9C8E-65E64B4209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3928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094B7-B699-442B-9A4D-6E1BCC5912D3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82F6C-3215-4B72-BBC8-3790A95877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618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4FCDF-9990-4958-8BA8-F3915037CCDD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B75F-1FB8-42CF-A654-C750469CB4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650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B2274-899A-4FED-9A12-1E70ACE528DA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9949-EA98-4FD6-94A8-D1F6E9A9F2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2945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AE6F9-667A-4AF0-A65B-69DE6D22E33C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C87A-89EF-4050-BDD1-00E213515C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2957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84536-46EB-4FA7-929D-69D20E08F3E8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0945-F5C0-4F97-9491-B89987F4AF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5273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738B-5320-4F55-B726-D26FBFBA415B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CDCA-6F31-4C2F-99F1-2BFDFF9FB9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4892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858B-E416-4FAA-8284-586BEB7FDFB5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C393-0667-4A93-9597-F5C99BFD7B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8228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081DFC-5166-4255-BCDC-A54C79A883DE}" type="datetime1">
              <a:rPr lang="fr-FR"/>
              <a:pPr>
                <a:defRPr/>
              </a:pPr>
              <a:t>30/10/2011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4E210D-A475-4A59-8FD1-38951902EB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à coins arrondis 44"/>
          <p:cNvSpPr/>
          <p:nvPr/>
        </p:nvSpPr>
        <p:spPr>
          <a:xfrm>
            <a:off x="188641" y="560512"/>
            <a:ext cx="5472607" cy="26352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latin typeface="Arial Rounded MT Bold" pitchFamily="34" charset="0"/>
              </a:rPr>
              <a:t>Comparer, ranger, et encadrer les nombres de 0 à 999 </a:t>
            </a:r>
            <a:r>
              <a:rPr lang="fr-FR" sz="1400" dirty="0" err="1" smtClean="0">
                <a:latin typeface="Arial Rounded MT Bold" pitchFamily="34" charset="0"/>
              </a:rPr>
              <a:t>999</a:t>
            </a:r>
            <a:endParaRPr lang="fr-FR" sz="1400" dirty="0">
              <a:latin typeface="Arial Rounded MT Bold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27000" y="506413"/>
            <a:ext cx="6604000" cy="9271123"/>
          </a:xfrm>
          <a:prstGeom prst="roundRect">
            <a:avLst>
              <a:gd name="adj" fmla="val 2422"/>
            </a:avLst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8" name="Rectangle à coins arrondis 27"/>
          <p:cNvSpPr/>
          <p:nvPr/>
        </p:nvSpPr>
        <p:spPr bwMode="auto">
          <a:xfrm>
            <a:off x="1588" y="1009650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latin typeface="Arial Rounded MT Bold" pitchFamily="34" charset="0"/>
              </a:rPr>
              <a:t>1</a:t>
            </a:r>
            <a:endParaRPr lang="fr-FR" dirty="0">
              <a:latin typeface="Arial Rounded MT Bold" pitchFamily="34" charset="0"/>
            </a:endParaRPr>
          </a:p>
        </p:txBody>
      </p:sp>
      <p:sp>
        <p:nvSpPr>
          <p:cNvPr id="3080" name="ZoneTexte 127"/>
          <p:cNvSpPr txBox="1">
            <a:spLocks noChangeArrowheads="1"/>
          </p:cNvSpPr>
          <p:nvPr/>
        </p:nvSpPr>
        <p:spPr bwMode="auto">
          <a:xfrm>
            <a:off x="260350" y="984300"/>
            <a:ext cx="6337002" cy="8956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u="sng" dirty="0" smtClean="0">
                <a:latin typeface="Taffy"/>
              </a:rPr>
              <a:t>Complète avec &lt; ou &gt;.</a:t>
            </a:r>
          </a:p>
          <a:p>
            <a:r>
              <a:rPr lang="fr-FR" dirty="0" smtClean="0">
                <a:latin typeface="Taffy"/>
              </a:rPr>
              <a:t>10 548 ….. 10 584</a:t>
            </a:r>
          </a:p>
          <a:p>
            <a:r>
              <a:rPr lang="fr-FR" dirty="0" smtClean="0">
                <a:latin typeface="Taffy"/>
              </a:rPr>
              <a:t>301 231 ….. 301 131</a:t>
            </a:r>
          </a:p>
          <a:p>
            <a:r>
              <a:rPr lang="fr-FR" dirty="0" smtClean="0">
                <a:latin typeface="Taffy"/>
              </a:rPr>
              <a:t>998 000 ….. 999 000 </a:t>
            </a:r>
          </a:p>
          <a:p>
            <a:r>
              <a:rPr lang="fr-FR" dirty="0" smtClean="0">
                <a:latin typeface="Taffy"/>
              </a:rPr>
              <a:t>465 413 ..… 465 403</a:t>
            </a:r>
          </a:p>
          <a:p>
            <a:endParaRPr lang="fr-FR" u="sng" dirty="0" smtClean="0">
              <a:latin typeface="Taffy"/>
            </a:endParaRPr>
          </a:p>
          <a:p>
            <a:r>
              <a:rPr lang="fr-FR" u="sng" dirty="0" smtClean="0">
                <a:latin typeface="Taffy"/>
              </a:rPr>
              <a:t>Range ces nombres dans l’ordre croissant. </a:t>
            </a:r>
          </a:p>
          <a:p>
            <a:r>
              <a:rPr lang="fr-FR" dirty="0" smtClean="0">
                <a:latin typeface="Taffy"/>
              </a:rPr>
              <a:t>45 236            54 362            45 362            504 632            54 623            5 426</a:t>
            </a:r>
          </a:p>
          <a:p>
            <a:r>
              <a:rPr lang="fr-FR" dirty="0" smtClean="0">
                <a:latin typeface="Taffy"/>
              </a:rPr>
              <a:t>…....................................................................................................................................................</a:t>
            </a:r>
          </a:p>
          <a:p>
            <a:r>
              <a:rPr lang="fr-FR" dirty="0" smtClean="0">
                <a:latin typeface="Taffy"/>
              </a:rPr>
              <a:t>…....................................................................................................................................................</a:t>
            </a:r>
          </a:p>
          <a:p>
            <a:endParaRPr lang="fr-FR" u="sng" dirty="0" smtClean="0">
              <a:latin typeface="Taffy"/>
              <a:ea typeface="Script Ecole 2" pitchFamily="2" charset="0"/>
              <a:cs typeface="Tahoma" pitchFamily="34" charset="0"/>
            </a:endParaRPr>
          </a:p>
          <a:p>
            <a:r>
              <a:rPr lang="fr-FR" u="sng" dirty="0" smtClean="0">
                <a:latin typeface="Taffy"/>
              </a:rPr>
              <a:t>Complète le tableau</a:t>
            </a:r>
            <a:r>
              <a:rPr lang="fr-FR" dirty="0" smtClean="0">
                <a:latin typeface="Taffy"/>
              </a:rPr>
              <a:t>.</a:t>
            </a:r>
          </a:p>
          <a:p>
            <a:endParaRPr lang="fr-FR" b="1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r>
              <a:rPr lang="fr-FR" u="sng" dirty="0" smtClean="0">
                <a:latin typeface="Taffy"/>
              </a:rPr>
              <a:t>Encadre les nombres à la dizaine de mille près.</a:t>
            </a:r>
          </a:p>
          <a:p>
            <a:r>
              <a:rPr lang="fr-FR" i="1" dirty="0" smtClean="0">
                <a:latin typeface="Taffy"/>
              </a:rPr>
              <a:t>Ex. : 320 000 &lt; 325 796 &lt; 330 000 </a:t>
            </a:r>
            <a:endParaRPr lang="fr-FR" i="1" dirty="0" smtClean="0">
              <a:latin typeface="Taffy"/>
            </a:endParaRPr>
          </a:p>
          <a:p>
            <a:endParaRPr lang="fr-FR" i="1" dirty="0" smtClean="0">
              <a:latin typeface="Taffy"/>
            </a:endParaRPr>
          </a:p>
          <a:p>
            <a:r>
              <a:rPr lang="fr-FR" dirty="0" smtClean="0">
                <a:latin typeface="Taffy"/>
              </a:rPr>
              <a:t>…............................. &lt; 238 504 &lt; …............................. </a:t>
            </a:r>
          </a:p>
          <a:p>
            <a:r>
              <a:rPr lang="fr-FR" dirty="0" smtClean="0">
                <a:latin typeface="Taffy"/>
              </a:rPr>
              <a:t>…............................. &lt; 885 771 &lt; …............................. </a:t>
            </a:r>
          </a:p>
          <a:p>
            <a:r>
              <a:rPr lang="fr-FR" dirty="0" smtClean="0">
                <a:latin typeface="Taffy"/>
              </a:rPr>
              <a:t>…............................. &lt; 61 240 &lt; …............................. </a:t>
            </a:r>
          </a:p>
          <a:p>
            <a:r>
              <a:rPr lang="fr-FR" dirty="0" smtClean="0">
                <a:latin typeface="Taffy"/>
              </a:rPr>
              <a:t>…............................. &lt; 309 232 &lt; </a:t>
            </a:r>
            <a:r>
              <a:rPr lang="fr-FR" dirty="0" smtClean="0">
                <a:latin typeface="Taffy"/>
              </a:rPr>
              <a:t>….............................</a:t>
            </a:r>
          </a:p>
          <a:p>
            <a:r>
              <a:rPr lang="fr-FR" dirty="0" smtClean="0">
                <a:latin typeface="Taffy"/>
              </a:rPr>
              <a:t> </a:t>
            </a:r>
            <a:endParaRPr lang="fr-FR" u="sng" dirty="0" smtClean="0">
              <a:latin typeface="Taffy"/>
            </a:endParaRPr>
          </a:p>
          <a:p>
            <a:endParaRPr lang="fr-FR" dirty="0" smtClean="0">
              <a:latin typeface="Taffy"/>
            </a:endParaRPr>
          </a:p>
          <a:p>
            <a:endParaRPr lang="fr-FR" b="1" dirty="0" smtClean="0">
              <a:latin typeface="Taffy"/>
            </a:endParaRPr>
          </a:p>
          <a:p>
            <a:r>
              <a:rPr lang="fr-FR" dirty="0" smtClean="0"/>
              <a:t> </a:t>
            </a:r>
          </a:p>
          <a:p>
            <a:endParaRPr lang="fr-FR" u="sng" dirty="0" smtClean="0">
              <a:latin typeface="Taffy"/>
              <a:ea typeface="Script Ecole 2" pitchFamily="2" charset="0"/>
              <a:cs typeface="Tahoma" pitchFamily="34" charset="0"/>
            </a:endParaRPr>
          </a:p>
        </p:txBody>
      </p:sp>
      <p:grpSp>
        <p:nvGrpSpPr>
          <p:cNvPr id="3081" name="Groupe 10"/>
          <p:cNvGrpSpPr>
            <a:grpSpLocks/>
          </p:cNvGrpSpPr>
          <p:nvPr/>
        </p:nvGrpSpPr>
        <p:grpSpPr bwMode="auto">
          <a:xfrm>
            <a:off x="4697413" y="57150"/>
            <a:ext cx="2033587" cy="358775"/>
            <a:chOff x="188913" y="56456"/>
            <a:chExt cx="2033587" cy="360040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88913" y="128146"/>
              <a:ext cx="2033587" cy="288350"/>
            </a:xfrm>
            <a:prstGeom prst="roundRect">
              <a:avLst/>
            </a:prstGeom>
            <a:noFill/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913" y="56456"/>
              <a:ext cx="671512" cy="1433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100" b="1" dirty="0">
                  <a:solidFill>
                    <a:schemeClr val="tx1"/>
                  </a:solidFill>
                </a:rPr>
                <a:t>Prénom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82" name="Groupe 11"/>
          <p:cNvGrpSpPr>
            <a:grpSpLocks/>
          </p:cNvGrpSpPr>
          <p:nvPr/>
        </p:nvGrpSpPr>
        <p:grpSpPr bwMode="auto">
          <a:xfrm>
            <a:off x="116632" y="51227"/>
            <a:ext cx="1392273" cy="359469"/>
            <a:chOff x="2763565" y="56158"/>
            <a:chExt cx="1635123" cy="360338"/>
          </a:xfrm>
        </p:grpSpPr>
        <p:sp>
          <p:nvSpPr>
            <p:cNvPr id="137" name="Rectangle à coins arrondis 136"/>
            <p:cNvSpPr/>
            <p:nvPr/>
          </p:nvSpPr>
          <p:spPr>
            <a:xfrm>
              <a:off x="2763565" y="128464"/>
              <a:ext cx="1635123" cy="288032"/>
            </a:xfrm>
            <a:prstGeom prst="roundRect">
              <a:avLst/>
            </a:prstGeom>
            <a:noFill/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400" dirty="0" smtClean="0">
                  <a:solidFill>
                    <a:schemeClr val="tx1"/>
                  </a:solidFill>
                </a:rPr>
                <a:t>/         /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97140" y="56158"/>
              <a:ext cx="568587" cy="14401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100" b="1" dirty="0">
                  <a:solidFill>
                    <a:schemeClr val="tx1"/>
                  </a:solidFill>
                </a:rPr>
                <a:t>Date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2399607" y="57617"/>
            <a:ext cx="1407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Evaluation </a:t>
            </a:r>
            <a:r>
              <a:rPr lang="fr-FR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n°2</a:t>
            </a:r>
            <a:endParaRPr lang="fr-FR" sz="1600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fr-FR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Mathématiques – CM1</a:t>
            </a:r>
            <a:endParaRPr lang="fr-FR" sz="10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" name="Rectangle à coins arrondis 24"/>
          <p:cNvSpPr/>
          <p:nvPr/>
        </p:nvSpPr>
        <p:spPr bwMode="auto">
          <a:xfrm>
            <a:off x="0" y="2648744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latin typeface="Arial Rounded MT Bold" pitchFamily="34" charset="0"/>
              </a:rPr>
              <a:t>2</a:t>
            </a:r>
            <a:endParaRPr lang="fr-FR" dirty="0">
              <a:latin typeface="Arial Rounded MT Bold" pitchFamily="34" charset="0"/>
            </a:endParaRPr>
          </a:p>
        </p:txBody>
      </p:sp>
      <p:sp>
        <p:nvSpPr>
          <p:cNvPr id="35" name="Rectangle à coins arrondis 34"/>
          <p:cNvSpPr/>
          <p:nvPr/>
        </p:nvSpPr>
        <p:spPr bwMode="auto">
          <a:xfrm>
            <a:off x="0" y="4088904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latin typeface="Arial Rounded MT Bold" pitchFamily="34" charset="0"/>
              </a:rPr>
              <a:t>3</a:t>
            </a:r>
            <a:endParaRPr lang="fr-FR" dirty="0">
              <a:latin typeface="Arial Rounded MT Bold" pitchFamily="34" charset="0"/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1143000" y="4376936"/>
          <a:ext cx="4572000" cy="1631595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32631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 dirty="0">
                          <a:latin typeface="Taffy"/>
                          <a:ea typeface="Calibri"/>
                          <a:cs typeface="Times New Roman"/>
                        </a:rPr>
                        <a:t>Nombre juste avant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>
                          <a:latin typeface="Taffy"/>
                          <a:ea typeface="Calibri"/>
                          <a:cs typeface="Times New Roman"/>
                        </a:rPr>
                        <a:t>Nombre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>
                          <a:latin typeface="Taffy"/>
                          <a:ea typeface="Calibri"/>
                          <a:cs typeface="Times New Roman"/>
                        </a:rPr>
                        <a:t>Nombre juste après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631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>
                          <a:latin typeface="Taffy"/>
                          <a:ea typeface="Calibri"/>
                          <a:cs typeface="Times New Roman"/>
                        </a:rPr>
                        <a:t>19 999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1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>
                          <a:latin typeface="Taffy"/>
                          <a:ea typeface="Calibri"/>
                          <a:cs typeface="Times New Roman"/>
                        </a:rPr>
                        <a:t>90 000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1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>
                          <a:latin typeface="Taffy"/>
                          <a:ea typeface="Calibri"/>
                          <a:cs typeface="Times New Roman"/>
                        </a:rPr>
                        <a:t>999 998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1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r>
                        <a:rPr lang="fr-FR" sz="1800">
                          <a:latin typeface="Taffy"/>
                          <a:ea typeface="Calibri"/>
                          <a:cs typeface="Times New Roman"/>
                        </a:rPr>
                        <a:t>300 000</a:t>
                      </a: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6800" algn="l"/>
                        </a:tabLst>
                      </a:pPr>
                      <a:endParaRPr lang="fr-FR" sz="1800" dirty="0">
                        <a:latin typeface="Taffy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Rectangle à coins arrondis 26"/>
          <p:cNvSpPr/>
          <p:nvPr/>
        </p:nvSpPr>
        <p:spPr bwMode="auto">
          <a:xfrm>
            <a:off x="0" y="6177136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latin typeface="Arial Rounded MT Bold" pitchFamily="34" charset="0"/>
              </a:rPr>
              <a:t>4</a:t>
            </a:r>
            <a:endParaRPr lang="fr-FR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7000" y="506413"/>
            <a:ext cx="6604000" cy="9271123"/>
          </a:xfrm>
          <a:prstGeom prst="roundRect">
            <a:avLst>
              <a:gd name="adj" fmla="val 2422"/>
            </a:avLst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Rectangle à coins arrondis 27"/>
          <p:cNvSpPr/>
          <p:nvPr/>
        </p:nvSpPr>
        <p:spPr bwMode="auto">
          <a:xfrm>
            <a:off x="0" y="992560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latin typeface="Arial Rounded MT Bold" pitchFamily="34" charset="0"/>
              </a:rPr>
              <a:t>5</a:t>
            </a:r>
            <a:endParaRPr lang="fr-FR" dirty="0">
              <a:latin typeface="Arial Rounded MT Bold" pitchFamily="34" charset="0"/>
            </a:endParaRPr>
          </a:p>
        </p:txBody>
      </p:sp>
      <p:sp>
        <p:nvSpPr>
          <p:cNvPr id="3080" name="ZoneTexte 127"/>
          <p:cNvSpPr txBox="1">
            <a:spLocks noChangeArrowheads="1"/>
          </p:cNvSpPr>
          <p:nvPr/>
        </p:nvSpPr>
        <p:spPr bwMode="auto">
          <a:xfrm>
            <a:off x="260350" y="632520"/>
            <a:ext cx="6481018" cy="70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80000" indent="-180000" eaLnBrk="1" hangingPunct="1">
              <a:spcAft>
                <a:spcPts val="600"/>
              </a:spcAft>
            </a:pPr>
            <a:endParaRPr lang="fr-FR" b="1" dirty="0" smtClean="0">
              <a:latin typeface="Taffy"/>
              <a:ea typeface="Script Ecole 2" pitchFamily="2" charset="0"/>
              <a:cs typeface="Tahoma" pitchFamily="34" charset="0"/>
            </a:endParaRPr>
          </a:p>
          <a:p>
            <a:r>
              <a:rPr lang="fr-FR" u="sng" dirty="0" smtClean="0">
                <a:latin typeface="Taffy"/>
              </a:rPr>
              <a:t>Repasse d’une même couleur les droites parallèles entre elles.</a:t>
            </a: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dirty="0" smtClean="0">
              <a:latin typeface="Taffy"/>
            </a:endParaRPr>
          </a:p>
          <a:p>
            <a:r>
              <a:rPr lang="fr-FR" dirty="0" smtClean="0">
                <a:latin typeface="Taffy"/>
              </a:rPr>
              <a:t>	</a:t>
            </a:r>
          </a:p>
          <a:p>
            <a:r>
              <a:rPr lang="fr-FR" u="sng" dirty="0" smtClean="0">
                <a:latin typeface="Taffy"/>
              </a:rPr>
              <a:t>Trace la droite </a:t>
            </a:r>
            <a:r>
              <a:rPr lang="fr-FR" i="1" u="sng" dirty="0" smtClean="0">
                <a:latin typeface="Taffy"/>
              </a:rPr>
              <a:t>(d)</a:t>
            </a:r>
            <a:r>
              <a:rPr lang="fr-FR" u="sng" dirty="0" smtClean="0">
                <a:latin typeface="Taffy"/>
              </a:rPr>
              <a:t> parallèle à la droite </a:t>
            </a:r>
            <a:r>
              <a:rPr lang="fr-FR" i="1" u="sng" dirty="0" smtClean="0">
                <a:latin typeface="Taffy"/>
              </a:rPr>
              <a:t>(q)</a:t>
            </a:r>
            <a:r>
              <a:rPr lang="fr-FR" u="sng" dirty="0" smtClean="0">
                <a:latin typeface="Taffy"/>
              </a:rPr>
              <a:t>, distante de 3 cm.</a:t>
            </a:r>
          </a:p>
          <a:p>
            <a:endParaRPr lang="fr-FR" dirty="0" smtClean="0">
              <a:latin typeface="Taffy" pitchFamily="2" charset="0"/>
              <a:ea typeface="Script Ecole 2" pitchFamily="2" charset="0"/>
              <a:cs typeface="Tahoma" pitchFamily="34" charset="0"/>
              <a:sym typeface="Wingdings" pitchFamily="2" charset="2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endParaRPr lang="fr-FR" u="sng" dirty="0" smtClean="0">
              <a:latin typeface="Taffy"/>
            </a:endParaRPr>
          </a:p>
          <a:p>
            <a:r>
              <a:rPr lang="fr-FR" u="sng" dirty="0" smtClean="0">
                <a:latin typeface="Taffy"/>
              </a:rPr>
              <a:t>Trace la droite </a:t>
            </a:r>
            <a:r>
              <a:rPr lang="fr-FR" i="1" u="sng" dirty="0" smtClean="0">
                <a:latin typeface="Taffy"/>
              </a:rPr>
              <a:t>(d)</a:t>
            </a:r>
            <a:r>
              <a:rPr lang="fr-FR" u="sng" dirty="0" smtClean="0">
                <a:latin typeface="Taffy"/>
              </a:rPr>
              <a:t> parallèle à la droite </a:t>
            </a:r>
            <a:r>
              <a:rPr lang="fr-FR" i="1" u="sng" dirty="0" smtClean="0">
                <a:latin typeface="Taffy"/>
              </a:rPr>
              <a:t>(c)</a:t>
            </a:r>
            <a:r>
              <a:rPr lang="fr-FR" u="sng" dirty="0" smtClean="0">
                <a:latin typeface="Taffy"/>
              </a:rPr>
              <a:t> et passant par le point B.</a:t>
            </a:r>
          </a:p>
          <a:p>
            <a:endParaRPr lang="fr-FR" dirty="0" smtClean="0">
              <a:latin typeface="Taffy"/>
            </a:endParaRPr>
          </a:p>
        </p:txBody>
      </p:sp>
      <p:grpSp>
        <p:nvGrpSpPr>
          <p:cNvPr id="4" name="Groupe 10"/>
          <p:cNvGrpSpPr>
            <a:grpSpLocks/>
          </p:cNvGrpSpPr>
          <p:nvPr/>
        </p:nvGrpSpPr>
        <p:grpSpPr bwMode="auto">
          <a:xfrm>
            <a:off x="4697413" y="57150"/>
            <a:ext cx="2033587" cy="358775"/>
            <a:chOff x="188913" y="56456"/>
            <a:chExt cx="2033587" cy="360040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88913" y="128146"/>
              <a:ext cx="2033587" cy="288350"/>
            </a:xfrm>
            <a:prstGeom prst="roundRect">
              <a:avLst/>
            </a:prstGeom>
            <a:noFill/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913" y="56456"/>
              <a:ext cx="671512" cy="1433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100" b="1" dirty="0">
                  <a:solidFill>
                    <a:schemeClr val="tx1"/>
                  </a:solidFill>
                </a:rPr>
                <a:t>Prénom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e 11"/>
          <p:cNvGrpSpPr>
            <a:grpSpLocks/>
          </p:cNvGrpSpPr>
          <p:nvPr/>
        </p:nvGrpSpPr>
        <p:grpSpPr bwMode="auto">
          <a:xfrm>
            <a:off x="116632" y="51227"/>
            <a:ext cx="1392273" cy="359469"/>
            <a:chOff x="2763565" y="56158"/>
            <a:chExt cx="1635123" cy="360338"/>
          </a:xfrm>
        </p:grpSpPr>
        <p:sp>
          <p:nvSpPr>
            <p:cNvPr id="137" name="Rectangle à coins arrondis 136"/>
            <p:cNvSpPr/>
            <p:nvPr/>
          </p:nvSpPr>
          <p:spPr>
            <a:xfrm>
              <a:off x="2763565" y="128464"/>
              <a:ext cx="1635123" cy="288032"/>
            </a:xfrm>
            <a:prstGeom prst="roundRect">
              <a:avLst/>
            </a:prstGeom>
            <a:noFill/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400" dirty="0" smtClean="0">
                  <a:solidFill>
                    <a:schemeClr val="tx1"/>
                  </a:solidFill>
                </a:rPr>
                <a:t>/         /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97140" y="56158"/>
              <a:ext cx="568587" cy="14401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100" b="1" dirty="0">
                  <a:solidFill>
                    <a:schemeClr val="tx1"/>
                  </a:solidFill>
                </a:rPr>
                <a:t>Date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2399607" y="57617"/>
            <a:ext cx="1407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Evaluation n°1</a:t>
            </a:r>
            <a:endParaRPr lang="fr-FR" sz="1600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fr-FR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Mathématiques</a:t>
            </a:r>
            <a:endParaRPr lang="fr-FR" sz="10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7" name="Rectangle à coins arrondis 66"/>
          <p:cNvSpPr/>
          <p:nvPr/>
        </p:nvSpPr>
        <p:spPr bwMode="auto">
          <a:xfrm>
            <a:off x="0" y="4592960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latin typeface="Arial Rounded MT Bold" pitchFamily="34" charset="0"/>
              </a:rPr>
              <a:t>6</a:t>
            </a:r>
            <a:endParaRPr lang="fr-FR" dirty="0">
              <a:latin typeface="Arial Rounded MT Bold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8640" y="632520"/>
            <a:ext cx="3240360" cy="26352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latin typeface="Arial Rounded MT Bold" pitchFamily="34" charset="0"/>
              </a:rPr>
              <a:t>Droites parallèles</a:t>
            </a:r>
            <a:endParaRPr lang="fr-FR" sz="1400" dirty="0">
              <a:latin typeface="Arial Rounded MT Bold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 bwMode="auto">
          <a:xfrm>
            <a:off x="0" y="7041232"/>
            <a:ext cx="258762" cy="23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>
                <a:latin typeface="Arial Rounded MT Bold" pitchFamily="34" charset="0"/>
              </a:rPr>
              <a:t>7</a:t>
            </a:r>
            <a:endParaRPr lang="fr-FR" dirty="0">
              <a:latin typeface="Arial Rounded MT Bold" pitchFamily="34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1280592"/>
            <a:ext cx="57912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5457056"/>
            <a:ext cx="44862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656" y="8121352"/>
            <a:ext cx="47529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rer ranger nombres quantites c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comparer ranger nombres quantites cp</Template>
  <TotalTime>691</TotalTime>
  <Words>135</Words>
  <Application>Microsoft Office PowerPoint</Application>
  <PresentationFormat>Format A4 (210 x 297 mm)</PresentationFormat>
  <Paragraphs>82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comparer ranger nombres quantites cp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ptitefab</dc:creator>
  <cp:lastModifiedBy>Cécile</cp:lastModifiedBy>
  <cp:revision>49</cp:revision>
  <cp:lastPrinted>2011-05-08T13:43:07Z</cp:lastPrinted>
  <dcterms:created xsi:type="dcterms:W3CDTF">2011-05-08T13:19:13Z</dcterms:created>
  <dcterms:modified xsi:type="dcterms:W3CDTF">2011-10-30T19:35:57Z</dcterms:modified>
</cp:coreProperties>
</file>