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  <p:sldId id="261" r:id="rId7"/>
    <p:sldId id="269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1446" y="-3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F9804-FD70-4745-9874-7482C7612610}" type="datetimeFigureOut">
              <a:rPr lang="fr-FR" smtClean="0"/>
              <a:t>31/07/2013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51B0D-850E-4E26-9AD8-9D2315BD628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7105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F9804-FD70-4745-9874-7482C7612610}" type="datetimeFigureOut">
              <a:rPr lang="fr-FR" smtClean="0"/>
              <a:t>31/07/2013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51B0D-850E-4E26-9AD8-9D2315BD628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3338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F9804-FD70-4745-9874-7482C7612610}" type="datetimeFigureOut">
              <a:rPr lang="fr-FR" smtClean="0"/>
              <a:t>31/07/2013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51B0D-850E-4E26-9AD8-9D2315BD628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8843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F9804-FD70-4745-9874-7482C7612610}" type="datetimeFigureOut">
              <a:rPr lang="fr-FR" smtClean="0"/>
              <a:t>31/07/2013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51B0D-850E-4E26-9AD8-9D2315BD628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7604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F9804-FD70-4745-9874-7482C7612610}" type="datetimeFigureOut">
              <a:rPr lang="fr-FR" smtClean="0"/>
              <a:t>31/07/2013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51B0D-850E-4E26-9AD8-9D2315BD628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1078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F9804-FD70-4745-9874-7482C7612610}" type="datetimeFigureOut">
              <a:rPr lang="fr-FR" smtClean="0"/>
              <a:t>31/07/2013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51B0D-850E-4E26-9AD8-9D2315BD628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6000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F9804-FD70-4745-9874-7482C7612610}" type="datetimeFigureOut">
              <a:rPr lang="fr-FR" smtClean="0"/>
              <a:t>31/07/2013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51B0D-850E-4E26-9AD8-9D2315BD628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1101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F9804-FD70-4745-9874-7482C7612610}" type="datetimeFigureOut">
              <a:rPr lang="fr-FR" smtClean="0"/>
              <a:t>31/07/2013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51B0D-850E-4E26-9AD8-9D2315BD628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75210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F9804-FD70-4745-9874-7482C7612610}" type="datetimeFigureOut">
              <a:rPr lang="fr-FR" smtClean="0"/>
              <a:t>31/07/2013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51B0D-850E-4E26-9AD8-9D2315BD628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1789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F9804-FD70-4745-9874-7482C7612610}" type="datetimeFigureOut">
              <a:rPr lang="fr-FR" smtClean="0"/>
              <a:t>31/07/2013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51B0D-850E-4E26-9AD8-9D2315BD628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537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F9804-FD70-4745-9874-7482C7612610}" type="datetimeFigureOut">
              <a:rPr lang="fr-FR" smtClean="0"/>
              <a:t>31/07/2013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51B0D-850E-4E26-9AD8-9D2315BD628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8574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DF9804-FD70-4745-9874-7482C7612610}" type="datetimeFigureOut">
              <a:rPr lang="fr-FR" smtClean="0"/>
              <a:t>31/07/2013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A51B0D-850E-4E26-9AD8-9D2315BD628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5316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6.gi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wmf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w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image" Target="../media/image13.wmf"/><Relationship Id="rId7" Type="http://schemas.openxmlformats.org/officeDocument/2006/relationships/image" Target="../media/image17.w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NiniDub\AppData\Local\Microsoft\Windows\Temporary Internet Files\Content.IE5\2RCLHDUF\MC900435753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11476"/>
            <a:ext cx="6624736" cy="6343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08075" y="717823"/>
            <a:ext cx="7772400" cy="1470025"/>
          </a:xfrm>
        </p:spPr>
        <p:txBody>
          <a:bodyPr/>
          <a:lstStyle/>
          <a:p>
            <a:r>
              <a:rPr lang="fr-FR" b="1" dirty="0" smtClean="0">
                <a:solidFill>
                  <a:srgbClr val="00B050"/>
                </a:solidFill>
              </a:rPr>
              <a:t>Le cahier de </a:t>
            </a:r>
            <a:r>
              <a:rPr lang="fr-FR" b="1" dirty="0" err="1" smtClean="0">
                <a:solidFill>
                  <a:srgbClr val="00B050"/>
                </a:solidFill>
              </a:rPr>
              <a:t>Nini</a:t>
            </a:r>
            <a:r>
              <a:rPr lang="fr-FR" b="1" dirty="0" smtClean="0">
                <a:solidFill>
                  <a:srgbClr val="00B050"/>
                </a:solidFill>
              </a:rPr>
              <a:t> </a:t>
            </a:r>
            <a:br>
              <a:rPr lang="fr-FR" b="1" dirty="0" smtClean="0">
                <a:solidFill>
                  <a:srgbClr val="00B050"/>
                </a:solidFill>
              </a:rPr>
            </a:br>
            <a:r>
              <a:rPr lang="fr-FR" b="1" dirty="0" smtClean="0">
                <a:solidFill>
                  <a:srgbClr val="00B050"/>
                </a:solidFill>
              </a:rPr>
              <a:t>pour sa rentrée 2013</a:t>
            </a:r>
            <a:endParaRPr lang="fr-FR" b="1" dirty="0">
              <a:solidFill>
                <a:srgbClr val="00B050"/>
              </a:solidFill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413839" y="2195414"/>
            <a:ext cx="6400800" cy="1752600"/>
          </a:xfrm>
        </p:spPr>
        <p:txBody>
          <a:bodyPr/>
          <a:lstStyle/>
          <a:p>
            <a:r>
              <a:rPr lang="fr-FR" b="1" dirty="0" smtClean="0">
                <a:solidFill>
                  <a:schemeClr val="tx1"/>
                </a:solidFill>
              </a:rPr>
              <a:t>Des fiches pour gérer sa classe</a:t>
            </a:r>
            <a:endParaRPr lang="fr-FR" b="1" dirty="0">
              <a:solidFill>
                <a:schemeClr val="tx1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99574">
            <a:off x="569576" y="3729289"/>
            <a:ext cx="1847007" cy="2012764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7907">
            <a:off x="7036193" y="3948202"/>
            <a:ext cx="1726783" cy="2067275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218" y="2869682"/>
            <a:ext cx="1738920" cy="142888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78799">
            <a:off x="358821" y="497315"/>
            <a:ext cx="1708768" cy="1210377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8536">
            <a:off x="7359675" y="702945"/>
            <a:ext cx="1447800" cy="190500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4956244"/>
            <a:ext cx="1738921" cy="1588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0948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157542" y="272896"/>
            <a:ext cx="2758274" cy="3263900"/>
            <a:chOff x="106857209" y="105730158"/>
            <a:chExt cx="2892056" cy="3806456"/>
          </a:xfrm>
        </p:grpSpPr>
        <p:sp>
          <p:nvSpPr>
            <p:cNvPr id="6" name="AutoShape 3"/>
            <p:cNvSpPr>
              <a:spLocks noChangeArrowheads="1"/>
            </p:cNvSpPr>
            <p:nvPr/>
          </p:nvSpPr>
          <p:spPr bwMode="auto">
            <a:xfrm>
              <a:off x="106857209" y="106240521"/>
              <a:ext cx="2892056" cy="3296093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1750" algn="ctr">
              <a:solidFill>
                <a:srgbClr val="4F81B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7" name="Oval 4"/>
            <p:cNvSpPr>
              <a:spLocks noChangeArrowheads="1"/>
            </p:cNvSpPr>
            <p:nvPr/>
          </p:nvSpPr>
          <p:spPr bwMode="auto">
            <a:xfrm>
              <a:off x="106942270" y="105730158"/>
              <a:ext cx="2785729" cy="510363"/>
            </a:xfrm>
            <a:prstGeom prst="ellipse">
              <a:avLst/>
            </a:prstGeom>
            <a:solidFill>
              <a:srgbClr val="FFFFFF"/>
            </a:solidFill>
            <a:ln w="63500" cmpd="thickThin" algn="ctr">
              <a:solidFill>
                <a:srgbClr val="1F497D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cxnSp>
          <p:nvCxnSpPr>
            <p:cNvPr id="8197" name="AutoShape 5"/>
            <p:cNvCxnSpPr>
              <a:cxnSpLocks noChangeShapeType="1"/>
            </p:cNvCxnSpPr>
            <p:nvPr/>
          </p:nvCxnSpPr>
          <p:spPr bwMode="auto">
            <a:xfrm>
              <a:off x="107133656" y="106665824"/>
              <a:ext cx="2296632" cy="21264"/>
            </a:xfrm>
            <a:prstGeom prst="straightConnector1">
              <a:avLst/>
            </a:prstGeom>
            <a:noFill/>
            <a:ln w="31750" algn="ctr">
              <a:solidFill>
                <a:srgbClr val="4F81B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</p:cxnSp>
        <p:cxnSp>
          <p:nvCxnSpPr>
            <p:cNvPr id="8198" name="AutoShape 6"/>
            <p:cNvCxnSpPr>
              <a:cxnSpLocks noChangeShapeType="1"/>
            </p:cNvCxnSpPr>
            <p:nvPr/>
          </p:nvCxnSpPr>
          <p:spPr bwMode="auto">
            <a:xfrm>
              <a:off x="107162896" y="106950245"/>
              <a:ext cx="2296632" cy="21263"/>
            </a:xfrm>
            <a:prstGeom prst="straightConnector1">
              <a:avLst/>
            </a:prstGeom>
            <a:noFill/>
            <a:ln w="31750" algn="ctr">
              <a:solidFill>
                <a:srgbClr val="4F81B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</p:cxnSp>
        <p:cxnSp>
          <p:nvCxnSpPr>
            <p:cNvPr id="8199" name="AutoShape 7"/>
            <p:cNvCxnSpPr>
              <a:cxnSpLocks noChangeShapeType="1"/>
            </p:cNvCxnSpPr>
            <p:nvPr/>
          </p:nvCxnSpPr>
          <p:spPr bwMode="auto">
            <a:xfrm>
              <a:off x="107149606" y="107277195"/>
              <a:ext cx="2296632" cy="21264"/>
            </a:xfrm>
            <a:prstGeom prst="straightConnector1">
              <a:avLst/>
            </a:prstGeom>
            <a:noFill/>
            <a:ln w="31750" algn="ctr">
              <a:solidFill>
                <a:srgbClr val="4F81B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</p:cxnSp>
        <p:cxnSp>
          <p:nvCxnSpPr>
            <p:cNvPr id="8200" name="AutoShape 8"/>
            <p:cNvCxnSpPr>
              <a:cxnSpLocks noChangeShapeType="1"/>
            </p:cNvCxnSpPr>
            <p:nvPr/>
          </p:nvCxnSpPr>
          <p:spPr bwMode="auto">
            <a:xfrm>
              <a:off x="107136315" y="107646678"/>
              <a:ext cx="2296632" cy="21264"/>
            </a:xfrm>
            <a:prstGeom prst="straightConnector1">
              <a:avLst/>
            </a:prstGeom>
            <a:noFill/>
            <a:ln w="31750" algn="ctr">
              <a:solidFill>
                <a:srgbClr val="4F81B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</p:cxnSp>
        <p:cxnSp>
          <p:nvCxnSpPr>
            <p:cNvPr id="8201" name="AutoShape 9"/>
            <p:cNvCxnSpPr>
              <a:cxnSpLocks noChangeShapeType="1"/>
            </p:cNvCxnSpPr>
            <p:nvPr/>
          </p:nvCxnSpPr>
          <p:spPr bwMode="auto">
            <a:xfrm>
              <a:off x="107165553" y="107973628"/>
              <a:ext cx="2296632" cy="21264"/>
            </a:xfrm>
            <a:prstGeom prst="straightConnector1">
              <a:avLst/>
            </a:prstGeom>
            <a:noFill/>
            <a:ln w="31750" algn="ctr">
              <a:solidFill>
                <a:srgbClr val="4F81B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</p:cxnSp>
        <p:cxnSp>
          <p:nvCxnSpPr>
            <p:cNvPr id="8202" name="AutoShape 10"/>
            <p:cNvCxnSpPr>
              <a:cxnSpLocks noChangeShapeType="1"/>
            </p:cNvCxnSpPr>
            <p:nvPr/>
          </p:nvCxnSpPr>
          <p:spPr bwMode="auto">
            <a:xfrm>
              <a:off x="107173527" y="108321845"/>
              <a:ext cx="2296632" cy="21264"/>
            </a:xfrm>
            <a:prstGeom prst="straightConnector1">
              <a:avLst/>
            </a:prstGeom>
            <a:noFill/>
            <a:ln w="31750" algn="ctr">
              <a:solidFill>
                <a:srgbClr val="4F81B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</p:cxnSp>
        <p:cxnSp>
          <p:nvCxnSpPr>
            <p:cNvPr id="8203" name="AutoShape 11"/>
            <p:cNvCxnSpPr>
              <a:cxnSpLocks noChangeShapeType="1"/>
            </p:cNvCxnSpPr>
            <p:nvPr/>
          </p:nvCxnSpPr>
          <p:spPr bwMode="auto">
            <a:xfrm>
              <a:off x="107160236" y="108648796"/>
              <a:ext cx="2296632" cy="21264"/>
            </a:xfrm>
            <a:prstGeom prst="straightConnector1">
              <a:avLst/>
            </a:prstGeom>
            <a:noFill/>
            <a:ln w="31750" algn="ctr">
              <a:solidFill>
                <a:srgbClr val="4F81B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</p:cxnSp>
        <p:cxnSp>
          <p:nvCxnSpPr>
            <p:cNvPr id="8204" name="AutoShape 12"/>
            <p:cNvCxnSpPr>
              <a:cxnSpLocks noChangeShapeType="1"/>
            </p:cNvCxnSpPr>
            <p:nvPr/>
          </p:nvCxnSpPr>
          <p:spPr bwMode="auto">
            <a:xfrm>
              <a:off x="107146945" y="108911950"/>
              <a:ext cx="2296632" cy="21265"/>
            </a:xfrm>
            <a:prstGeom prst="straightConnector1">
              <a:avLst/>
            </a:prstGeom>
            <a:noFill/>
            <a:ln w="31750" algn="ctr">
              <a:solidFill>
                <a:srgbClr val="4F81B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</p:cxnSp>
        <p:cxnSp>
          <p:nvCxnSpPr>
            <p:cNvPr id="8205" name="AutoShape 13"/>
            <p:cNvCxnSpPr>
              <a:cxnSpLocks noChangeShapeType="1"/>
            </p:cNvCxnSpPr>
            <p:nvPr/>
          </p:nvCxnSpPr>
          <p:spPr bwMode="auto">
            <a:xfrm>
              <a:off x="107133655" y="109217638"/>
              <a:ext cx="2296632" cy="21264"/>
            </a:xfrm>
            <a:prstGeom prst="straightConnector1">
              <a:avLst/>
            </a:prstGeom>
            <a:noFill/>
            <a:ln w="31750" algn="ctr">
              <a:solidFill>
                <a:srgbClr val="4F81B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</p:cxnSp>
      </p:grpSp>
      <p:grpSp>
        <p:nvGrpSpPr>
          <p:cNvPr id="8" name="Group 14"/>
          <p:cNvGrpSpPr>
            <a:grpSpLocks/>
          </p:cNvGrpSpPr>
          <p:nvPr/>
        </p:nvGrpSpPr>
        <p:grpSpPr bwMode="auto">
          <a:xfrm>
            <a:off x="3059832" y="282421"/>
            <a:ext cx="2872443" cy="3254375"/>
            <a:chOff x="106979947" y="105863823"/>
            <a:chExt cx="2892056" cy="3806456"/>
          </a:xfrm>
        </p:grpSpPr>
        <p:sp>
          <p:nvSpPr>
            <p:cNvPr id="9" name="AutoShape 15"/>
            <p:cNvSpPr>
              <a:spLocks noChangeArrowheads="1"/>
            </p:cNvSpPr>
            <p:nvPr/>
          </p:nvSpPr>
          <p:spPr bwMode="auto">
            <a:xfrm>
              <a:off x="106979947" y="106374186"/>
              <a:ext cx="2892056" cy="3296093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1750" algn="ctr">
              <a:solidFill>
                <a:srgbClr val="FF006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" name="Oval 16"/>
            <p:cNvSpPr>
              <a:spLocks noChangeArrowheads="1"/>
            </p:cNvSpPr>
            <p:nvPr/>
          </p:nvSpPr>
          <p:spPr bwMode="auto">
            <a:xfrm>
              <a:off x="107065008" y="105863823"/>
              <a:ext cx="2785729" cy="510363"/>
            </a:xfrm>
            <a:prstGeom prst="ellipse">
              <a:avLst/>
            </a:prstGeom>
            <a:solidFill>
              <a:srgbClr val="FFFFFF"/>
            </a:solidFill>
            <a:ln w="63500" cmpd="thickThin" algn="ctr">
              <a:solidFill>
                <a:srgbClr val="FF006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cxnSp>
          <p:nvCxnSpPr>
            <p:cNvPr id="8209" name="AutoShape 17"/>
            <p:cNvCxnSpPr>
              <a:cxnSpLocks noChangeShapeType="1"/>
            </p:cNvCxnSpPr>
            <p:nvPr/>
          </p:nvCxnSpPr>
          <p:spPr bwMode="auto">
            <a:xfrm>
              <a:off x="107256394" y="106799489"/>
              <a:ext cx="2296632" cy="21264"/>
            </a:xfrm>
            <a:prstGeom prst="straightConnector1">
              <a:avLst/>
            </a:prstGeom>
            <a:noFill/>
            <a:ln w="31750" algn="ctr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</p:cxnSp>
        <p:cxnSp>
          <p:nvCxnSpPr>
            <p:cNvPr id="8210" name="AutoShape 18"/>
            <p:cNvCxnSpPr>
              <a:cxnSpLocks noChangeShapeType="1"/>
            </p:cNvCxnSpPr>
            <p:nvPr/>
          </p:nvCxnSpPr>
          <p:spPr bwMode="auto">
            <a:xfrm>
              <a:off x="107285634" y="107083910"/>
              <a:ext cx="2296633" cy="21265"/>
            </a:xfrm>
            <a:prstGeom prst="straightConnector1">
              <a:avLst/>
            </a:prstGeom>
            <a:noFill/>
            <a:ln w="31750" algn="ctr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</p:cxnSp>
        <p:cxnSp>
          <p:nvCxnSpPr>
            <p:cNvPr id="8211" name="AutoShape 19"/>
            <p:cNvCxnSpPr>
              <a:cxnSpLocks noChangeShapeType="1"/>
            </p:cNvCxnSpPr>
            <p:nvPr/>
          </p:nvCxnSpPr>
          <p:spPr bwMode="auto">
            <a:xfrm>
              <a:off x="107272344" y="107410860"/>
              <a:ext cx="2296632" cy="21265"/>
            </a:xfrm>
            <a:prstGeom prst="straightConnector1">
              <a:avLst/>
            </a:prstGeom>
            <a:noFill/>
            <a:ln w="31750" algn="ctr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</p:cxnSp>
        <p:cxnSp>
          <p:nvCxnSpPr>
            <p:cNvPr id="8212" name="AutoShape 20"/>
            <p:cNvCxnSpPr>
              <a:cxnSpLocks noChangeShapeType="1"/>
            </p:cNvCxnSpPr>
            <p:nvPr/>
          </p:nvCxnSpPr>
          <p:spPr bwMode="auto">
            <a:xfrm>
              <a:off x="107259054" y="107780343"/>
              <a:ext cx="2296631" cy="21264"/>
            </a:xfrm>
            <a:prstGeom prst="straightConnector1">
              <a:avLst/>
            </a:prstGeom>
            <a:noFill/>
            <a:ln w="31750" algn="ctr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</p:cxnSp>
        <p:cxnSp>
          <p:nvCxnSpPr>
            <p:cNvPr id="8213" name="AutoShape 21"/>
            <p:cNvCxnSpPr>
              <a:cxnSpLocks noChangeShapeType="1"/>
            </p:cNvCxnSpPr>
            <p:nvPr/>
          </p:nvCxnSpPr>
          <p:spPr bwMode="auto">
            <a:xfrm>
              <a:off x="107288292" y="108107293"/>
              <a:ext cx="2296631" cy="21264"/>
            </a:xfrm>
            <a:prstGeom prst="straightConnector1">
              <a:avLst/>
            </a:prstGeom>
            <a:noFill/>
            <a:ln w="31750" algn="ctr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</p:cxnSp>
        <p:cxnSp>
          <p:nvCxnSpPr>
            <p:cNvPr id="8214" name="AutoShape 22"/>
            <p:cNvCxnSpPr>
              <a:cxnSpLocks noChangeShapeType="1"/>
            </p:cNvCxnSpPr>
            <p:nvPr/>
          </p:nvCxnSpPr>
          <p:spPr bwMode="auto">
            <a:xfrm>
              <a:off x="107296265" y="108455511"/>
              <a:ext cx="2296632" cy="21263"/>
            </a:xfrm>
            <a:prstGeom prst="straightConnector1">
              <a:avLst/>
            </a:prstGeom>
            <a:noFill/>
            <a:ln w="31750" algn="ctr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</p:cxnSp>
        <p:cxnSp>
          <p:nvCxnSpPr>
            <p:cNvPr id="8215" name="AutoShape 23"/>
            <p:cNvCxnSpPr>
              <a:cxnSpLocks noChangeShapeType="1"/>
            </p:cNvCxnSpPr>
            <p:nvPr/>
          </p:nvCxnSpPr>
          <p:spPr bwMode="auto">
            <a:xfrm>
              <a:off x="107282974" y="108782461"/>
              <a:ext cx="2296633" cy="21265"/>
            </a:xfrm>
            <a:prstGeom prst="straightConnector1">
              <a:avLst/>
            </a:prstGeom>
            <a:noFill/>
            <a:ln w="31750" algn="ctr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</p:cxnSp>
        <p:cxnSp>
          <p:nvCxnSpPr>
            <p:cNvPr id="8216" name="AutoShape 24"/>
            <p:cNvCxnSpPr>
              <a:cxnSpLocks noChangeShapeType="1"/>
            </p:cNvCxnSpPr>
            <p:nvPr/>
          </p:nvCxnSpPr>
          <p:spPr bwMode="auto">
            <a:xfrm>
              <a:off x="107269683" y="109045617"/>
              <a:ext cx="2296632" cy="21263"/>
            </a:xfrm>
            <a:prstGeom prst="straightConnector1">
              <a:avLst/>
            </a:prstGeom>
            <a:noFill/>
            <a:ln w="31750" algn="ctr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</p:cxnSp>
        <p:cxnSp>
          <p:nvCxnSpPr>
            <p:cNvPr id="8217" name="AutoShape 25"/>
            <p:cNvCxnSpPr>
              <a:cxnSpLocks noChangeShapeType="1"/>
            </p:cNvCxnSpPr>
            <p:nvPr/>
          </p:nvCxnSpPr>
          <p:spPr bwMode="auto">
            <a:xfrm>
              <a:off x="107256394" y="109351303"/>
              <a:ext cx="2296631" cy="21264"/>
            </a:xfrm>
            <a:prstGeom prst="straightConnector1">
              <a:avLst/>
            </a:prstGeom>
            <a:noFill/>
            <a:ln w="31750" algn="ctr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</p:cxnSp>
      </p:grpSp>
      <p:grpSp>
        <p:nvGrpSpPr>
          <p:cNvPr id="11" name="Group 26"/>
          <p:cNvGrpSpPr>
            <a:grpSpLocks/>
          </p:cNvGrpSpPr>
          <p:nvPr/>
        </p:nvGrpSpPr>
        <p:grpSpPr bwMode="auto">
          <a:xfrm>
            <a:off x="6101203" y="282421"/>
            <a:ext cx="2828868" cy="3255963"/>
            <a:chOff x="107102686" y="105997489"/>
            <a:chExt cx="2892056" cy="3806456"/>
          </a:xfrm>
        </p:grpSpPr>
        <p:sp>
          <p:nvSpPr>
            <p:cNvPr id="12" name="AutoShape 27"/>
            <p:cNvSpPr>
              <a:spLocks noChangeArrowheads="1"/>
            </p:cNvSpPr>
            <p:nvPr/>
          </p:nvSpPr>
          <p:spPr bwMode="auto">
            <a:xfrm>
              <a:off x="107102686" y="106507851"/>
              <a:ext cx="2892056" cy="3296094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1750" algn="ctr">
              <a:solidFill>
                <a:srgbClr val="00B05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" name="Oval 28"/>
            <p:cNvSpPr>
              <a:spLocks noChangeArrowheads="1"/>
            </p:cNvSpPr>
            <p:nvPr/>
          </p:nvSpPr>
          <p:spPr bwMode="auto">
            <a:xfrm>
              <a:off x="107187747" y="105997489"/>
              <a:ext cx="2785729" cy="510362"/>
            </a:xfrm>
            <a:prstGeom prst="ellipse">
              <a:avLst/>
            </a:prstGeom>
            <a:solidFill>
              <a:srgbClr val="FFFFFF"/>
            </a:solidFill>
            <a:ln w="63500" cmpd="thickThin" algn="ctr">
              <a:solidFill>
                <a:srgbClr val="00B05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cxnSp>
          <p:nvCxnSpPr>
            <p:cNvPr id="8221" name="AutoShape 29"/>
            <p:cNvCxnSpPr>
              <a:cxnSpLocks noChangeShapeType="1"/>
            </p:cNvCxnSpPr>
            <p:nvPr/>
          </p:nvCxnSpPr>
          <p:spPr bwMode="auto">
            <a:xfrm>
              <a:off x="107379133" y="106933154"/>
              <a:ext cx="2296631" cy="21265"/>
            </a:xfrm>
            <a:prstGeom prst="straightConnector1">
              <a:avLst/>
            </a:prstGeom>
            <a:noFill/>
            <a:ln w="31750" algn="ctr">
              <a:solidFill>
                <a:srgbClr val="00B05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</p:cxnSp>
        <p:cxnSp>
          <p:nvCxnSpPr>
            <p:cNvPr id="8222" name="AutoShape 30"/>
            <p:cNvCxnSpPr>
              <a:cxnSpLocks noChangeShapeType="1"/>
            </p:cNvCxnSpPr>
            <p:nvPr/>
          </p:nvCxnSpPr>
          <p:spPr bwMode="auto">
            <a:xfrm>
              <a:off x="107408373" y="107217576"/>
              <a:ext cx="2296632" cy="21263"/>
            </a:xfrm>
            <a:prstGeom prst="straightConnector1">
              <a:avLst/>
            </a:prstGeom>
            <a:noFill/>
            <a:ln w="31750" algn="ctr">
              <a:solidFill>
                <a:srgbClr val="00B05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</p:cxnSp>
        <p:cxnSp>
          <p:nvCxnSpPr>
            <p:cNvPr id="8223" name="AutoShape 31"/>
            <p:cNvCxnSpPr>
              <a:cxnSpLocks noChangeShapeType="1"/>
            </p:cNvCxnSpPr>
            <p:nvPr/>
          </p:nvCxnSpPr>
          <p:spPr bwMode="auto">
            <a:xfrm>
              <a:off x="107395082" y="107544526"/>
              <a:ext cx="2296633" cy="21264"/>
            </a:xfrm>
            <a:prstGeom prst="straightConnector1">
              <a:avLst/>
            </a:prstGeom>
            <a:noFill/>
            <a:ln w="31750" algn="ctr">
              <a:solidFill>
                <a:srgbClr val="00B05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</p:cxnSp>
        <p:cxnSp>
          <p:nvCxnSpPr>
            <p:cNvPr id="8224" name="AutoShape 32"/>
            <p:cNvCxnSpPr>
              <a:cxnSpLocks noChangeShapeType="1"/>
            </p:cNvCxnSpPr>
            <p:nvPr/>
          </p:nvCxnSpPr>
          <p:spPr bwMode="auto">
            <a:xfrm>
              <a:off x="107381792" y="107914008"/>
              <a:ext cx="2296631" cy="21265"/>
            </a:xfrm>
            <a:prstGeom prst="straightConnector1">
              <a:avLst/>
            </a:prstGeom>
            <a:noFill/>
            <a:ln w="31750" algn="ctr">
              <a:solidFill>
                <a:srgbClr val="00B05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</p:cxnSp>
        <p:cxnSp>
          <p:nvCxnSpPr>
            <p:cNvPr id="8225" name="AutoShape 33"/>
            <p:cNvCxnSpPr>
              <a:cxnSpLocks noChangeShapeType="1"/>
            </p:cNvCxnSpPr>
            <p:nvPr/>
          </p:nvCxnSpPr>
          <p:spPr bwMode="auto">
            <a:xfrm>
              <a:off x="107411030" y="108240958"/>
              <a:ext cx="2296631" cy="21265"/>
            </a:xfrm>
            <a:prstGeom prst="straightConnector1">
              <a:avLst/>
            </a:prstGeom>
            <a:noFill/>
            <a:ln w="31750" algn="ctr">
              <a:solidFill>
                <a:srgbClr val="00B05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</p:cxnSp>
        <p:cxnSp>
          <p:nvCxnSpPr>
            <p:cNvPr id="8226" name="AutoShape 34"/>
            <p:cNvCxnSpPr>
              <a:cxnSpLocks noChangeShapeType="1"/>
            </p:cNvCxnSpPr>
            <p:nvPr/>
          </p:nvCxnSpPr>
          <p:spPr bwMode="auto">
            <a:xfrm>
              <a:off x="107419004" y="108589176"/>
              <a:ext cx="2296631" cy="21263"/>
            </a:xfrm>
            <a:prstGeom prst="straightConnector1">
              <a:avLst/>
            </a:prstGeom>
            <a:noFill/>
            <a:ln w="31750" algn="ctr">
              <a:solidFill>
                <a:srgbClr val="00B05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</p:cxnSp>
        <p:cxnSp>
          <p:nvCxnSpPr>
            <p:cNvPr id="8227" name="AutoShape 35"/>
            <p:cNvCxnSpPr>
              <a:cxnSpLocks noChangeShapeType="1"/>
            </p:cNvCxnSpPr>
            <p:nvPr/>
          </p:nvCxnSpPr>
          <p:spPr bwMode="auto">
            <a:xfrm>
              <a:off x="107405712" y="108916127"/>
              <a:ext cx="2296633" cy="21264"/>
            </a:xfrm>
            <a:prstGeom prst="straightConnector1">
              <a:avLst/>
            </a:prstGeom>
            <a:noFill/>
            <a:ln w="31750" algn="ctr">
              <a:solidFill>
                <a:srgbClr val="00B05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</p:cxnSp>
        <p:cxnSp>
          <p:nvCxnSpPr>
            <p:cNvPr id="8228" name="AutoShape 36"/>
            <p:cNvCxnSpPr>
              <a:cxnSpLocks noChangeShapeType="1"/>
            </p:cNvCxnSpPr>
            <p:nvPr/>
          </p:nvCxnSpPr>
          <p:spPr bwMode="auto">
            <a:xfrm>
              <a:off x="107392421" y="109179281"/>
              <a:ext cx="2296633" cy="21264"/>
            </a:xfrm>
            <a:prstGeom prst="straightConnector1">
              <a:avLst/>
            </a:prstGeom>
            <a:noFill/>
            <a:ln w="31750" algn="ctr">
              <a:solidFill>
                <a:srgbClr val="00B05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</p:cxnSp>
        <p:cxnSp>
          <p:nvCxnSpPr>
            <p:cNvPr id="8229" name="AutoShape 37"/>
            <p:cNvCxnSpPr>
              <a:cxnSpLocks noChangeShapeType="1"/>
            </p:cNvCxnSpPr>
            <p:nvPr/>
          </p:nvCxnSpPr>
          <p:spPr bwMode="auto">
            <a:xfrm>
              <a:off x="107379132" y="109484968"/>
              <a:ext cx="2296631" cy="21265"/>
            </a:xfrm>
            <a:prstGeom prst="straightConnector1">
              <a:avLst/>
            </a:prstGeom>
            <a:noFill/>
            <a:ln w="31750" algn="ctr">
              <a:solidFill>
                <a:srgbClr val="00B05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</p:cxnSp>
      </p:grpSp>
      <p:grpSp>
        <p:nvGrpSpPr>
          <p:cNvPr id="14" name="Group 38"/>
          <p:cNvGrpSpPr>
            <a:grpSpLocks/>
          </p:cNvGrpSpPr>
          <p:nvPr/>
        </p:nvGrpSpPr>
        <p:grpSpPr bwMode="auto">
          <a:xfrm>
            <a:off x="260687" y="3536797"/>
            <a:ext cx="2511607" cy="3204572"/>
            <a:chOff x="107225424" y="106131154"/>
            <a:chExt cx="2892056" cy="3806456"/>
          </a:xfrm>
        </p:grpSpPr>
        <p:sp>
          <p:nvSpPr>
            <p:cNvPr id="15" name="AutoShape 39"/>
            <p:cNvSpPr>
              <a:spLocks noChangeArrowheads="1"/>
            </p:cNvSpPr>
            <p:nvPr/>
          </p:nvSpPr>
          <p:spPr bwMode="auto">
            <a:xfrm>
              <a:off x="107225424" y="106641517"/>
              <a:ext cx="2892056" cy="3296093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1750" algn="ctr">
              <a:solidFill>
                <a:srgbClr val="CC00CC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" name="Oval 40"/>
            <p:cNvSpPr>
              <a:spLocks noChangeArrowheads="1"/>
            </p:cNvSpPr>
            <p:nvPr/>
          </p:nvSpPr>
          <p:spPr bwMode="auto">
            <a:xfrm>
              <a:off x="107310485" y="106131154"/>
              <a:ext cx="2785729" cy="510363"/>
            </a:xfrm>
            <a:prstGeom prst="ellipse">
              <a:avLst/>
            </a:prstGeom>
            <a:solidFill>
              <a:srgbClr val="FFFFFF"/>
            </a:solidFill>
            <a:ln w="63500" cmpd="thickThin" algn="ctr">
              <a:solidFill>
                <a:srgbClr val="CC00CC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cxnSp>
          <p:nvCxnSpPr>
            <p:cNvPr id="8233" name="AutoShape 41"/>
            <p:cNvCxnSpPr>
              <a:cxnSpLocks noChangeShapeType="1"/>
            </p:cNvCxnSpPr>
            <p:nvPr/>
          </p:nvCxnSpPr>
          <p:spPr bwMode="auto">
            <a:xfrm>
              <a:off x="107501871" y="107066820"/>
              <a:ext cx="2296631" cy="21264"/>
            </a:xfrm>
            <a:prstGeom prst="straightConnector1">
              <a:avLst/>
            </a:prstGeom>
            <a:noFill/>
            <a:ln w="31750" algn="ctr">
              <a:solidFill>
                <a:srgbClr val="CC00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</p:cxnSp>
        <p:cxnSp>
          <p:nvCxnSpPr>
            <p:cNvPr id="8234" name="AutoShape 42"/>
            <p:cNvCxnSpPr>
              <a:cxnSpLocks noChangeShapeType="1"/>
            </p:cNvCxnSpPr>
            <p:nvPr/>
          </p:nvCxnSpPr>
          <p:spPr bwMode="auto">
            <a:xfrm>
              <a:off x="107531111" y="107351241"/>
              <a:ext cx="2296632" cy="21263"/>
            </a:xfrm>
            <a:prstGeom prst="straightConnector1">
              <a:avLst/>
            </a:prstGeom>
            <a:noFill/>
            <a:ln w="31750" algn="ctr">
              <a:solidFill>
                <a:srgbClr val="CC00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</p:cxnSp>
        <p:cxnSp>
          <p:nvCxnSpPr>
            <p:cNvPr id="8235" name="AutoShape 43"/>
            <p:cNvCxnSpPr>
              <a:cxnSpLocks noChangeShapeType="1"/>
            </p:cNvCxnSpPr>
            <p:nvPr/>
          </p:nvCxnSpPr>
          <p:spPr bwMode="auto">
            <a:xfrm>
              <a:off x="107517820" y="107678191"/>
              <a:ext cx="2296633" cy="21264"/>
            </a:xfrm>
            <a:prstGeom prst="straightConnector1">
              <a:avLst/>
            </a:prstGeom>
            <a:noFill/>
            <a:ln w="31750" algn="ctr">
              <a:solidFill>
                <a:srgbClr val="CC00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</p:cxnSp>
        <p:cxnSp>
          <p:nvCxnSpPr>
            <p:cNvPr id="8236" name="AutoShape 44"/>
            <p:cNvCxnSpPr>
              <a:cxnSpLocks noChangeShapeType="1"/>
            </p:cNvCxnSpPr>
            <p:nvPr/>
          </p:nvCxnSpPr>
          <p:spPr bwMode="auto">
            <a:xfrm>
              <a:off x="107504530" y="108047674"/>
              <a:ext cx="2296632" cy="21264"/>
            </a:xfrm>
            <a:prstGeom prst="straightConnector1">
              <a:avLst/>
            </a:prstGeom>
            <a:noFill/>
            <a:ln w="31750" algn="ctr">
              <a:solidFill>
                <a:srgbClr val="CC00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</p:cxnSp>
        <p:cxnSp>
          <p:nvCxnSpPr>
            <p:cNvPr id="8237" name="AutoShape 45"/>
            <p:cNvCxnSpPr>
              <a:cxnSpLocks noChangeShapeType="1"/>
            </p:cNvCxnSpPr>
            <p:nvPr/>
          </p:nvCxnSpPr>
          <p:spPr bwMode="auto">
            <a:xfrm>
              <a:off x="107533768" y="108374623"/>
              <a:ext cx="2296632" cy="21265"/>
            </a:xfrm>
            <a:prstGeom prst="straightConnector1">
              <a:avLst/>
            </a:prstGeom>
            <a:noFill/>
            <a:ln w="31750" algn="ctr">
              <a:solidFill>
                <a:srgbClr val="CC00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</p:cxnSp>
        <p:cxnSp>
          <p:nvCxnSpPr>
            <p:cNvPr id="8238" name="AutoShape 46"/>
            <p:cNvCxnSpPr>
              <a:cxnSpLocks noChangeShapeType="1"/>
            </p:cNvCxnSpPr>
            <p:nvPr/>
          </p:nvCxnSpPr>
          <p:spPr bwMode="auto">
            <a:xfrm>
              <a:off x="107541742" y="108722841"/>
              <a:ext cx="2296631" cy="21263"/>
            </a:xfrm>
            <a:prstGeom prst="straightConnector1">
              <a:avLst/>
            </a:prstGeom>
            <a:noFill/>
            <a:ln w="31750" algn="ctr">
              <a:solidFill>
                <a:srgbClr val="CC00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</p:cxnSp>
        <p:cxnSp>
          <p:nvCxnSpPr>
            <p:cNvPr id="8239" name="AutoShape 47"/>
            <p:cNvCxnSpPr>
              <a:cxnSpLocks noChangeShapeType="1"/>
            </p:cNvCxnSpPr>
            <p:nvPr/>
          </p:nvCxnSpPr>
          <p:spPr bwMode="auto">
            <a:xfrm>
              <a:off x="107528451" y="109049792"/>
              <a:ext cx="2296632" cy="21264"/>
            </a:xfrm>
            <a:prstGeom prst="straightConnector1">
              <a:avLst/>
            </a:prstGeom>
            <a:noFill/>
            <a:ln w="31750" algn="ctr">
              <a:solidFill>
                <a:srgbClr val="CC00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</p:cxnSp>
        <p:cxnSp>
          <p:nvCxnSpPr>
            <p:cNvPr id="8240" name="AutoShape 48"/>
            <p:cNvCxnSpPr>
              <a:cxnSpLocks noChangeShapeType="1"/>
            </p:cNvCxnSpPr>
            <p:nvPr/>
          </p:nvCxnSpPr>
          <p:spPr bwMode="auto">
            <a:xfrm>
              <a:off x="107515159" y="109312946"/>
              <a:ext cx="2296633" cy="21265"/>
            </a:xfrm>
            <a:prstGeom prst="straightConnector1">
              <a:avLst/>
            </a:prstGeom>
            <a:noFill/>
            <a:ln w="31750" algn="ctr">
              <a:solidFill>
                <a:srgbClr val="CC00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</p:cxnSp>
        <p:cxnSp>
          <p:nvCxnSpPr>
            <p:cNvPr id="8241" name="AutoShape 49"/>
            <p:cNvCxnSpPr>
              <a:cxnSpLocks noChangeShapeType="1"/>
            </p:cNvCxnSpPr>
            <p:nvPr/>
          </p:nvCxnSpPr>
          <p:spPr bwMode="auto">
            <a:xfrm>
              <a:off x="107501870" y="109618634"/>
              <a:ext cx="2296632" cy="21264"/>
            </a:xfrm>
            <a:prstGeom prst="straightConnector1">
              <a:avLst/>
            </a:prstGeom>
            <a:noFill/>
            <a:ln w="31750" algn="ctr">
              <a:solidFill>
                <a:srgbClr val="CC00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</p:cxnSp>
      </p:grpSp>
      <p:sp>
        <p:nvSpPr>
          <p:cNvPr id="17" name="Text Box 50"/>
          <p:cNvSpPr txBox="1">
            <a:spLocks noChangeArrowheads="1"/>
          </p:cNvSpPr>
          <p:nvPr/>
        </p:nvSpPr>
        <p:spPr bwMode="auto">
          <a:xfrm>
            <a:off x="989013" y="272896"/>
            <a:ext cx="11112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200" b="1" i="0" u="none" strike="noStrike" cap="none" normalizeH="0" baseline="0" smtClean="0">
                <a:ln>
                  <a:noFill/>
                </a:ln>
                <a:solidFill>
                  <a:srgbClr val="00B0F0"/>
                </a:solidFill>
                <a:effectLst/>
                <a:latin typeface="Calibri" pitchFamily="34" charset="0"/>
                <a:cs typeface="Arial" pitchFamily="34" charset="0"/>
              </a:rPr>
              <a:t>MARS</a:t>
            </a: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 Box 51"/>
          <p:cNvSpPr txBox="1">
            <a:spLocks noChangeArrowheads="1"/>
          </p:cNvSpPr>
          <p:nvPr/>
        </p:nvSpPr>
        <p:spPr bwMode="auto">
          <a:xfrm>
            <a:off x="4081423" y="282421"/>
            <a:ext cx="11112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cs typeface="Arial" pitchFamily="34" charset="0"/>
              </a:rPr>
              <a:t>AVRIL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 Box 52"/>
          <p:cNvSpPr txBox="1">
            <a:spLocks noChangeArrowheads="1"/>
          </p:cNvSpPr>
          <p:nvPr/>
        </p:nvSpPr>
        <p:spPr bwMode="auto">
          <a:xfrm>
            <a:off x="7236296" y="282421"/>
            <a:ext cx="11128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2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cs typeface="Arial" pitchFamily="34" charset="0"/>
              </a:rPr>
              <a:t>MAI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 Box 53"/>
          <p:cNvSpPr txBox="1">
            <a:spLocks noChangeArrowheads="1"/>
          </p:cNvSpPr>
          <p:nvPr/>
        </p:nvSpPr>
        <p:spPr bwMode="auto">
          <a:xfrm>
            <a:off x="1115616" y="3553190"/>
            <a:ext cx="11112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2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Calibri" pitchFamily="34" charset="0"/>
                <a:cs typeface="Arial" pitchFamily="34" charset="0"/>
              </a:rPr>
              <a:t>JUIN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246" name="Picture 54" descr="C:\Users\NiniDub\AppData\Local\Microsoft\Windows\Temporary Internet Files\Content.IE5\FBO1023O\MP900449062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801" y="4517884"/>
            <a:ext cx="1492732" cy="1365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47" name="Picture 55" descr="C:\Users\NiniDub\AppData\Local\Microsoft\Windows\Temporary Internet Files\Content.IE5\2RCLHDUF\MC900370298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8862">
            <a:off x="6942301" y="3927128"/>
            <a:ext cx="1105067" cy="11056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48" name="Picture 56" descr="C:\Users\NiniDub\AppData\Local\Microsoft\Windows\Temporary Internet Files\Content.IE5\FBO1023O\MP900448336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70049">
            <a:off x="4843990" y="3998165"/>
            <a:ext cx="984235" cy="89611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49" name="Picture 57" descr="C:\Users\NiniDub\AppData\Local\Microsoft\Windows\Temporary Internet Files\Content.IE5\K09ANDTQ\MP900400007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8460" y="5243227"/>
            <a:ext cx="2215586" cy="14764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50" name="Picture 58" descr="C:\Users\NiniDub\AppData\Local\Microsoft\Windows\Temporary Internet Files\Content.IE5\2RCLHDUF\MC900415748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5022" y="5419992"/>
            <a:ext cx="1114127" cy="11229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119520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849" y="0"/>
            <a:ext cx="48483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492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147763" y="36179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10244" name="ihover-img" descr="http://ts4.mm.bing.net/th?id=H.5055400923103367&amp;pid=15.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904273" y="5589921"/>
            <a:ext cx="712267" cy="1132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 rot="5400000">
            <a:off x="5452327" y="2707407"/>
            <a:ext cx="5955476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entury Gothic" pitchFamily="34" charset="0"/>
                <a:ea typeface="Calibri" pitchFamily="34" charset="0"/>
                <a:cs typeface="Times New Roman" pitchFamily="18" charset="0"/>
              </a:rPr>
              <a:t>Notes </a:t>
            </a:r>
            <a:r>
              <a:rPr kumimoji="0" lang="fr-FR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é</a:t>
            </a:r>
            <a:r>
              <a:rPr kumimoji="0" lang="fr-FR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entury Gothic" pitchFamily="34" charset="0"/>
                <a:ea typeface="Calibri" pitchFamily="34" charset="0"/>
                <a:cs typeface="Times New Roman" pitchFamily="18" charset="0"/>
              </a:rPr>
              <a:t>valuations      </a:t>
            </a:r>
            <a:r>
              <a:rPr kumimoji="0" lang="fr-FR" sz="1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entury Gothic" pitchFamily="34" charset="0"/>
                <a:ea typeface="Calibri" pitchFamily="34" charset="0"/>
                <a:cs typeface="Times New Roman" pitchFamily="18" charset="0"/>
              </a:rPr>
              <a:t>…….. trimestre  </a:t>
            </a:r>
            <a:r>
              <a:rPr kumimoji="0" lang="fr-FR" sz="1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entury Gothic" pitchFamily="34" charset="0"/>
                <a:ea typeface="Calibri" pitchFamily="34" charset="0"/>
                <a:cs typeface="Times New Roman" pitchFamily="18" charset="0"/>
              </a:rPr>
              <a:t>   Classe</a:t>
            </a:r>
            <a:r>
              <a:rPr kumimoji="0" lang="fr-FR" sz="1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fr-F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Calibri" pitchFamily="34" charset="0"/>
                <a:cs typeface="Times New Roman" pitchFamily="18" charset="0"/>
              </a:rPr>
              <a:t>: </a:t>
            </a:r>
            <a:r>
              <a:rPr kumimoji="0" lang="fr-F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……</a:t>
            </a:r>
            <a:r>
              <a:rPr kumimoji="0" lang="fr-F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endParaRPr kumimoji="0" lang="fr-F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MATIERE (S) : …………………………………………………………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05740" y="-391994"/>
            <a:ext cx="6145131" cy="7432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319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95388" y="-885825"/>
            <a:ext cx="6751637" cy="8637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129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8744845"/>
              </p:ext>
            </p:extLst>
          </p:nvPr>
        </p:nvGraphicFramePr>
        <p:xfrm>
          <a:off x="107502" y="1268760"/>
          <a:ext cx="8712969" cy="52565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57310"/>
                <a:gridCol w="1379623"/>
                <a:gridCol w="1459613"/>
                <a:gridCol w="1219209"/>
                <a:gridCol w="1301071"/>
                <a:gridCol w="1296143"/>
              </a:tblGrid>
              <a:tr h="5914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</a:rPr>
                        <a:t> </a:t>
                      </a:r>
                      <a:endParaRPr lang="fr-FR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83" marR="571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>
                          <a:effectLst/>
                        </a:rPr>
                        <a:t>lundi ….</a:t>
                      </a:r>
                      <a:endParaRPr lang="fr-F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83" marR="571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>
                          <a:effectLst/>
                        </a:rPr>
                        <a:t>mardi …..</a:t>
                      </a:r>
                      <a:endParaRPr lang="fr-F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83" marR="571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dirty="0">
                          <a:effectLst/>
                        </a:rPr>
                        <a:t>mercredi …..</a:t>
                      </a:r>
                      <a:endParaRPr lang="fr-FR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83" marR="571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>
                          <a:effectLst/>
                        </a:rPr>
                        <a:t>jeudi ….</a:t>
                      </a:r>
                      <a:endParaRPr lang="fr-F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83" marR="571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>
                          <a:effectLst/>
                        </a:rPr>
                        <a:t>vendredi …..</a:t>
                      </a:r>
                      <a:endParaRPr lang="fr-F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83" marR="57183" marT="0" marB="0" anchor="ctr"/>
                </a:tc>
              </a:tr>
              <a:tr h="9604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283970" algn="l"/>
                        </a:tabLst>
                      </a:pPr>
                      <a:r>
                        <a:rPr lang="fr-FR" sz="1200">
                          <a:effectLst/>
                        </a:rPr>
                        <a:t>Nombre de fois où j’ai été repris en classe: gênes, bruits …..bavardages, dispersion !   </a:t>
                      </a:r>
                      <a:endParaRPr lang="fr-F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83" marR="5718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83" marR="571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83" marR="571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83" marR="571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83" marR="571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83" marR="57183" marT="0" marB="0"/>
                </a:tc>
              </a:tr>
              <a:tr h="5914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</a:rPr>
                        <a:t>Concentration en travail            et réussite des exercices.</a:t>
                      </a:r>
                      <a:endParaRPr lang="fr-F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83" marR="5718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83" marR="571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83" marR="571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83" marR="571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83" marR="571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83" marR="57183" marT="0" marB="0"/>
                </a:tc>
              </a:tr>
              <a:tr h="5914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</a:rPr>
                        <a:t>Organisation et gestion               du temps.</a:t>
                      </a:r>
                      <a:endParaRPr lang="fr-F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83" marR="5718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83" marR="571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83" marR="571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83" marR="571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83" marR="571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83" marR="57183" marT="0" marB="0"/>
                </a:tc>
              </a:tr>
              <a:tr h="11175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>
                          <a:effectLst/>
                        </a:rPr>
                        <a:t>Ce que je pense de ma journée</a:t>
                      </a:r>
                      <a:endParaRPr lang="fr-F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83" marR="5718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83" marR="571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83" marR="571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83" marR="571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83" marR="571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83" marR="57183" marT="0" marB="0"/>
                </a:tc>
              </a:tr>
              <a:tr h="8127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>
                          <a:effectLst/>
                        </a:rPr>
                        <a:t>Ce que pense la maîtresse de mon ressenti (signature)</a:t>
                      </a:r>
                      <a:endParaRPr lang="fr-F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83" marR="5718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83" marR="571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83" marR="571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83" marR="571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83" marR="571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 </a:t>
                      </a:r>
                      <a:endParaRPr lang="fr-FR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83" marR="57183" marT="0" marB="0"/>
                </a:tc>
              </a:tr>
              <a:tr h="5914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>
                          <a:effectLst/>
                        </a:rPr>
                        <a:t>Signature quotidienne de mes parents</a:t>
                      </a:r>
                      <a:endParaRPr lang="fr-F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83" marR="5718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83" marR="571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 </a:t>
                      </a:r>
                      <a:endParaRPr lang="fr-FR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83" marR="571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83" marR="571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83" marR="571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 </a:t>
                      </a:r>
                      <a:endParaRPr lang="fr-FR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183" marR="57183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51520" y="3341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84288" algn="l"/>
              </a:tabLst>
            </a:pPr>
            <a:r>
              <a:rPr kumimoji="0" lang="fr-FR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Contrat de travail et de comportement pour …………………… </a:t>
            </a:r>
            <a:endParaRPr kumimoji="0" lang="fr-F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84288" algn="l"/>
              </a:tabLst>
            </a:pPr>
            <a:r>
              <a:rPr kumimoji="0" lang="fr-F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Période du ……………………….. au …………………………………..</a:t>
            </a:r>
            <a:endParaRPr kumimoji="0" lang="fr-F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84288" algn="l"/>
              </a:tabLst>
            </a:pPr>
            <a:r>
              <a:rPr kumimoji="0" lang="fr-FR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Visa de la directrice au bout de 2 semaines: 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3976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435" y="123825"/>
            <a:ext cx="1301828" cy="147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Picture 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462"/>
          <a:stretch/>
        </p:blipFill>
        <p:spPr bwMode="auto">
          <a:xfrm>
            <a:off x="7666613" y="5215448"/>
            <a:ext cx="1202650" cy="1323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9787103"/>
              </p:ext>
            </p:extLst>
          </p:nvPr>
        </p:nvGraphicFramePr>
        <p:xfrm>
          <a:off x="200875" y="949992"/>
          <a:ext cx="7815898" cy="5215320"/>
        </p:xfrm>
        <a:graphic>
          <a:graphicData uri="http://schemas.openxmlformats.org/drawingml/2006/table">
            <a:tbl>
              <a:tblPr firstRow="1" firstCol="1" bandRow="1"/>
              <a:tblGrid>
                <a:gridCol w="2420236"/>
                <a:gridCol w="168039"/>
                <a:gridCol w="168633"/>
                <a:gridCol w="168633"/>
                <a:gridCol w="168633"/>
                <a:gridCol w="168633"/>
                <a:gridCol w="168633"/>
                <a:gridCol w="168633"/>
                <a:gridCol w="168633"/>
                <a:gridCol w="168633"/>
                <a:gridCol w="168633"/>
                <a:gridCol w="168633"/>
                <a:gridCol w="168633"/>
                <a:gridCol w="168633"/>
                <a:gridCol w="168633"/>
                <a:gridCol w="168633"/>
                <a:gridCol w="168633"/>
                <a:gridCol w="168633"/>
                <a:gridCol w="168633"/>
                <a:gridCol w="168633"/>
                <a:gridCol w="168633"/>
                <a:gridCol w="168633"/>
                <a:gridCol w="168633"/>
                <a:gridCol w="168633"/>
                <a:gridCol w="168633"/>
                <a:gridCol w="168633"/>
                <a:gridCol w="168633"/>
                <a:gridCol w="168633"/>
                <a:gridCol w="168633"/>
                <a:gridCol w="168633"/>
                <a:gridCol w="168633"/>
                <a:gridCol w="168633"/>
                <a:gridCol w="168633"/>
              </a:tblGrid>
              <a:tr h="2173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3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3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821815" algn="l"/>
                        </a:tabLst>
                      </a:pP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3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3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3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3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3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3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3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3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3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3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3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3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3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3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3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3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3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3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3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3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3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stellar"/>
                          <a:ea typeface="Times New Roman"/>
                        </a:rPr>
                        <a:t> </a:t>
                      </a:r>
                      <a:endParaRPr lang="fr-FR" sz="1100" dirty="0"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/>
                        <a:ea typeface="Times New Roman"/>
                      </a:endParaRPr>
                    </a:p>
                  </a:txBody>
                  <a:tcPr marL="53039" marR="5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339850" y="1600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627784" y="0"/>
            <a:ext cx="2954655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22450" algn="l"/>
              </a:tabLst>
            </a:pP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22450" algn="l"/>
              </a:tabLst>
            </a:pPr>
            <a:r>
              <a:rPr kumimoji="0" lang="fr-FR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stellar" pitchFamily="18" charset="0"/>
                <a:ea typeface="Times New Roman" pitchFamily="18" charset="0"/>
                <a:cs typeface="Arial" pitchFamily="34" charset="0"/>
              </a:rPr>
              <a:t>			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819110" y="338554"/>
            <a:ext cx="484112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822450" algn="l"/>
              </a:tabLst>
            </a:pPr>
            <a:r>
              <a:rPr lang="fr-FR" b="1" dirty="0">
                <a:solidFill>
                  <a:srgbClr val="FF0000"/>
                </a:solidFill>
                <a:latin typeface="Castellar" pitchFamily="18" charset="0"/>
                <a:ea typeface="Times New Roman" pitchFamily="18" charset="0"/>
                <a:cs typeface="Arial" pitchFamily="34" charset="0"/>
              </a:rPr>
              <a:t>GÊNES ET OUBLIS 1</a:t>
            </a:r>
            <a:r>
              <a:rPr lang="fr-FR" b="1" baseline="30000" dirty="0">
                <a:solidFill>
                  <a:srgbClr val="FF0000"/>
                </a:solidFill>
                <a:latin typeface="Castellar" pitchFamily="18" charset="0"/>
                <a:ea typeface="Times New Roman" pitchFamily="18" charset="0"/>
                <a:cs typeface="Arial" pitchFamily="34" charset="0"/>
              </a:rPr>
              <a:t>ère</a:t>
            </a:r>
            <a:r>
              <a:rPr lang="fr-FR" b="1" dirty="0">
                <a:solidFill>
                  <a:srgbClr val="FF0000"/>
                </a:solidFill>
                <a:latin typeface="Castellar" pitchFamily="18" charset="0"/>
                <a:ea typeface="Times New Roman" pitchFamily="18" charset="0"/>
                <a:cs typeface="Arial" pitchFamily="34" charset="0"/>
              </a:rPr>
              <a:t> période </a:t>
            </a:r>
            <a:endParaRPr lang="fr-FR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822450" algn="l"/>
              </a:tabLst>
            </a:pPr>
            <a:endParaRPr lang="fr-FR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04402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88640"/>
            <a:ext cx="7992887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75491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60648"/>
            <a:ext cx="6552728" cy="6601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44256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8853370"/>
              </p:ext>
            </p:extLst>
          </p:nvPr>
        </p:nvGraphicFramePr>
        <p:xfrm>
          <a:off x="107504" y="476672"/>
          <a:ext cx="8928992" cy="603652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72246"/>
                <a:gridCol w="1619779"/>
                <a:gridCol w="1677629"/>
                <a:gridCol w="1677629"/>
                <a:gridCol w="1619779"/>
                <a:gridCol w="1561930"/>
              </a:tblGrid>
              <a:tr h="1897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Horaires</a:t>
                      </a:r>
                      <a:endParaRPr lang="fr-FR" sz="1400" dirty="0">
                        <a:solidFill>
                          <a:srgbClr val="00B050"/>
                        </a:solidFill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  <a:latin typeface="Andalus" pitchFamily="18" charset="-78"/>
                          <a:cs typeface="Andalus" pitchFamily="18" charset="-78"/>
                        </a:rPr>
                        <a:t>Lundi</a:t>
                      </a:r>
                      <a:endParaRPr lang="fr-FR" sz="1400" dirty="0"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  <a:latin typeface="Andalus" pitchFamily="18" charset="-78"/>
                          <a:cs typeface="Andalus" pitchFamily="18" charset="-78"/>
                        </a:rPr>
                        <a:t>Mardi</a:t>
                      </a:r>
                      <a:endParaRPr lang="fr-FR" sz="1400" dirty="0"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effectLst/>
                          <a:latin typeface="Andalus" pitchFamily="18" charset="-78"/>
                          <a:ea typeface="Calibri"/>
                          <a:cs typeface="Andalus" pitchFamily="18" charset="-78"/>
                        </a:rPr>
                        <a:t>Mercredi</a:t>
                      </a:r>
                      <a:endParaRPr lang="fr-FR" sz="1400" dirty="0"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  <a:latin typeface="Andalus" pitchFamily="18" charset="-78"/>
                          <a:cs typeface="Andalus" pitchFamily="18" charset="-78"/>
                        </a:rPr>
                        <a:t>Jeudi</a:t>
                      </a:r>
                      <a:endParaRPr lang="fr-FR" sz="1400" dirty="0"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  <a:latin typeface="Andalus" pitchFamily="18" charset="-78"/>
                          <a:cs typeface="Andalus" pitchFamily="18" charset="-78"/>
                        </a:rPr>
                        <a:t>Vendredi</a:t>
                      </a:r>
                      <a:endParaRPr lang="fr-FR" sz="1400" dirty="0"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97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8h30</a:t>
                      </a:r>
                      <a:endParaRPr lang="fr-FR" sz="1400" dirty="0">
                        <a:solidFill>
                          <a:srgbClr val="00B050"/>
                        </a:solidFill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Accueil, appel, cantine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Accueil, appel, cantine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effectLst/>
                          <a:latin typeface="Papyrus" pitchFamily="66" charset="0"/>
                          <a:ea typeface="Calibri"/>
                          <a:cs typeface="Times New Roman"/>
                        </a:rPr>
                        <a:t>Accueil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Accueil, appel, cantine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Accueil, appel, cantine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95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8h40</a:t>
                      </a:r>
                      <a:endParaRPr lang="fr-FR" sz="1400" dirty="0">
                        <a:solidFill>
                          <a:srgbClr val="00B050"/>
                        </a:solidFill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Rituel : </a:t>
                      </a:r>
                      <a:r>
                        <a:rPr lang="fr-FR" sz="1100" dirty="0" smtClean="0">
                          <a:effectLst/>
                          <a:latin typeface="Papyrus" pitchFamily="66" charset="0"/>
                        </a:rPr>
                        <a:t>français</a:t>
                      </a:r>
                      <a:endParaRPr lang="fr-FR" sz="1100" dirty="0">
                        <a:effectLst/>
                        <a:latin typeface="Papyrus" pitchFamily="66" charset="0"/>
                      </a:endParaRPr>
                    </a:p>
                  </a:txBody>
                  <a:tcPr marL="53365" marR="53365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Rituel : </a:t>
                      </a:r>
                      <a:r>
                        <a:rPr lang="fr-FR" sz="1100" dirty="0" smtClean="0">
                          <a:effectLst/>
                          <a:latin typeface="Papyrus" pitchFamily="66" charset="0"/>
                        </a:rPr>
                        <a:t>maths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effectLst/>
                          <a:latin typeface="Papyrus" pitchFamily="66" charset="0"/>
                          <a:ea typeface="Calibri"/>
                          <a:cs typeface="Times New Roman"/>
                        </a:rPr>
                        <a:t>Rituel du  journaliste du quoi de neuf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Rituel : </a:t>
                      </a:r>
                      <a:r>
                        <a:rPr lang="fr-FR" sz="1100" dirty="0" smtClean="0">
                          <a:effectLst/>
                          <a:latin typeface="Papyrus" pitchFamily="66" charset="0"/>
                        </a:rPr>
                        <a:t>français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Rituel </a:t>
                      </a:r>
                      <a:r>
                        <a:rPr lang="fr-FR" sz="1100" dirty="0" smtClean="0">
                          <a:effectLst/>
                          <a:latin typeface="Papyrus" pitchFamily="66" charset="0"/>
                        </a:rPr>
                        <a:t>:maths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075917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 </a:t>
                      </a:r>
                    </a:p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9h 15 – </a:t>
                      </a:r>
                      <a:r>
                        <a:rPr lang="fr-FR" sz="1400" dirty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10h30</a:t>
                      </a:r>
                    </a:p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 </a:t>
                      </a:r>
                      <a:endParaRPr lang="fr-FR" sz="1400" dirty="0">
                        <a:solidFill>
                          <a:srgbClr val="00B050"/>
                        </a:solidFill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u="sng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pyrus" pitchFamily="66" charset="0"/>
                        </a:rPr>
                        <a:t>Français :</a:t>
                      </a:r>
                      <a:r>
                        <a:rPr lang="fr-FR" sz="11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pyrus" pitchFamily="66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pyrus" pitchFamily="66" charset="0"/>
                        </a:rPr>
                        <a:t>Orthographe:  règles usage et grammaire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pyrus" pitchFamily="66" charset="0"/>
                        </a:rPr>
                        <a:t>Grammaire</a:t>
                      </a:r>
                      <a:endParaRPr lang="fr-FR" sz="11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u="sng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pyrus" pitchFamily="66" charset="0"/>
                        </a:rPr>
                        <a:t>Français :</a:t>
                      </a:r>
                      <a:endParaRPr lang="fr-FR" sz="11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Papyrus" pitchFamily="66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pyrus" pitchFamily="66" charset="0"/>
                        </a:rPr>
                        <a:t>Vocabulaire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pyrus" pitchFamily="66" charset="0"/>
                        </a:rPr>
                        <a:t>Rédaction</a:t>
                      </a:r>
                      <a:endParaRPr lang="fr-FR" sz="11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pyrus" pitchFamily="66" charset="0"/>
                          <a:ea typeface="Calibri"/>
                          <a:cs typeface="Times New Roman"/>
                        </a:rPr>
                        <a:t>Etude de texte ou lecture ou corrections collectives</a:t>
                      </a:r>
                      <a:endParaRPr lang="fr-FR" sz="11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u="sng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pyrus" pitchFamily="66" charset="0"/>
                        </a:rPr>
                        <a:t>Français :</a:t>
                      </a:r>
                      <a:r>
                        <a:rPr lang="fr-FR" sz="11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pyrus" pitchFamily="66" charset="0"/>
                        </a:rPr>
                        <a:t> </a:t>
                      </a:r>
                      <a:endParaRPr lang="fr-FR" sz="11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Papyrus" pitchFamily="66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pyrus" pitchFamily="66" charset="0"/>
                        </a:rPr>
                        <a:t>Orthographe: texte d’auteur</a:t>
                      </a:r>
                      <a:endParaRPr lang="fr-FR" sz="1100" b="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Papyrus" pitchFamily="66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pyrus" pitchFamily="66" charset="0"/>
                        </a:rPr>
                        <a:t>Grammaire  </a:t>
                      </a:r>
                      <a:endParaRPr lang="fr-FR" sz="11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u="sng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pyrus" pitchFamily="66" charset="0"/>
                        </a:rPr>
                        <a:t>Français : </a:t>
                      </a:r>
                      <a:endParaRPr lang="fr-FR" sz="11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Papyrus" pitchFamily="66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pyrus" pitchFamily="66" charset="0"/>
                        </a:rPr>
                        <a:t>Conjugaison</a:t>
                      </a:r>
                      <a:endParaRPr lang="fr-FR" sz="11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</a:tr>
              <a:tr h="1897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10h30</a:t>
                      </a:r>
                      <a:endParaRPr lang="fr-FR" sz="1400" dirty="0">
                        <a:solidFill>
                          <a:srgbClr val="00B050"/>
                        </a:solidFill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Récréation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Récréation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effectLst/>
                          <a:latin typeface="Papyrus" pitchFamily="66" charset="0"/>
                          <a:ea typeface="Calibri"/>
                          <a:cs typeface="Times New Roman"/>
                        </a:rPr>
                        <a:t>Récréation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Récréation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Récréation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547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10h45</a:t>
                      </a:r>
                      <a:endParaRPr lang="fr-FR" sz="1400" dirty="0">
                        <a:solidFill>
                          <a:srgbClr val="00B050"/>
                        </a:solidFill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u="sng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Papyrus" pitchFamily="66" charset="0"/>
                        </a:rPr>
                        <a:t>Mathématiques </a:t>
                      </a:r>
                      <a:endParaRPr lang="fr-FR" sz="11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Papyrus" pitchFamily="66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Papyrus" pitchFamily="66" charset="0"/>
                        </a:rPr>
                        <a:t>Numération ou grandeur et mesure</a:t>
                      </a:r>
                      <a:endParaRPr lang="fr-FR" sz="11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u="sng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Papyrus" pitchFamily="66" charset="0"/>
                        </a:rPr>
                        <a:t>Mathématiques :</a:t>
                      </a:r>
                      <a:r>
                        <a:rPr lang="fr-FR" sz="11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Papyrus" pitchFamily="66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Papyrus" pitchFamily="66" charset="0"/>
                        </a:rPr>
                        <a:t>Problèmes</a:t>
                      </a:r>
                      <a:endParaRPr lang="fr-FR" sz="11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Papyrus" pitchFamily="66" charset="0"/>
                          <a:ea typeface="Calibri"/>
                          <a:cs typeface="Times New Roman"/>
                        </a:rPr>
                        <a:t>Mathématiques (défis ou logique ou constructions géométriques plaisir)</a:t>
                      </a:r>
                      <a:endParaRPr lang="fr-FR" sz="11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u="sng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Papyrus" pitchFamily="66" charset="0"/>
                        </a:rPr>
                        <a:t>Mathématiques :</a:t>
                      </a:r>
                      <a:endParaRPr lang="fr-FR" sz="11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Papyrus" pitchFamily="66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Papyrus" pitchFamily="66" charset="0"/>
                        </a:rPr>
                        <a:t>Numération </a:t>
                      </a:r>
                      <a:r>
                        <a:rPr lang="fr-FR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Papyrus" pitchFamily="66" charset="0"/>
                          <a:sym typeface="Wingdings 2"/>
                        </a:rPr>
                        <a:t>Opérations</a:t>
                      </a:r>
                      <a:endParaRPr lang="fr-FR" sz="11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u="sng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Papyrus" pitchFamily="66" charset="0"/>
                        </a:rPr>
                        <a:t>Mathématiques :</a:t>
                      </a:r>
                      <a:endParaRPr lang="fr-FR" sz="11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Papyrus" pitchFamily="66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Papyrus" pitchFamily="66" charset="0"/>
                        </a:rPr>
                        <a:t>Géométrie</a:t>
                      </a:r>
                      <a:endParaRPr lang="fr-FR" sz="11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</a:tr>
              <a:tr h="1897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11h45</a:t>
                      </a:r>
                      <a:endParaRPr lang="fr-FR" sz="1400" dirty="0">
                        <a:solidFill>
                          <a:srgbClr val="00B050"/>
                        </a:solidFill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Déjeuner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Déjeuner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Déjeuner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Déjeuner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53442">
                <a:tc rowSpan="4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13h30  </a:t>
                      </a:r>
                      <a:r>
                        <a:rPr lang="fr-FR" sz="1400" dirty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– 15h30</a:t>
                      </a:r>
                      <a:endParaRPr lang="fr-FR" sz="1400" dirty="0">
                        <a:solidFill>
                          <a:srgbClr val="00B050"/>
                        </a:solidFill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</a:endParaRPr>
                    </a:p>
                  </a:txBody>
                  <a:tcPr marL="53365" marR="53365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503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88538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</a:tr>
              <a:tr h="461367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897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15h15</a:t>
                      </a:r>
                      <a:endParaRPr lang="fr-FR" sz="1400" dirty="0">
                        <a:solidFill>
                          <a:srgbClr val="00B050"/>
                        </a:solidFill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Récréation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effectLst/>
                          <a:latin typeface="Papyrus" pitchFamily="66" charset="0"/>
                        </a:rPr>
                        <a:t>KT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Récréation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Récréation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6907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solidFill>
                          <a:srgbClr val="00B050"/>
                        </a:solidFill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79646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Papyrus" pitchFamily="66" charset="0"/>
                        <a:ea typeface="+mn-ea"/>
                        <a:cs typeface="+mn-cs"/>
                      </a:endParaRPr>
                    </a:p>
                  </a:txBody>
                  <a:tcPr marL="53365" marR="53365" marT="0" marB="0"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</a:tr>
              <a:tr h="1897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16h</a:t>
                      </a:r>
                      <a:endParaRPr lang="fr-FR" sz="1400" dirty="0">
                        <a:solidFill>
                          <a:srgbClr val="00B050"/>
                        </a:solidFill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Sortie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Sortie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Sortie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331640" y="141513"/>
            <a:ext cx="633064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pyrus" pitchFamily="66" charset="0"/>
                <a:ea typeface="Calibri" pitchFamily="34" charset="0"/>
                <a:cs typeface="Arial" pitchFamily="34" charset="0"/>
              </a:rPr>
              <a:t>Ecole BDC            Emploi du temps  CM2A       Nicole Dubois          Ann</a:t>
            </a:r>
            <a:r>
              <a:rPr kumimoji="0" 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é</a:t>
            </a:r>
            <a:r>
              <a:rPr kumimoji="0" 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pyrus" pitchFamily="66" charset="0"/>
                <a:ea typeface="Calibri" pitchFamily="34" charset="0"/>
                <a:cs typeface="Arial" pitchFamily="34" charset="0"/>
              </a:rPr>
              <a:t>e 2013-2014</a:t>
            </a:r>
            <a:endParaRPr kumimoji="0" 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2163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NiniDub\AppData\Local\Microsoft\Windows\Temporary Internet Files\Content.IE5\WIHMWDTQ\MC900439824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37565">
            <a:off x="7078458" y="1354218"/>
            <a:ext cx="1254852" cy="125485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668745" y="319650"/>
            <a:ext cx="77768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fr-FR" b="1" dirty="0" smtClean="0"/>
              <a:t>Page de garde</a:t>
            </a:r>
          </a:p>
          <a:p>
            <a:pPr marL="342900" indent="-342900">
              <a:buAutoNum type="arabicParenR"/>
            </a:pPr>
            <a:r>
              <a:rPr lang="fr-FR" b="1" dirty="0" smtClean="0"/>
              <a:t>Sommaire du cahier du prof</a:t>
            </a:r>
          </a:p>
          <a:p>
            <a:r>
              <a:rPr lang="fr-FR" b="1" dirty="0" smtClean="0"/>
              <a:t>3) Et 4)   Cahier de bord pour notifier les notions abordées dans la semaine</a:t>
            </a:r>
          </a:p>
          <a:p>
            <a:r>
              <a:rPr lang="fr-FR" b="1" dirty="0"/>
              <a:t> </a:t>
            </a:r>
            <a:r>
              <a:rPr lang="fr-FR" b="1" dirty="0" smtClean="0"/>
              <a:t>     1 page pour les 3 premiers jours de la semaine</a:t>
            </a:r>
          </a:p>
          <a:p>
            <a:r>
              <a:rPr lang="fr-FR" b="1" dirty="0"/>
              <a:t> </a:t>
            </a:r>
            <a:r>
              <a:rPr lang="fr-FR" b="1" dirty="0" smtClean="0"/>
              <a:t>     1 page pour les 2 derniers jours de la semaine</a:t>
            </a:r>
            <a:endParaRPr lang="fr-FR" b="1" dirty="0"/>
          </a:p>
        </p:txBody>
      </p:sp>
      <p:sp>
        <p:nvSpPr>
          <p:cNvPr id="4" name="ZoneTexte 3"/>
          <p:cNvSpPr txBox="1"/>
          <p:nvPr/>
        </p:nvSpPr>
        <p:spPr>
          <a:xfrm>
            <a:off x="757823" y="2226750"/>
            <a:ext cx="5746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6,7,8) Calendrier pour noter les choses importantes! + calendrier des répartitions de périodes pour la zone C</a:t>
            </a:r>
            <a:endParaRPr lang="fr-FR" b="1" dirty="0"/>
          </a:p>
        </p:txBody>
      </p:sp>
      <p:sp>
        <p:nvSpPr>
          <p:cNvPr id="5" name="ZoneTexte 4"/>
          <p:cNvSpPr txBox="1"/>
          <p:nvPr/>
        </p:nvSpPr>
        <p:spPr>
          <a:xfrm>
            <a:off x="733244" y="1796978"/>
            <a:ext cx="6840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5) Affichage de porte</a:t>
            </a:r>
            <a:endParaRPr lang="fr-FR" b="1" dirty="0"/>
          </a:p>
        </p:txBody>
      </p:sp>
      <p:sp>
        <p:nvSpPr>
          <p:cNvPr id="6" name="ZoneTexte 5"/>
          <p:cNvSpPr txBox="1"/>
          <p:nvPr/>
        </p:nvSpPr>
        <p:spPr>
          <a:xfrm>
            <a:off x="757823" y="2989416"/>
            <a:ext cx="6561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9,10) Agenda pour anniversaires ou dates réunions ou autres….</a:t>
            </a:r>
            <a:endParaRPr lang="fr-FR" b="1" dirty="0"/>
          </a:p>
        </p:txBody>
      </p:sp>
      <p:sp>
        <p:nvSpPr>
          <p:cNvPr id="7" name="ZoneTexte 6"/>
          <p:cNvSpPr txBox="1"/>
          <p:nvPr/>
        </p:nvSpPr>
        <p:spPr>
          <a:xfrm>
            <a:off x="809595" y="3395918"/>
            <a:ext cx="54912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11) Répartition des vacances scolaires </a:t>
            </a:r>
            <a:endParaRPr lang="fr-FR" b="1" dirty="0"/>
          </a:p>
        </p:txBody>
      </p:sp>
      <p:sp>
        <p:nvSpPr>
          <p:cNvPr id="8" name="ZoneTexte 7"/>
          <p:cNvSpPr txBox="1"/>
          <p:nvPr/>
        </p:nvSpPr>
        <p:spPr>
          <a:xfrm>
            <a:off x="809595" y="3860945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12) Bulletin de notes à dupliquer </a:t>
            </a:r>
            <a:endParaRPr lang="fr-FR" b="1" dirty="0"/>
          </a:p>
        </p:txBody>
      </p:sp>
      <p:sp>
        <p:nvSpPr>
          <p:cNvPr id="10" name="ZoneTexte 9"/>
          <p:cNvSpPr txBox="1"/>
          <p:nvPr/>
        </p:nvSpPr>
        <p:spPr>
          <a:xfrm>
            <a:off x="833956" y="4296060"/>
            <a:ext cx="5336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13) La carte JOKER pour les enfants</a:t>
            </a:r>
            <a:endParaRPr lang="fr-FR" b="1" dirty="0"/>
          </a:p>
        </p:txBody>
      </p:sp>
      <p:sp>
        <p:nvSpPr>
          <p:cNvPr id="11" name="ZoneTexte 10"/>
          <p:cNvSpPr txBox="1"/>
          <p:nvPr/>
        </p:nvSpPr>
        <p:spPr>
          <a:xfrm>
            <a:off x="833956" y="4665392"/>
            <a:ext cx="4913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14) Contrat de travail et (ou) de comportement</a:t>
            </a:r>
            <a:endParaRPr lang="fr-FR" b="1" dirty="0"/>
          </a:p>
        </p:txBody>
      </p:sp>
      <p:pic>
        <p:nvPicPr>
          <p:cNvPr id="13315" name="Picture 3" descr="C:\Users\NiniDub\AppData\Local\Microsoft\Windows\Temporary Internet Files\Content.IE5\K09ANDTQ\MC900428301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54251" y="3817054"/>
            <a:ext cx="1348265" cy="1327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869946" y="5100162"/>
            <a:ext cx="7374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15) Tableau pour visualiser les gênes ou les comportements dérangeant</a:t>
            </a:r>
            <a:r>
              <a:rPr lang="fr-FR" dirty="0" smtClean="0"/>
              <a:t>s</a:t>
            </a:r>
            <a:endParaRPr lang="fr-FR" dirty="0"/>
          </a:p>
        </p:txBody>
      </p:sp>
      <p:sp>
        <p:nvSpPr>
          <p:cNvPr id="12" name="ZoneTexte 11"/>
          <p:cNvSpPr txBox="1"/>
          <p:nvPr/>
        </p:nvSpPr>
        <p:spPr>
          <a:xfrm>
            <a:off x="869946" y="5548590"/>
            <a:ext cx="71584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16, 17) Affichages de classe réglementaires et conseils pour inspection</a:t>
            </a:r>
            <a:endParaRPr lang="fr-FR" b="1" dirty="0"/>
          </a:p>
        </p:txBody>
      </p:sp>
      <p:sp>
        <p:nvSpPr>
          <p:cNvPr id="9" name="ZoneTexte 8"/>
          <p:cNvSpPr txBox="1"/>
          <p:nvPr/>
        </p:nvSpPr>
        <p:spPr>
          <a:xfrm>
            <a:off x="757823" y="5917922"/>
            <a:ext cx="7486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   </a:t>
            </a:r>
            <a:r>
              <a:rPr lang="fr-FR" b="1" dirty="0" smtClean="0"/>
              <a:t>18) Emploi du temps modulable pour une semaine sur 4 jours et demi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349740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656211" y="-1072034"/>
            <a:ext cx="5906790" cy="886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430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590803" y="-1158588"/>
            <a:ext cx="6075117" cy="903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64183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t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801" y="3933825"/>
            <a:ext cx="3095625" cy="2871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Image 12" descr="MCj04371420000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75" y="-29758"/>
            <a:ext cx="3181350" cy="318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7" name="Picture 15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85" t="-42516" b="-11810"/>
          <a:stretch>
            <a:fillRect/>
          </a:stretch>
        </p:blipFill>
        <p:spPr bwMode="auto">
          <a:xfrm>
            <a:off x="0" y="3638550"/>
            <a:ext cx="66675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MCj04380200000[1]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710" y="3954174"/>
            <a:ext cx="1581985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Image 27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85" t="-42516" b="-11810"/>
          <a:stretch>
            <a:fillRect/>
          </a:stretch>
        </p:blipFill>
        <p:spPr bwMode="auto">
          <a:xfrm>
            <a:off x="0" y="5086350"/>
            <a:ext cx="66675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27"/>
          <a:stretch>
            <a:fillRect/>
          </a:stretch>
        </p:blipFill>
        <p:spPr bwMode="auto">
          <a:xfrm>
            <a:off x="50858" y="4210050"/>
            <a:ext cx="2762250" cy="2647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Picture 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85" t="-42516" b="-11810"/>
          <a:stretch>
            <a:fillRect/>
          </a:stretch>
        </p:blipFill>
        <p:spPr bwMode="auto">
          <a:xfrm>
            <a:off x="2267744" y="4381500"/>
            <a:ext cx="714375" cy="70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6"/>
          <p:cNvSpPr>
            <a:spLocks noChangeArrowheads="1"/>
          </p:cNvSpPr>
          <p:nvPr/>
        </p:nvSpPr>
        <p:spPr bwMode="auto">
          <a:xfrm>
            <a:off x="1755775" y="451522"/>
            <a:ext cx="6668765" cy="356009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C2D69B"/>
              </a:gs>
              <a:gs pos="50000">
                <a:srgbClr val="9BBB59"/>
              </a:gs>
              <a:gs pos="100000">
                <a:srgbClr val="C2D69B"/>
              </a:gs>
            </a:gsLst>
            <a:lin ang="5400000" scaled="1"/>
          </a:gradFill>
          <a:ln w="28575">
            <a:solidFill>
              <a:srgbClr val="4E6128"/>
            </a:solidFill>
            <a:round/>
            <a:headEnd/>
            <a:tailEnd/>
          </a:ln>
          <a:effectLst>
            <a:outerShdw dist="28398" dir="3806097" algn="ctr" rotWithShape="0">
              <a:srgbClr val="4E6128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4000" b="1" i="0" u="none" strike="noStrike" cap="none" normalizeH="0" baseline="0" dirty="0" smtClean="0">
                <a:ln>
                  <a:noFill/>
                </a:ln>
                <a:solidFill>
                  <a:srgbClr val="0F243E"/>
                </a:solidFill>
                <a:effectLst/>
                <a:latin typeface="Candy Round BTN"/>
                <a:ea typeface="Calibri" pitchFamily="34" charset="0"/>
                <a:cs typeface="Times New Roman" pitchFamily="18" charset="0"/>
              </a:rPr>
              <a:t>Classe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4000" b="1" i="0" u="none" strike="noStrike" cap="none" normalizeH="0" baseline="0" dirty="0" smtClean="0">
                <a:ln>
                  <a:noFill/>
                </a:ln>
                <a:solidFill>
                  <a:srgbClr val="0F243E"/>
                </a:solidFill>
                <a:effectLst/>
                <a:latin typeface="Candy Round BTN"/>
                <a:ea typeface="Calibri" pitchFamily="34" charset="0"/>
                <a:cs typeface="Times New Roman" pitchFamily="18" charset="0"/>
              </a:rPr>
              <a:t>de CM2A</a:t>
            </a:r>
            <a:endParaRPr kumimoji="0" lang="fr-FR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4000" b="1" i="0" u="none" strike="noStrike" cap="none" normalizeH="0" baseline="0" dirty="0" smtClean="0">
                <a:ln>
                  <a:noFill/>
                </a:ln>
                <a:solidFill>
                  <a:srgbClr val="0F243E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Bienvenue ! Humour et  joie pour l’année                    2013- 2014</a:t>
            </a:r>
            <a:endParaRPr kumimoji="0" lang="fr-FR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 rot="-905271">
            <a:off x="408485" y="4764086"/>
            <a:ext cx="2647950" cy="15398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4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Mme DUBOIS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7138988" y="5561013"/>
            <a:ext cx="896937" cy="7969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3085" name="Picture 13" descr="MC900232133[1]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75029">
            <a:off x="7444109" y="247264"/>
            <a:ext cx="1680704" cy="1860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MC900417332[1]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05249">
            <a:off x="278821" y="238882"/>
            <a:ext cx="1963229" cy="2250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MC900438189[1]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8487">
            <a:off x="6968226" y="3126316"/>
            <a:ext cx="2409356" cy="2553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AutoShape 9"/>
          <p:cNvSpPr>
            <a:spLocks noChangeArrowheads="1"/>
          </p:cNvSpPr>
          <p:nvPr/>
        </p:nvSpPr>
        <p:spPr bwMode="auto">
          <a:xfrm>
            <a:off x="896583" y="3538538"/>
            <a:ext cx="722313" cy="790575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>
            <a:noFill/>
          </a:ln>
          <a:effectLst>
            <a:outerShdw dist="28398" dir="3806097" algn="ctr" rotWithShape="0">
              <a:srgbClr val="205867"/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2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3" name="Rectangle 20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4" name="Rectangle 22"/>
          <p:cNvSpPr>
            <a:spLocks noChangeArrowheads="1"/>
          </p:cNvSpPr>
          <p:nvPr/>
        </p:nvSpPr>
        <p:spPr bwMode="auto">
          <a:xfrm>
            <a:off x="0" y="363855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5" name="Rectangle 23"/>
          <p:cNvSpPr>
            <a:spLocks noChangeArrowheads="1"/>
          </p:cNvSpPr>
          <p:nvPr/>
        </p:nvSpPr>
        <p:spPr bwMode="auto">
          <a:xfrm>
            <a:off x="0" y="409575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7" name="Rectangle 25"/>
          <p:cNvSpPr>
            <a:spLocks noChangeArrowheads="1"/>
          </p:cNvSpPr>
          <p:nvPr/>
        </p:nvSpPr>
        <p:spPr bwMode="auto">
          <a:xfrm>
            <a:off x="0" y="50863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8" name="Rectangle 26"/>
          <p:cNvSpPr>
            <a:spLocks noChangeArrowheads="1"/>
          </p:cNvSpPr>
          <p:nvPr/>
        </p:nvSpPr>
        <p:spPr bwMode="auto">
          <a:xfrm>
            <a:off x="0" y="5543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27"/>
          <p:cNvSpPr>
            <a:spLocks noChangeArrowheads="1"/>
          </p:cNvSpPr>
          <p:nvPr/>
        </p:nvSpPr>
        <p:spPr bwMode="auto">
          <a:xfrm>
            <a:off x="0" y="554355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0" name="Rectangle 29"/>
          <p:cNvSpPr>
            <a:spLocks noChangeArrowheads="1"/>
          </p:cNvSpPr>
          <p:nvPr/>
        </p:nvSpPr>
        <p:spPr bwMode="auto">
          <a:xfrm>
            <a:off x="0" y="88963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67450" algn="l"/>
              </a:tabLst>
            </a:pPr>
            <a:r>
              <a: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67450" algn="l"/>
              </a:tabLst>
            </a:pPr>
            <a:r>
              <a:rPr kumimoji="0" lang="fr-FR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fr-FR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67450" algn="l"/>
              </a:tabLst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6517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C:\Users\Nini\AppData\Local\Microsoft\Windows\Temporary Internet Files\Content.IE5\PWT1AF5M\MP900403592[1]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201316" y="-1201316"/>
            <a:ext cx="6741368" cy="914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639226" y="-455517"/>
            <a:ext cx="5865546" cy="7652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28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448645" y="-1153825"/>
            <a:ext cx="6187404" cy="9023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33069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C:\Users\Nini\AppData\Local\Microsoft\Windows\Temporary Internet Files\Content.IE5\PWT1AF5M\MP900412062[1]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3001" y="-1142999"/>
            <a:ext cx="6858001" cy="914400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73457" y="-663157"/>
            <a:ext cx="6021680" cy="8184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61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856984" cy="6492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2287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358</Words>
  <Application>Microsoft Office PowerPoint</Application>
  <PresentationFormat>Affichage à l'écran (4:3)</PresentationFormat>
  <Paragraphs>913</Paragraphs>
  <Slides>18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19" baseType="lpstr">
      <vt:lpstr>Thème Office</vt:lpstr>
      <vt:lpstr>Le cahier de Nini  pour sa rentrée 2013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cahier de Nini pour sa rentrée 2013</dc:title>
  <dc:creator>NiniDub</dc:creator>
  <cp:lastModifiedBy>NiniDub</cp:lastModifiedBy>
  <cp:revision>27</cp:revision>
  <dcterms:created xsi:type="dcterms:W3CDTF">2013-07-18T19:48:31Z</dcterms:created>
  <dcterms:modified xsi:type="dcterms:W3CDTF">2013-07-31T08:33:37Z</dcterms:modified>
</cp:coreProperties>
</file>