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56" y="194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2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467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548" y="571801"/>
            <a:ext cx="3701869" cy="121637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6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53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5787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548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8485" y="3326836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683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41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92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38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39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49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6611F-9BDB-4621-97D1-CEBB168D986B}" type="datetimeFigureOut">
              <a:rPr lang="fr-FR" smtClean="0"/>
              <a:pPr/>
              <a:t>18/04/2015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3BAE0-50CC-4039-A9A4-C36E20AF4D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7366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69975" y="338337"/>
            <a:ext cx="2696188" cy="36320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spcCol="0" rtlCol="0" anchor="ctr"/>
          <a:lstStyle/>
          <a:p>
            <a:endParaRPr lang="fr-FR" dirty="0"/>
          </a:p>
          <a:p>
            <a:r>
              <a:rPr lang="fr-FR" dirty="0"/>
              <a:t>Le robinet est bouché. Alors il n’arrête pas de râler </a:t>
            </a:r>
            <a:r>
              <a:rPr lang="fr-FR" dirty="0" smtClean="0"/>
              <a:t>e</a:t>
            </a:r>
            <a:r>
              <a:rPr lang="fr-FR" b="1" dirty="0" smtClean="0"/>
              <a:t> Le cornichon. C’est un coquin. Il aime se cacher dans la cuisine au fond d’une casserole. Tout à coup, il sort et crie : « Coucou !!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3132559" y="162124"/>
            <a:ext cx="2479642" cy="1274671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132559" y="1995217"/>
            <a:ext cx="3715946" cy="151216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LER</a:t>
            </a:r>
            <a:endParaRPr lang="fr-FR" dirty="0"/>
          </a:p>
        </p:txBody>
      </p:sp>
      <p:pic>
        <p:nvPicPr>
          <p:cNvPr id="7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93" y="4338588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li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25" y="7977113"/>
            <a:ext cx="514586" cy="490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5" y="9091116"/>
            <a:ext cx="1116013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1184621" y="8701459"/>
            <a:ext cx="5958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Cursive standard" pitchFamily="2" charset="0"/>
              </a:rPr>
              <a:t>Je dois </a:t>
            </a:r>
            <a:r>
              <a:rPr lang="fr-FR" sz="2400" b="1" u="sng" dirty="0" smtClean="0">
                <a:latin typeface="Cursive standard" pitchFamily="2" charset="0"/>
              </a:rPr>
              <a:t>lire et savoir écrire </a:t>
            </a:r>
            <a:r>
              <a:rPr lang="fr-FR" sz="2400" dirty="0" smtClean="0">
                <a:latin typeface="Cursive standard" pitchFamily="2" charset="0"/>
              </a:rPr>
              <a:t>les mots outils:</a:t>
            </a:r>
            <a:endParaRPr lang="fr-FR" sz="2400" dirty="0">
              <a:latin typeface="Cursive standard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134658" y="9207516"/>
            <a:ext cx="6130678" cy="1251751"/>
          </a:xfrm>
          <a:prstGeom prst="roundRect">
            <a:avLst/>
          </a:prstGeom>
          <a:solidFill>
            <a:schemeClr val="bg1"/>
          </a:solidFill>
          <a:ln w="571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4428703" y="2178348"/>
            <a:ext cx="2304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Comic Sans MS" panose="030F0702030302020204" pitchFamily="66" charset="0"/>
              </a:rPr>
              <a:t>le lapin</a:t>
            </a:r>
          </a:p>
          <a:p>
            <a:r>
              <a:rPr lang="fr-FR" sz="4000" dirty="0" smtClean="0">
                <a:latin typeface="Cursive standard" pitchFamily="2" charset="0"/>
              </a:rPr>
              <a:t> le lapin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132559" y="44551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Comic Sans MS" pitchFamily="66" charset="0"/>
              </a:rPr>
              <a:t>in–</a:t>
            </a:r>
            <a:r>
              <a:rPr lang="fr-FR" sz="4000" dirty="0" err="1" smtClean="0">
                <a:latin typeface="Comic Sans MS" pitchFamily="66" charset="0"/>
              </a:rPr>
              <a:t>ain</a:t>
            </a:r>
            <a:r>
              <a:rPr lang="fr-FR" sz="4000" dirty="0" smtClean="0">
                <a:latin typeface="Comic Sans MS" pitchFamily="66" charset="0"/>
              </a:rPr>
              <a:t>-</a:t>
            </a:r>
            <a:r>
              <a:rPr lang="fr-FR" sz="4000" dirty="0" err="1" smtClean="0">
                <a:latin typeface="Comic Sans MS" pitchFamily="66" charset="0"/>
              </a:rPr>
              <a:t>ein</a:t>
            </a:r>
            <a:endParaRPr lang="fr-FR" sz="4000" dirty="0">
              <a:latin typeface="Cursive standard" pitchFamily="2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870873" y="8067117"/>
            <a:ext cx="63944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l</a:t>
            </a:r>
            <a:r>
              <a:rPr lang="fr-FR" sz="2000" dirty="0" smtClean="0">
                <a:latin typeface="Comic Sans MS" panose="030F0702030302020204" pitchFamily="66" charset="0"/>
              </a:rPr>
              <a:t>un</a:t>
            </a:r>
            <a:r>
              <a:rPr lang="fr-F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</a:t>
            </a:r>
            <a:r>
              <a:rPr lang="fr-FR" sz="2000" dirty="0" smtClean="0">
                <a:latin typeface="Comic Sans MS" panose="030F0702030302020204" pitchFamily="66" charset="0"/>
              </a:rPr>
              <a:t> – un – cinq – quin</a:t>
            </a:r>
            <a:r>
              <a:rPr lang="fr-F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ze</a:t>
            </a:r>
            <a:r>
              <a:rPr lang="fr-FR" sz="2000" dirty="0" smtClean="0">
                <a:latin typeface="Comic Sans MS" panose="030F0702030302020204" pitchFamily="66" charset="0"/>
              </a:rPr>
              <a:t> – vin</a:t>
            </a:r>
            <a:r>
              <a:rPr lang="fr-FR" sz="20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gt</a:t>
            </a:r>
            <a:r>
              <a:rPr lang="fr-FR" sz="2000" dirty="0" smtClean="0">
                <a:latin typeface="Comic Sans MS" panose="030F0702030302020204" pitchFamily="66" charset="0"/>
              </a:rPr>
              <a:t> - de</a:t>
            </a:r>
            <a:r>
              <a:rPr lang="fr-F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main</a:t>
            </a:r>
            <a:r>
              <a:rPr lang="fr-FR" sz="2000" dirty="0" smtClean="0">
                <a:latin typeface="Comic Sans MS" panose="030F0702030302020204" pitchFamily="66" charset="0"/>
              </a:rPr>
              <a:t> –le ma</a:t>
            </a:r>
            <a:r>
              <a:rPr lang="fr-F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tin</a:t>
            </a:r>
            <a:r>
              <a:rPr lang="fr-FR" sz="2000" dirty="0" smtClean="0">
                <a:latin typeface="Comic Sans MS" panose="030F0702030302020204" pitchFamily="66" charset="0"/>
              </a:rPr>
              <a:t> 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39405" y="9379148"/>
            <a:ext cx="57678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Cursive standard" pitchFamily="2" charset="0"/>
              </a:rPr>
              <a:t>j’ai faim – demain – la peinture</a:t>
            </a:r>
          </a:p>
          <a:p>
            <a:pPr algn="ctr"/>
            <a:r>
              <a:rPr lang="fr-FR" sz="2800" dirty="0" smtClean="0">
                <a:latin typeface="Cursive standard" pitchFamily="2" charset="0"/>
              </a:rPr>
              <a:t>le matin – le lapin</a:t>
            </a:r>
            <a:endParaRPr lang="fr-FR" sz="2800" dirty="0">
              <a:latin typeface="Cursive standard" pitchFamily="2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75612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graphicFrame>
        <p:nvGraphicFramePr>
          <p:cNvPr id="24" name="Tableau 23"/>
          <p:cNvGraphicFramePr>
            <a:graphicFrameLocks noGrp="1"/>
          </p:cNvGraphicFramePr>
          <p:nvPr/>
        </p:nvGraphicFramePr>
        <p:xfrm>
          <a:off x="612279" y="4554612"/>
          <a:ext cx="6696746" cy="3276364"/>
        </p:xfrm>
        <a:graphic>
          <a:graphicData uri="http://schemas.openxmlformats.org/drawingml/2006/table">
            <a:tbl>
              <a:tblPr/>
              <a:tblGrid>
                <a:gridCol w="956678"/>
                <a:gridCol w="956678"/>
                <a:gridCol w="956678"/>
                <a:gridCol w="956678"/>
                <a:gridCol w="956678"/>
                <a:gridCol w="956678"/>
                <a:gridCol w="956678"/>
              </a:tblGrid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ge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gin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gi 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jou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gein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jé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co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cai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quin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kan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clou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cain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chin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chau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chè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cha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ché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chon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choi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fan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fin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fri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far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fain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flou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fein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rin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sin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lain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pai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dein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pin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tin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main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pri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vin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tor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mou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bain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805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rain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toi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sain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lin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latin typeface="Comic Sans MS"/>
                          <a:ea typeface="Times New Roman"/>
                          <a:cs typeface="Times New Roman"/>
                        </a:rPr>
                        <a:t>nei</a:t>
                      </a:r>
                      <a:endParaRPr lang="fr-FR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err="1">
                          <a:latin typeface="Comic Sans MS"/>
                          <a:ea typeface="Times New Roman"/>
                          <a:cs typeface="Times New Roman"/>
                        </a:rPr>
                        <a:t>phin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latin typeface="Comic Sans MS"/>
                          <a:ea typeface="Times New Roman"/>
                          <a:cs typeface="Times New Roman"/>
                        </a:rPr>
                        <a:t>loi</a:t>
                      </a:r>
                      <a:endParaRPr lang="fr-FR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027" name="Picture 3" descr="Atten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4607" y="3690516"/>
            <a:ext cx="647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 descr="carton_jn_pu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887" y="306140"/>
            <a:ext cx="12573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 descr="in_lapi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575" y="2034332"/>
            <a:ext cx="1101196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4284687" y="3546500"/>
            <a:ext cx="2916535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ain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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tr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ain</a:t>
            </a:r>
            <a:endParaRPr kumimoji="0" lang="fr-FR" sz="2600" b="0" i="0" u="none" strike="noStrike" cap="none" normalizeH="0" baseline="0" dirty="0" smtClean="0">
              <a:ln>
                <a:noFill/>
              </a:ln>
              <a:solidFill>
                <a:srgbClr val="999999"/>
              </a:solidFill>
              <a:effectLst/>
              <a:latin typeface="Century Gothic" pitchFamily="34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600" b="1" i="0" u="none" strike="noStrike" cap="none" normalizeH="0" baseline="0" dirty="0" err="1" smtClean="0">
                <a:ln>
                  <a:noFill/>
                </a:ln>
                <a:solidFill>
                  <a:srgbClr val="999999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ein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  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entury Gothic" pitchFamily="34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c</a:t>
            </a:r>
            <a:r>
              <a:rPr kumimoji="0" lang="fr-FR" sz="26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ein</a:t>
            </a:r>
            <a:r>
              <a:rPr kumimoji="0" lang="fr-FR" sz="2600" b="1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" pitchFamily="2" charset="2"/>
              </a:rPr>
              <a:t>ture</a:t>
            </a:r>
            <a:r>
              <a:rPr kumimoji="0" lang="fr-FR" sz="6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endParaRPr kumimoji="0" lang="fr-FR" sz="2600" b="1" i="0" u="none" strike="noStrike" cap="none" normalizeH="0" baseline="0" dirty="0" smtClean="0">
              <a:ln>
                <a:noFill/>
              </a:ln>
              <a:solidFill>
                <a:srgbClr val="808080"/>
              </a:solidFill>
              <a:effectLst/>
              <a:latin typeface="Century Gothic" pitchFamily="34" charset="0"/>
              <a:ea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4" y="498506"/>
            <a:ext cx="1946152" cy="1309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81033" y="1541162"/>
            <a:ext cx="259228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1400" dirty="0">
                <a:latin typeface="Comic Sans MS" panose="030F0702030302020204" pitchFamily="66" charset="0"/>
              </a:rPr>
              <a:t>Madame i et le nez font du patin. « Vous n’avez pas l’air bien malin sur vos patins ! » leur dit le singe. 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« Regardez-moi plutôt, je suis le prince du patin ! » 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Mais le singe n’est pas très malin et il chute sur son popotin ! </a:t>
            </a:r>
          </a:p>
        </p:txBody>
      </p:sp>
    </p:spTree>
    <p:extLst>
      <p:ext uri="{BB962C8B-B14F-4D97-AF65-F5344CB8AC3E}">
        <p14:creationId xmlns:p14="http://schemas.microsoft.com/office/powerpoint/2010/main" val="118503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carton_jn_p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7" y="306140"/>
            <a:ext cx="12573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à coins arrondis 1"/>
          <p:cNvSpPr/>
          <p:nvPr/>
        </p:nvSpPr>
        <p:spPr>
          <a:xfrm>
            <a:off x="468263" y="251520"/>
            <a:ext cx="5688632" cy="136815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670000" y="371971"/>
            <a:ext cx="56886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Mia's Scribblings ~" panose="02000000000000000000" pitchFamily="2" charset="0"/>
              </a:rPr>
              <a:t>ENTRAINEMENT LECTURE AVEC LE SON IN-AIN-EIN</a:t>
            </a:r>
            <a:endParaRPr lang="fr-FR" sz="2800" dirty="0">
              <a:latin typeface="Mia's Scribblings ~" panose="02000000000000000000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645396"/>
              </p:ext>
            </p:extLst>
          </p:nvPr>
        </p:nvGraphicFramePr>
        <p:xfrm>
          <a:off x="324247" y="1962324"/>
          <a:ext cx="6984777" cy="44149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28259"/>
                <a:gridCol w="2328259"/>
                <a:gridCol w="2328259"/>
              </a:tblGrid>
              <a:tr h="3916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1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2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indent="8890"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effectLst/>
                          <a:latin typeface="Mia's Scribblings ~" panose="02000000000000000000" pitchFamily="2" charset="0"/>
                          <a:ea typeface="Times New Roman"/>
                          <a:cs typeface="Times New Roman"/>
                        </a:rPr>
                        <a:t>3</a:t>
                      </a:r>
                      <a:endParaRPr lang="fr-FR" sz="1050" dirty="0">
                        <a:effectLst/>
                        <a:latin typeface="Mia's Scribblings ~" panose="02000000000000000000" pitchFamily="2" charset="0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</a:tr>
              <a:tr h="29207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ma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jar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che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sin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din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don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du vin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fin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lu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mou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fin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cou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ssin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ssin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re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quin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pin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ce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brin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vin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gt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tam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bou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rin C’est 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ter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dau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phin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Ar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quin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main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nain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du pain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mon co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bain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lain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main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On s’ins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ta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lle.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On 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rro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e.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324247" y="6632751"/>
          <a:ext cx="6984777" cy="3682501"/>
        </p:xfrm>
        <a:graphic>
          <a:graphicData uri="http://schemas.openxmlformats.org/drawingml/2006/table">
            <a:tbl>
              <a:tblPr/>
              <a:tblGrid>
                <a:gridCol w="2328259"/>
                <a:gridCol w="2328259"/>
                <a:gridCol w="2328259"/>
              </a:tblGrid>
              <a:tr h="390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4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100" kern="1200" dirty="0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  <a:sym typeface="Webdings"/>
                        </a:rPr>
                        <a:t></a:t>
                      </a:r>
                      <a:r>
                        <a:rPr lang="fr-FR" sz="2100" kern="1200" dirty="0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   </a:t>
                      </a:r>
                      <a:r>
                        <a:rPr lang="fr-FR" sz="2100" kern="1200" dirty="0" err="1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im</a:t>
                      </a:r>
                      <a:r>
                        <a:rPr lang="fr-FR" sz="2100" kern="1200" dirty="0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100" kern="1200" dirty="0" err="1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aim</a:t>
                      </a:r>
                      <a:r>
                        <a:rPr lang="fr-FR" sz="2100" kern="1200" dirty="0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100" kern="1200" dirty="0" err="1" smtClean="0">
                          <a:solidFill>
                            <a:schemeClr val="tx1"/>
                          </a:solidFill>
                          <a:latin typeface="Mia's Scribblings ~" pitchFamily="2" charset="0"/>
                          <a:ea typeface="+mn-ea"/>
                          <a:cs typeface="+mn-cs"/>
                        </a:rPr>
                        <a:t>ym</a:t>
                      </a:r>
                      <a:endParaRPr lang="fr-FR" sz="2400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17780" algn="ctr">
                        <a:spcAft>
                          <a:spcPts val="0"/>
                        </a:spcAft>
                      </a:pPr>
                      <a:r>
                        <a:rPr lang="fr-FR" sz="2400" b="1" i="1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Révisions</a:t>
                      </a:r>
                      <a:r>
                        <a:rPr lang="fr-FR" sz="2400" b="1" i="0" dirty="0">
                          <a:latin typeface="Mia's Scribblings ~" pitchFamily="2" charset="0"/>
                          <a:ea typeface="Times New Roman"/>
                          <a:cs typeface="Times New Roman"/>
                        </a:rPr>
                        <a:t> </a:t>
                      </a:r>
                      <a:endParaRPr lang="fr-FR" sz="2400" b="1" i="1" dirty="0">
                        <a:latin typeface="Mia's Scribblings ~" pitchFamily="2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2849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pou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lain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mon pa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rrain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main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nan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len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de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main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re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frain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pein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tu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re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pein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C’est plein.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em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prein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te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tim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c’est im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li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im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po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ssi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ble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j’ai faim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cym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ba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du t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h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ym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nu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a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ge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jau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ne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pau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vre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ge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nou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la pan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tou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fle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fro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ge</a:t>
                      </a:r>
                      <a:endParaRPr lang="fr-FR" sz="2400" dirty="0"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une bou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gi</a:t>
                      </a:r>
                      <a:r>
                        <a:rPr lang="fr-FR" sz="24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e</a:t>
                      </a:r>
                      <a:endParaRPr lang="fr-FR" sz="2400" dirty="0">
                        <a:solidFill>
                          <a:schemeClr val="bg1">
                            <a:lumMod val="65000"/>
                          </a:schemeClr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le ta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bleau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latin typeface="Comic Sans MS" pitchFamily="66" charset="0"/>
                          <a:ea typeface="Times New Roman"/>
                          <a:cs typeface="Times New Roman"/>
                        </a:rPr>
                        <a:t>un bi</a:t>
                      </a:r>
                      <a:r>
                        <a:rPr lang="fr-FR" sz="2400" b="1" dirty="0">
                          <a:solidFill>
                            <a:srgbClr val="FF0000"/>
                          </a:solidFill>
                          <a:latin typeface="Comic Sans MS" pitchFamily="66" charset="0"/>
                          <a:ea typeface="Times New Roman"/>
                          <a:cs typeface="Times New Roman"/>
                        </a:rPr>
                        <a:t>jou</a:t>
                      </a:r>
                      <a:endParaRPr lang="fr-FR" sz="2400" dirty="0">
                        <a:solidFill>
                          <a:srgbClr val="FF000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0" y="818135"/>
            <a:ext cx="625920" cy="106301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000" y="967706"/>
            <a:ext cx="597408" cy="8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9387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315</Words>
  <Application>Microsoft Office PowerPoint</Application>
  <PresentationFormat>Personnalisé</PresentationFormat>
  <Paragraphs>129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corinne</cp:lastModifiedBy>
  <cp:revision>54</cp:revision>
  <dcterms:created xsi:type="dcterms:W3CDTF">2013-12-27T06:53:47Z</dcterms:created>
  <dcterms:modified xsi:type="dcterms:W3CDTF">2015-04-18T13:34:22Z</dcterms:modified>
</cp:coreProperties>
</file>