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62" y="216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1296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3100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6027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971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6347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2435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0021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5345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878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101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4591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B6DC1-72E6-43B9-857A-90D82068991F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D01C4-DA3C-48C6-B7B9-9AF32FBE94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3471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70483" y="162124"/>
            <a:ext cx="2420997" cy="3514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endParaRPr lang="fr-FR" dirty="0"/>
          </a:p>
          <a:p>
            <a:r>
              <a:rPr lang="fr-FR" dirty="0"/>
              <a:t>Le robinet est bouché. Alors il n’arrête pas de râler et de ronchonner : </a:t>
            </a:r>
            <a:r>
              <a:rPr lang="fr-FR" dirty="0" smtClean="0"/>
              <a:t>«».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844527" y="162124"/>
            <a:ext cx="2767674" cy="1274671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844528" y="445516"/>
            <a:ext cx="30243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latin typeface="Comic Sans MS" pitchFamily="66" charset="0"/>
              </a:rPr>
              <a:t>m </a:t>
            </a:r>
            <a:r>
              <a:rPr lang="fr-FR" sz="4400" dirty="0" err="1" smtClean="0">
                <a:latin typeface="Comic Sans MS" pitchFamily="66" charset="0"/>
              </a:rPr>
              <a:t>M</a:t>
            </a:r>
            <a:r>
              <a:rPr lang="fr-FR" sz="4400" dirty="0" smtClean="0">
                <a:latin typeface="Comic Sans MS" pitchFamily="66" charset="0"/>
              </a:rPr>
              <a:t> </a:t>
            </a:r>
            <a:r>
              <a:rPr lang="fr-FR" sz="4400" dirty="0" err="1" smtClean="0">
                <a:latin typeface="Cursive standard" pitchFamily="2" charset="0"/>
              </a:rPr>
              <a:t>m</a:t>
            </a:r>
            <a:r>
              <a:rPr lang="fr-FR" sz="4400" dirty="0" smtClean="0">
                <a:latin typeface="Cursive standard" pitchFamily="2" charset="0"/>
              </a:rPr>
              <a:t>  </a:t>
            </a:r>
            <a:r>
              <a:rPr lang="fr-FR" sz="4400" dirty="0" err="1">
                <a:latin typeface="Cursive standard" pitchFamily="2" charset="0"/>
              </a:rPr>
              <a:t>M</a:t>
            </a:r>
            <a:endParaRPr lang="fr-FR" sz="4400" dirty="0">
              <a:latin typeface="Cursive standard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17929" y="2179081"/>
            <a:ext cx="3715946" cy="151216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47364" y="690428"/>
            <a:ext cx="226723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dirty="0">
                <a:latin typeface="Comic Sans MS" panose="030F0702030302020204" pitchFamily="66" charset="0"/>
              </a:rPr>
              <a:t>Le monstre est un ami à 3 pattes. Il fait peur mais il est gentil. Il chante une mélodie mélancolique : </a:t>
            </a:r>
            <a:endParaRPr lang="fr-FR" dirty="0" smtClean="0">
              <a:latin typeface="Comic Sans MS" panose="030F0702030302020204" pitchFamily="66" charset="0"/>
            </a:endParaRPr>
          </a:p>
          <a:p>
            <a:r>
              <a:rPr lang="fr-FR" dirty="0" smtClean="0">
                <a:latin typeface="Comic Sans MS" panose="030F0702030302020204" pitchFamily="66" charset="0"/>
              </a:rPr>
              <a:t>« </a:t>
            </a:r>
            <a:r>
              <a:rPr lang="fr-FR" dirty="0" err="1">
                <a:latin typeface="Comic Sans MS" panose="030F0702030302020204" pitchFamily="66" charset="0"/>
              </a:rPr>
              <a:t>mmmmmm</a:t>
            </a:r>
            <a:r>
              <a:rPr lang="fr-FR" dirty="0">
                <a:latin typeface="Comic Sans MS" panose="030F0702030302020204" pitchFamily="66" charset="0"/>
              </a:rPr>
              <a:t> ». 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591" y="306140"/>
            <a:ext cx="968074" cy="725424"/>
          </a:xfrm>
          <a:prstGeom prst="rect">
            <a:avLst/>
          </a:prstGeom>
        </p:spPr>
      </p:pic>
      <p:pic>
        <p:nvPicPr>
          <p:cNvPr id="1026" name="Picture 2" descr="carton_m_p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863" y="162124"/>
            <a:ext cx="1387865" cy="1788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m_monstre_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712" y="2371219"/>
            <a:ext cx="12573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4356695" y="2371219"/>
            <a:ext cx="2206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omic Sans MS" panose="030F0702030302020204" pitchFamily="66" charset="0"/>
              </a:rPr>
              <a:t>l</a:t>
            </a:r>
            <a:r>
              <a:rPr lang="fr-FR" sz="2800" dirty="0" smtClean="0">
                <a:latin typeface="Comic Sans MS" panose="030F0702030302020204" pitchFamily="66" charset="0"/>
              </a:rPr>
              <a:t>e monstre</a:t>
            </a:r>
          </a:p>
          <a:p>
            <a:r>
              <a:rPr lang="fr-FR" sz="3600" dirty="0">
                <a:latin typeface="Cursive standard" pitchFamily="2" charset="0"/>
              </a:rPr>
              <a:t>l</a:t>
            </a:r>
            <a:r>
              <a:rPr lang="fr-FR" sz="3600" dirty="0" smtClean="0">
                <a:latin typeface="Cursive standard" pitchFamily="2" charset="0"/>
              </a:rPr>
              <a:t>e monstre</a:t>
            </a:r>
            <a:endParaRPr lang="fr-FR" sz="3600" dirty="0">
              <a:latin typeface="Cursive standard" pitchFamily="2" charset="0"/>
            </a:endParaRPr>
          </a:p>
        </p:txBody>
      </p:sp>
      <p:pic>
        <p:nvPicPr>
          <p:cNvPr id="13" name="Picture 2" descr="lir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64" y="4194572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40501206"/>
              </p:ext>
            </p:extLst>
          </p:nvPr>
        </p:nvGraphicFramePr>
        <p:xfrm>
          <a:off x="1322628" y="4439628"/>
          <a:ext cx="5934102" cy="29232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89017"/>
                <a:gridCol w="989017"/>
                <a:gridCol w="989017"/>
                <a:gridCol w="989017"/>
                <a:gridCol w="989017"/>
                <a:gridCol w="989017"/>
              </a:tblGrid>
              <a:tr h="584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 dirty="0">
                          <a:effectLst/>
                          <a:latin typeface="Comic Sans MS"/>
                          <a:ea typeface="Times New Roman"/>
                        </a:rPr>
                        <a:t>m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me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ma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mo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mu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mi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584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s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 dirty="0">
                          <a:effectLst/>
                          <a:latin typeface="Comic Sans MS"/>
                          <a:ea typeface="Times New Roman"/>
                        </a:rPr>
                        <a:t>su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 dirty="0" err="1">
                          <a:effectLst/>
                          <a:latin typeface="Comic Sans MS"/>
                          <a:ea typeface="Times New Roman"/>
                        </a:rPr>
                        <a:t>so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si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se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sa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r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ro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 dirty="0">
                          <a:effectLst/>
                          <a:latin typeface="Comic Sans MS"/>
                          <a:ea typeface="Times New Roman"/>
                        </a:rPr>
                        <a:t>ra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 dirty="0">
                          <a:effectLst/>
                          <a:latin typeface="Comic Sans MS"/>
                          <a:ea typeface="Times New Roman"/>
                        </a:rPr>
                        <a:t>ru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ri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re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l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li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le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 dirty="0">
                          <a:effectLst/>
                          <a:latin typeface="Comic Sans MS"/>
                          <a:ea typeface="Times New Roman"/>
                        </a:rPr>
                        <a:t>la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 dirty="0">
                          <a:effectLst/>
                          <a:latin typeface="Comic Sans MS"/>
                          <a:ea typeface="Times New Roman"/>
                        </a:rPr>
                        <a:t>lu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lo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me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si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po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>
                          <a:effectLst/>
                          <a:latin typeface="Comic Sans MS"/>
                          <a:ea typeface="Times New Roman"/>
                        </a:rPr>
                        <a:t>ru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 dirty="0">
                          <a:effectLst/>
                          <a:latin typeface="Comic Sans MS"/>
                          <a:ea typeface="Times New Roman"/>
                        </a:rPr>
                        <a:t>ma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600" dirty="0">
                          <a:effectLst/>
                          <a:latin typeface="Comic Sans MS"/>
                          <a:ea typeface="Times New Roman"/>
                        </a:rPr>
                        <a:t>li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" name="Picture 2" descr="lir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5" y="7650956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1134658" y="9163124"/>
            <a:ext cx="5958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Je dois </a:t>
            </a:r>
            <a:r>
              <a:rPr lang="fr-FR" sz="2400" b="1" u="sng" dirty="0" smtClean="0">
                <a:latin typeface="Cursive standard" pitchFamily="2" charset="0"/>
              </a:rPr>
              <a:t>lire et savoir écrire </a:t>
            </a:r>
            <a:r>
              <a:rPr lang="fr-FR" sz="2400" dirty="0" smtClean="0">
                <a:latin typeface="Cursive standard" pitchFamily="2" charset="0"/>
              </a:rPr>
              <a:t>les mots outils: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97325"/>
            <a:ext cx="11160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à coins arrondis 17"/>
          <p:cNvSpPr/>
          <p:nvPr/>
        </p:nvSpPr>
        <p:spPr>
          <a:xfrm>
            <a:off x="1134658" y="9746393"/>
            <a:ext cx="6130678" cy="783142"/>
          </a:xfrm>
          <a:prstGeom prst="roundRect">
            <a:avLst/>
          </a:prstGeom>
          <a:solidFill>
            <a:schemeClr val="bg1"/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116012" y="7650956"/>
            <a:ext cx="6149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latin typeface="Comic Sans MS" panose="030F0702030302020204" pitchFamily="66" charset="0"/>
              </a:rPr>
              <a:t>Maelly</a:t>
            </a:r>
            <a:r>
              <a:rPr lang="fr-FR" sz="2400" smtClean="0">
                <a:latin typeface="Comic Sans MS" panose="030F0702030302020204" pitchFamily="66" charset="0"/>
              </a:rPr>
              <a:t> - </a:t>
            </a:r>
            <a:r>
              <a:rPr lang="fr-FR" sz="2400" dirty="0" smtClean="0">
                <a:latin typeface="Comic Sans MS" panose="030F0702030302020204" pitchFamily="66" charset="0"/>
              </a:rPr>
              <a:t>mardi – mercredi 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336336" y="9972723"/>
            <a:ext cx="5770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260351" y="995521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ursive standard" pitchFamily="2" charset="0"/>
              </a:rPr>
              <a:t>m</a:t>
            </a:r>
            <a:r>
              <a:rPr lang="fr-FR" sz="2800" dirty="0" smtClean="0">
                <a:latin typeface="Cursive standard" pitchFamily="2" charset="0"/>
              </a:rPr>
              <a:t>aman, mardi, malade, à midi, le monde</a:t>
            </a:r>
            <a:endParaRPr lang="fr-FR" sz="28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0535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908720" y="251520"/>
            <a:ext cx="5040560" cy="13681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9" y="539085"/>
            <a:ext cx="1302192" cy="1169516"/>
          </a:xfrm>
          <a:prstGeom prst="rect">
            <a:avLst/>
          </a:prstGeom>
        </p:spPr>
      </p:pic>
      <p:pic>
        <p:nvPicPr>
          <p:cNvPr id="4" name="Picture 2" descr="carton_m_p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863" y="162124"/>
            <a:ext cx="1387865" cy="1788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268759" y="395536"/>
            <a:ext cx="46001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Mia's Scribblings ~" panose="02000000000000000000" pitchFamily="2" charset="0"/>
              </a:rPr>
              <a:t>ENTRAINEMENT LECTURE AVEC LE SON </a:t>
            </a:r>
            <a:r>
              <a:rPr lang="fr-FR" sz="2800" dirty="0">
                <a:latin typeface="Mia's Scribblings ~" panose="02000000000000000000" pitchFamily="2" charset="0"/>
              </a:rPr>
              <a:t>M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05888161"/>
              </p:ext>
            </p:extLst>
          </p:nvPr>
        </p:nvGraphicFramePr>
        <p:xfrm>
          <a:off x="468263" y="2322364"/>
          <a:ext cx="6788465" cy="296651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96234"/>
                <a:gridCol w="2332233"/>
                <a:gridCol w="2359998"/>
              </a:tblGrid>
              <a:tr h="340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1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2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8890"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3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39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ami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mur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mar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ram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mari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a mal.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moto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mami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momi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puma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lam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remu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tomat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matela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matelo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salami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marmit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est malad</a:t>
                      </a:r>
                      <a:r>
                        <a:rPr lang="fr-FR" sz="24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e.</a:t>
                      </a:r>
                      <a:endParaRPr lang="fr-FR" sz="24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90722955"/>
              </p:ext>
            </p:extLst>
          </p:nvPr>
        </p:nvGraphicFramePr>
        <p:xfrm>
          <a:off x="1608137" y="5778748"/>
          <a:ext cx="4548758" cy="346666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24211"/>
                <a:gridCol w="2424547"/>
              </a:tblGrid>
              <a:tr h="479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4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800" b="1" i="1" dirty="0">
                          <a:effectLst/>
                          <a:latin typeface="Mia's Scribblings ~" panose="02000000000000000000" pitchFamily="2" charset="0"/>
                        </a:rPr>
                        <a:t>Révisions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4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lim</a:t>
                      </a: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plum</a:t>
                      </a: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pomm</a:t>
                      </a: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mall</a:t>
                      </a: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armur</a:t>
                      </a: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larm</a:t>
                      </a: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mor</a:t>
                      </a:r>
                      <a:r>
                        <a:rPr lang="fr-FR" sz="280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d.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rapide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repas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</a:rPr>
                        <a:t>la tulipe</a:t>
                      </a:r>
                    </a:p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</a:rPr>
                        <a:t>le pirate</a:t>
                      </a:r>
                    </a:p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pile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lasso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salut</a:t>
                      </a:r>
                      <a:endParaRPr lang="fr-FR" sz="28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521932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184</Words>
  <Application>Microsoft Office PowerPoint</Application>
  <PresentationFormat>Personnalisé</PresentationFormat>
  <Paragraphs>79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David</cp:lastModifiedBy>
  <cp:revision>13</cp:revision>
  <dcterms:created xsi:type="dcterms:W3CDTF">2013-10-21T16:24:33Z</dcterms:created>
  <dcterms:modified xsi:type="dcterms:W3CDTF">2015-10-27T08:07:30Z</dcterms:modified>
</cp:coreProperties>
</file>