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71" r:id="rId3"/>
    <p:sldId id="338" r:id="rId4"/>
    <p:sldId id="301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4" r:id="rId20"/>
    <p:sldId id="347" r:id="rId21"/>
    <p:sldId id="348" r:id="rId22"/>
    <p:sldId id="349" r:id="rId23"/>
    <p:sldId id="284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  <p:embeddedFont>
      <p:font typeface="Maiandra GD" panose="020E0502030308020204" pitchFamily="34" charset="0"/>
      <p:regular r:id="rId31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49634-9FF6-478F-A6E4-881B3E1E7DB7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9387A-C55B-4B28-A004-C91D8297B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786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496944" cy="3168352"/>
          </a:xfrm>
        </p:spPr>
        <p:txBody>
          <a:bodyPr>
            <a:normAutofit/>
          </a:bodyPr>
          <a:lstStyle/>
          <a:p>
            <a:pPr eaLnBrk="1" hangingPunct="1"/>
            <a:r>
              <a:rPr lang="fr-FR" sz="8000" b="1" dirty="0">
                <a:solidFill>
                  <a:srgbClr val="FF0000"/>
                </a:solidFill>
                <a:latin typeface="Maiandra GD" pitchFamily="34" charset="0"/>
              </a:rPr>
              <a:t>Problèmes de proportionnalité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Problèmes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0" y="4357688"/>
            <a:ext cx="9143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Proportionnalité 4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6C82CC3-C596-448E-81CD-21059F9729CE}"/>
              </a:ext>
            </a:extLst>
          </p:cNvPr>
          <p:cNvGraphicFramePr>
            <a:graphicFrameLocks noGrp="1"/>
          </p:cNvGraphicFramePr>
          <p:nvPr/>
        </p:nvGraphicFramePr>
        <p:xfrm>
          <a:off x="1331640" y="4077072"/>
          <a:ext cx="6083999" cy="1440160"/>
        </p:xfrm>
        <a:graphic>
          <a:graphicData uri="http://schemas.openxmlformats.org/drawingml/2006/table">
            <a:tbl>
              <a:tblPr firstRow="1" firstCol="1" bandRow="1"/>
              <a:tblGrid>
                <a:gridCol w="2088232">
                  <a:extLst>
                    <a:ext uri="{9D8B030D-6E8A-4147-A177-3AD203B41FA5}">
                      <a16:colId xmlns:a16="http://schemas.microsoft.com/office/drawing/2014/main" val="2990180433"/>
                    </a:ext>
                  </a:extLst>
                </a:gridCol>
                <a:gridCol w="1496589">
                  <a:extLst>
                    <a:ext uri="{9D8B030D-6E8A-4147-A177-3AD203B41FA5}">
                      <a16:colId xmlns:a16="http://schemas.microsoft.com/office/drawing/2014/main" val="3936483239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3495865133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461067209"/>
                    </a:ext>
                  </a:extLst>
                </a:gridCol>
              </a:tblGrid>
              <a:tr h="920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tomates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981694"/>
                  </a:ext>
                </a:extLst>
              </a:tr>
              <a:tr h="520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Masse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57613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04642301-4885-44F6-8D0D-206442ED920A}"/>
              </a:ext>
            </a:extLst>
          </p:cNvPr>
          <p:cNvSpPr txBox="1"/>
          <p:nvPr/>
        </p:nvSpPr>
        <p:spPr>
          <a:xfrm>
            <a:off x="-6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Pour commencer, cherchons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la masse de 2 tomates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D0604A4-2060-4029-95BE-7E162ECC8C69}"/>
              </a:ext>
            </a:extLst>
          </p:cNvPr>
          <p:cNvSpPr txBox="1"/>
          <p:nvPr/>
        </p:nvSpPr>
        <p:spPr>
          <a:xfrm>
            <a:off x="0" y="90872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Pour passer de 4 tomates à 2 tomates, on doit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6533869-AB2E-4E9D-B000-99E0514B4209}"/>
              </a:ext>
            </a:extLst>
          </p:cNvPr>
          <p:cNvSpPr txBox="1"/>
          <p:nvPr/>
        </p:nvSpPr>
        <p:spPr>
          <a:xfrm>
            <a:off x="0" y="140116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diviser par 2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ABC1D44-7D8A-4D4B-A3ED-2E0ADB83B9AD}"/>
              </a:ext>
            </a:extLst>
          </p:cNvPr>
          <p:cNvGrpSpPr/>
          <p:nvPr/>
        </p:nvGrpSpPr>
        <p:grpSpPr>
          <a:xfrm>
            <a:off x="4273081" y="2852936"/>
            <a:ext cx="1161990" cy="1080120"/>
            <a:chOff x="4273081" y="2852936"/>
            <a:chExt cx="1161990" cy="1080120"/>
          </a:xfrm>
        </p:grpSpPr>
        <p:sp>
          <p:nvSpPr>
            <p:cNvPr id="8" name="Flèche : courbe vers la gauche 7">
              <a:extLst>
                <a:ext uri="{FF2B5EF4-FFF2-40B4-BE49-F238E27FC236}">
                  <a16:creationId xmlns:a16="http://schemas.microsoft.com/office/drawing/2014/main" id="{77D4962A-4582-445F-BDB5-DADC6F8BED5E}"/>
                </a:ext>
              </a:extLst>
            </p:cNvPr>
            <p:cNvSpPr/>
            <p:nvPr/>
          </p:nvSpPr>
          <p:spPr>
            <a:xfrm rot="16200000">
              <a:off x="4752446" y="3250431"/>
              <a:ext cx="288032" cy="1077218"/>
            </a:xfrm>
            <a:prstGeom prst="curvedLef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F478A9D9-8D56-4D26-B5A1-7F3749EFB083}"/>
                </a:ext>
              </a:extLst>
            </p:cNvPr>
            <p:cNvSpPr/>
            <p:nvPr/>
          </p:nvSpPr>
          <p:spPr>
            <a:xfrm>
              <a:off x="4273081" y="2852936"/>
              <a:ext cx="1152128" cy="936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>
                  <a:solidFill>
                    <a:srgbClr val="FF0000"/>
                  </a:solidFill>
                  <a:latin typeface="Maiandra GD" panose="020E0502030308020204" pitchFamily="34" charset="0"/>
                </a:rPr>
                <a:t>÷2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5908FA8A-CE31-4B91-9D93-74BF17F83082}"/>
              </a:ext>
            </a:extLst>
          </p:cNvPr>
          <p:cNvSpPr txBox="1"/>
          <p:nvPr/>
        </p:nvSpPr>
        <p:spPr>
          <a:xfrm>
            <a:off x="-6" y="193068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La masse de 2 tomates sera donc également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divisée par 2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!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58CD6AD-6E6B-4724-86AC-6A27F8A66DC3}"/>
              </a:ext>
            </a:extLst>
          </p:cNvPr>
          <p:cNvGrpSpPr/>
          <p:nvPr/>
        </p:nvGrpSpPr>
        <p:grpSpPr>
          <a:xfrm>
            <a:off x="4320398" y="5638850"/>
            <a:ext cx="1152128" cy="1080119"/>
            <a:chOff x="4320398" y="5638850"/>
            <a:chExt cx="1152128" cy="1080119"/>
          </a:xfrm>
        </p:grpSpPr>
        <p:sp>
          <p:nvSpPr>
            <p:cNvPr id="12" name="Flèche : courbe vers la gauche 11">
              <a:extLst>
                <a:ext uri="{FF2B5EF4-FFF2-40B4-BE49-F238E27FC236}">
                  <a16:creationId xmlns:a16="http://schemas.microsoft.com/office/drawing/2014/main" id="{B5BAD7F5-B7DC-4FDE-95A3-892309811C0D}"/>
                </a:ext>
              </a:extLst>
            </p:cNvPr>
            <p:cNvSpPr/>
            <p:nvPr/>
          </p:nvSpPr>
          <p:spPr>
            <a:xfrm rot="5400000" flipV="1">
              <a:off x="4752446" y="5244257"/>
              <a:ext cx="288032" cy="1077218"/>
            </a:xfrm>
            <a:prstGeom prst="curvedLef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CB972980-4443-449B-B6A4-96AE8AA0A1A0}"/>
                </a:ext>
              </a:extLst>
            </p:cNvPr>
            <p:cNvSpPr/>
            <p:nvPr/>
          </p:nvSpPr>
          <p:spPr>
            <a:xfrm>
              <a:off x="4320398" y="5782866"/>
              <a:ext cx="1152128" cy="936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>
                  <a:solidFill>
                    <a:srgbClr val="FF0000"/>
                  </a:solidFill>
                  <a:latin typeface="Maiandra GD" panose="020E0502030308020204" pitchFamily="34" charset="0"/>
                </a:rPr>
                <a:t>÷2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850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6C82CC3-C596-448E-81CD-21059F9729CE}"/>
              </a:ext>
            </a:extLst>
          </p:cNvPr>
          <p:cNvGraphicFramePr>
            <a:graphicFrameLocks noGrp="1"/>
          </p:cNvGraphicFramePr>
          <p:nvPr/>
        </p:nvGraphicFramePr>
        <p:xfrm>
          <a:off x="1331640" y="4077072"/>
          <a:ext cx="6083999" cy="1440160"/>
        </p:xfrm>
        <a:graphic>
          <a:graphicData uri="http://schemas.openxmlformats.org/drawingml/2006/table">
            <a:tbl>
              <a:tblPr firstRow="1" firstCol="1" bandRow="1"/>
              <a:tblGrid>
                <a:gridCol w="2088232">
                  <a:extLst>
                    <a:ext uri="{9D8B030D-6E8A-4147-A177-3AD203B41FA5}">
                      <a16:colId xmlns:a16="http://schemas.microsoft.com/office/drawing/2014/main" val="2990180433"/>
                    </a:ext>
                  </a:extLst>
                </a:gridCol>
                <a:gridCol w="1496589">
                  <a:extLst>
                    <a:ext uri="{9D8B030D-6E8A-4147-A177-3AD203B41FA5}">
                      <a16:colId xmlns:a16="http://schemas.microsoft.com/office/drawing/2014/main" val="3936483239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3495865133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461067209"/>
                    </a:ext>
                  </a:extLst>
                </a:gridCol>
              </a:tblGrid>
              <a:tr h="920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tomates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981694"/>
                  </a:ext>
                </a:extLst>
              </a:tr>
              <a:tr h="520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Masse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57613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04642301-4885-44F6-8D0D-206442ED920A}"/>
              </a:ext>
            </a:extLst>
          </p:cNvPr>
          <p:cNvSpPr txBox="1"/>
          <p:nvPr/>
        </p:nvSpPr>
        <p:spPr>
          <a:xfrm>
            <a:off x="-6" y="0"/>
            <a:ext cx="6372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La masse de 2 tomates est donc de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ABC1D44-7D8A-4D4B-A3ED-2E0ADB83B9AD}"/>
              </a:ext>
            </a:extLst>
          </p:cNvPr>
          <p:cNvGrpSpPr/>
          <p:nvPr/>
        </p:nvGrpSpPr>
        <p:grpSpPr>
          <a:xfrm>
            <a:off x="4273081" y="2852936"/>
            <a:ext cx="1161990" cy="1080120"/>
            <a:chOff x="4273081" y="2852936"/>
            <a:chExt cx="1161990" cy="1080120"/>
          </a:xfrm>
        </p:grpSpPr>
        <p:sp>
          <p:nvSpPr>
            <p:cNvPr id="8" name="Flèche : courbe vers la gauche 7">
              <a:extLst>
                <a:ext uri="{FF2B5EF4-FFF2-40B4-BE49-F238E27FC236}">
                  <a16:creationId xmlns:a16="http://schemas.microsoft.com/office/drawing/2014/main" id="{77D4962A-4582-445F-BDB5-DADC6F8BED5E}"/>
                </a:ext>
              </a:extLst>
            </p:cNvPr>
            <p:cNvSpPr/>
            <p:nvPr/>
          </p:nvSpPr>
          <p:spPr>
            <a:xfrm rot="16200000">
              <a:off x="4752446" y="3250431"/>
              <a:ext cx="288032" cy="1077218"/>
            </a:xfrm>
            <a:prstGeom prst="curvedLef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F478A9D9-8D56-4D26-B5A1-7F3749EFB083}"/>
                </a:ext>
              </a:extLst>
            </p:cNvPr>
            <p:cNvSpPr/>
            <p:nvPr/>
          </p:nvSpPr>
          <p:spPr>
            <a:xfrm>
              <a:off x="4273081" y="2852936"/>
              <a:ext cx="1152128" cy="936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>
                  <a:solidFill>
                    <a:srgbClr val="FF0000"/>
                  </a:solidFill>
                  <a:latin typeface="Maiandra GD" panose="020E0502030308020204" pitchFamily="34" charset="0"/>
                </a:rPr>
                <a:t>÷2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58CD6AD-6E6B-4724-86AC-6A27F8A66DC3}"/>
              </a:ext>
            </a:extLst>
          </p:cNvPr>
          <p:cNvGrpSpPr/>
          <p:nvPr/>
        </p:nvGrpSpPr>
        <p:grpSpPr>
          <a:xfrm>
            <a:off x="4320398" y="5638850"/>
            <a:ext cx="1152128" cy="1080119"/>
            <a:chOff x="4320398" y="5638850"/>
            <a:chExt cx="1152128" cy="1080119"/>
          </a:xfrm>
        </p:grpSpPr>
        <p:sp>
          <p:nvSpPr>
            <p:cNvPr id="12" name="Flèche : courbe vers la gauche 11">
              <a:extLst>
                <a:ext uri="{FF2B5EF4-FFF2-40B4-BE49-F238E27FC236}">
                  <a16:creationId xmlns:a16="http://schemas.microsoft.com/office/drawing/2014/main" id="{B5BAD7F5-B7DC-4FDE-95A3-892309811C0D}"/>
                </a:ext>
              </a:extLst>
            </p:cNvPr>
            <p:cNvSpPr/>
            <p:nvPr/>
          </p:nvSpPr>
          <p:spPr>
            <a:xfrm rot="5400000" flipV="1">
              <a:off x="4752446" y="5244257"/>
              <a:ext cx="288032" cy="1077218"/>
            </a:xfrm>
            <a:prstGeom prst="curvedLef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CB972980-4443-449B-B6A4-96AE8AA0A1A0}"/>
                </a:ext>
              </a:extLst>
            </p:cNvPr>
            <p:cNvSpPr/>
            <p:nvPr/>
          </p:nvSpPr>
          <p:spPr>
            <a:xfrm>
              <a:off x="4320398" y="5782866"/>
              <a:ext cx="1152128" cy="936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>
                  <a:solidFill>
                    <a:srgbClr val="FF0000"/>
                  </a:solidFill>
                  <a:latin typeface="Maiandra GD" panose="020E0502030308020204" pitchFamily="34" charset="0"/>
                </a:rPr>
                <a:t>÷2</a:t>
              </a: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E10EAEC4-1FB3-48CB-8CC8-5F881FDDE7C9}"/>
              </a:ext>
            </a:extLst>
          </p:cNvPr>
          <p:cNvSpPr txBox="1"/>
          <p:nvPr/>
        </p:nvSpPr>
        <p:spPr>
          <a:xfrm>
            <a:off x="6318923" y="0"/>
            <a:ext cx="1395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300 g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B75322E-3E12-4B76-8727-65B4ACF88C38}"/>
              </a:ext>
            </a:extLst>
          </p:cNvPr>
          <p:cNvSpPr txBox="1"/>
          <p:nvPr/>
        </p:nvSpPr>
        <p:spPr>
          <a:xfrm>
            <a:off x="5076056" y="4982067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300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60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5" grpId="0"/>
      <p:bldP spid="15" grpId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6C82CC3-C596-448E-81CD-21059F9729CE}"/>
              </a:ext>
            </a:extLst>
          </p:cNvPr>
          <p:cNvGraphicFramePr>
            <a:graphicFrameLocks noGrp="1"/>
          </p:cNvGraphicFramePr>
          <p:nvPr/>
        </p:nvGraphicFramePr>
        <p:xfrm>
          <a:off x="1331640" y="4077072"/>
          <a:ext cx="6083999" cy="1440160"/>
        </p:xfrm>
        <a:graphic>
          <a:graphicData uri="http://schemas.openxmlformats.org/drawingml/2006/table">
            <a:tbl>
              <a:tblPr firstRow="1" firstCol="1" bandRow="1"/>
              <a:tblGrid>
                <a:gridCol w="2088232">
                  <a:extLst>
                    <a:ext uri="{9D8B030D-6E8A-4147-A177-3AD203B41FA5}">
                      <a16:colId xmlns:a16="http://schemas.microsoft.com/office/drawing/2014/main" val="2990180433"/>
                    </a:ext>
                  </a:extLst>
                </a:gridCol>
                <a:gridCol w="1496589">
                  <a:extLst>
                    <a:ext uri="{9D8B030D-6E8A-4147-A177-3AD203B41FA5}">
                      <a16:colId xmlns:a16="http://schemas.microsoft.com/office/drawing/2014/main" val="3936483239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3495865133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461067209"/>
                    </a:ext>
                  </a:extLst>
                </a:gridCol>
              </a:tblGrid>
              <a:tr h="920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tomates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981694"/>
                  </a:ext>
                </a:extLst>
              </a:tr>
              <a:tr h="520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Masse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57613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04642301-4885-44F6-8D0D-206442ED920A}"/>
              </a:ext>
            </a:extLst>
          </p:cNvPr>
          <p:cNvSpPr txBox="1"/>
          <p:nvPr/>
        </p:nvSpPr>
        <p:spPr>
          <a:xfrm>
            <a:off x="-6" y="0"/>
            <a:ext cx="9144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Cherchons à présent la masse de 6 tomates.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B75322E-3E12-4B76-8727-65B4ACF88C38}"/>
              </a:ext>
            </a:extLst>
          </p:cNvPr>
          <p:cNvSpPr txBox="1"/>
          <p:nvPr/>
        </p:nvSpPr>
        <p:spPr>
          <a:xfrm>
            <a:off x="5076056" y="4982067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300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20E3868-D968-4EAA-8104-74CBF2D68B2B}"/>
              </a:ext>
            </a:extLst>
          </p:cNvPr>
          <p:cNvSpPr txBox="1"/>
          <p:nvPr/>
        </p:nvSpPr>
        <p:spPr>
          <a:xfrm>
            <a:off x="-8" y="48708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Pour passer de 2 tomates à 6 tomates, on doit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7C19B35-C4F5-4A38-B8BB-01680059C06B}"/>
              </a:ext>
            </a:extLst>
          </p:cNvPr>
          <p:cNvSpPr txBox="1"/>
          <p:nvPr/>
        </p:nvSpPr>
        <p:spPr>
          <a:xfrm>
            <a:off x="-8" y="97952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multiplier par 3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B0AD06FF-0E26-454E-A2A4-6207CBA38DD1}"/>
              </a:ext>
            </a:extLst>
          </p:cNvPr>
          <p:cNvGrpSpPr/>
          <p:nvPr/>
        </p:nvGrpSpPr>
        <p:grpSpPr>
          <a:xfrm>
            <a:off x="5580112" y="2888940"/>
            <a:ext cx="1161990" cy="1080120"/>
            <a:chOff x="4273081" y="2852936"/>
            <a:chExt cx="1161990" cy="1080120"/>
          </a:xfrm>
        </p:grpSpPr>
        <p:sp>
          <p:nvSpPr>
            <p:cNvPr id="20" name="Flèche : courbe vers la gauche 19">
              <a:extLst>
                <a:ext uri="{FF2B5EF4-FFF2-40B4-BE49-F238E27FC236}">
                  <a16:creationId xmlns:a16="http://schemas.microsoft.com/office/drawing/2014/main" id="{2499B918-6521-4F83-9F30-51298096E5F0}"/>
                </a:ext>
              </a:extLst>
            </p:cNvPr>
            <p:cNvSpPr/>
            <p:nvPr/>
          </p:nvSpPr>
          <p:spPr>
            <a:xfrm rot="16200000">
              <a:off x="4752446" y="3250431"/>
              <a:ext cx="288032" cy="1077218"/>
            </a:xfrm>
            <a:prstGeom prst="curvedLef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93932D64-05CB-4488-9254-C8B53E58E863}"/>
                </a:ext>
              </a:extLst>
            </p:cNvPr>
            <p:cNvSpPr/>
            <p:nvPr/>
          </p:nvSpPr>
          <p:spPr>
            <a:xfrm>
              <a:off x="4273081" y="2852936"/>
              <a:ext cx="1152128" cy="936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>
                  <a:solidFill>
                    <a:srgbClr val="FF0000"/>
                  </a:solidFill>
                  <a:latin typeface="Maiandra GD" panose="020E0502030308020204" pitchFamily="34" charset="0"/>
                </a:rPr>
                <a:t>x3</a:t>
              </a:r>
            </a:p>
          </p:txBody>
        </p: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3D67BF61-C6C4-4885-83C2-482BF4D5B84F}"/>
              </a:ext>
            </a:extLst>
          </p:cNvPr>
          <p:cNvSpPr txBox="1"/>
          <p:nvPr/>
        </p:nvSpPr>
        <p:spPr>
          <a:xfrm>
            <a:off x="-14" y="1509047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La masse de 2 tomates sera donc également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multipliée par 3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!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1CA5CBB7-B7A7-4447-A2CA-B162D3AE3AB8}"/>
              </a:ext>
            </a:extLst>
          </p:cNvPr>
          <p:cNvGrpSpPr/>
          <p:nvPr/>
        </p:nvGrpSpPr>
        <p:grpSpPr>
          <a:xfrm>
            <a:off x="5627429" y="5674854"/>
            <a:ext cx="1152128" cy="1080119"/>
            <a:chOff x="4320398" y="5638850"/>
            <a:chExt cx="1152128" cy="1080119"/>
          </a:xfrm>
        </p:grpSpPr>
        <p:sp>
          <p:nvSpPr>
            <p:cNvPr id="24" name="Flèche : courbe vers la gauche 23">
              <a:extLst>
                <a:ext uri="{FF2B5EF4-FFF2-40B4-BE49-F238E27FC236}">
                  <a16:creationId xmlns:a16="http://schemas.microsoft.com/office/drawing/2014/main" id="{044DD889-E23D-497F-8143-124C26B6989E}"/>
                </a:ext>
              </a:extLst>
            </p:cNvPr>
            <p:cNvSpPr/>
            <p:nvPr/>
          </p:nvSpPr>
          <p:spPr>
            <a:xfrm rot="5400000" flipV="1">
              <a:off x="4752446" y="5244257"/>
              <a:ext cx="288032" cy="1077218"/>
            </a:xfrm>
            <a:prstGeom prst="curvedLef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C3B4DCD9-683C-469A-AF5D-97F51610BA1F}"/>
                </a:ext>
              </a:extLst>
            </p:cNvPr>
            <p:cNvSpPr/>
            <p:nvPr/>
          </p:nvSpPr>
          <p:spPr>
            <a:xfrm>
              <a:off x="4320398" y="5782866"/>
              <a:ext cx="1152128" cy="936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>
                  <a:solidFill>
                    <a:srgbClr val="FF0000"/>
                  </a:solidFill>
                  <a:latin typeface="Maiandra GD" panose="020E0502030308020204" pitchFamily="34" charset="0"/>
                </a:rPr>
                <a:t>x3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259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7" grpId="0"/>
      <p:bldP spid="17" grpId="1"/>
      <p:bldP spid="18" grpId="0"/>
      <p:bldP spid="18" grpId="1"/>
      <p:bldP spid="22" grpId="0"/>
      <p:bldP spid="2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6C82CC3-C596-448E-81CD-21059F9729CE}"/>
              </a:ext>
            </a:extLst>
          </p:cNvPr>
          <p:cNvGraphicFramePr>
            <a:graphicFrameLocks noGrp="1"/>
          </p:cNvGraphicFramePr>
          <p:nvPr/>
        </p:nvGraphicFramePr>
        <p:xfrm>
          <a:off x="1331640" y="4077072"/>
          <a:ext cx="6083999" cy="1440160"/>
        </p:xfrm>
        <a:graphic>
          <a:graphicData uri="http://schemas.openxmlformats.org/drawingml/2006/table">
            <a:tbl>
              <a:tblPr firstRow="1" firstCol="1" bandRow="1"/>
              <a:tblGrid>
                <a:gridCol w="2088232">
                  <a:extLst>
                    <a:ext uri="{9D8B030D-6E8A-4147-A177-3AD203B41FA5}">
                      <a16:colId xmlns:a16="http://schemas.microsoft.com/office/drawing/2014/main" val="2990180433"/>
                    </a:ext>
                  </a:extLst>
                </a:gridCol>
                <a:gridCol w="1496589">
                  <a:extLst>
                    <a:ext uri="{9D8B030D-6E8A-4147-A177-3AD203B41FA5}">
                      <a16:colId xmlns:a16="http://schemas.microsoft.com/office/drawing/2014/main" val="3936483239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3495865133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461067209"/>
                    </a:ext>
                  </a:extLst>
                </a:gridCol>
              </a:tblGrid>
              <a:tr h="920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tomates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981694"/>
                  </a:ext>
                </a:extLst>
              </a:tr>
              <a:tr h="520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Masse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57613"/>
                  </a:ext>
                </a:extLst>
              </a:tr>
            </a:tbl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id="{4B75322E-3E12-4B76-8727-65B4ACF88C38}"/>
              </a:ext>
            </a:extLst>
          </p:cNvPr>
          <p:cNvSpPr txBox="1"/>
          <p:nvPr/>
        </p:nvSpPr>
        <p:spPr>
          <a:xfrm>
            <a:off x="5076056" y="4982067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300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B0AD06FF-0E26-454E-A2A4-6207CBA38DD1}"/>
              </a:ext>
            </a:extLst>
          </p:cNvPr>
          <p:cNvGrpSpPr/>
          <p:nvPr/>
        </p:nvGrpSpPr>
        <p:grpSpPr>
          <a:xfrm>
            <a:off x="5580112" y="2888940"/>
            <a:ext cx="1161990" cy="1080120"/>
            <a:chOff x="4273081" y="2852936"/>
            <a:chExt cx="1161990" cy="1080120"/>
          </a:xfrm>
        </p:grpSpPr>
        <p:sp>
          <p:nvSpPr>
            <p:cNvPr id="20" name="Flèche : courbe vers la gauche 19">
              <a:extLst>
                <a:ext uri="{FF2B5EF4-FFF2-40B4-BE49-F238E27FC236}">
                  <a16:creationId xmlns:a16="http://schemas.microsoft.com/office/drawing/2014/main" id="{2499B918-6521-4F83-9F30-51298096E5F0}"/>
                </a:ext>
              </a:extLst>
            </p:cNvPr>
            <p:cNvSpPr/>
            <p:nvPr/>
          </p:nvSpPr>
          <p:spPr>
            <a:xfrm rot="16200000">
              <a:off x="4752446" y="3250431"/>
              <a:ext cx="288032" cy="1077218"/>
            </a:xfrm>
            <a:prstGeom prst="curvedLef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93932D64-05CB-4488-9254-C8B53E58E863}"/>
                </a:ext>
              </a:extLst>
            </p:cNvPr>
            <p:cNvSpPr/>
            <p:nvPr/>
          </p:nvSpPr>
          <p:spPr>
            <a:xfrm>
              <a:off x="4273081" y="2852936"/>
              <a:ext cx="1152128" cy="936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>
                  <a:solidFill>
                    <a:srgbClr val="FF0000"/>
                  </a:solidFill>
                  <a:latin typeface="Maiandra GD" panose="020E0502030308020204" pitchFamily="34" charset="0"/>
                </a:rPr>
                <a:t>x3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1CA5CBB7-B7A7-4447-A2CA-B162D3AE3AB8}"/>
              </a:ext>
            </a:extLst>
          </p:cNvPr>
          <p:cNvGrpSpPr/>
          <p:nvPr/>
        </p:nvGrpSpPr>
        <p:grpSpPr>
          <a:xfrm>
            <a:off x="5627429" y="5674854"/>
            <a:ext cx="1152128" cy="1080119"/>
            <a:chOff x="4320398" y="5638850"/>
            <a:chExt cx="1152128" cy="1080119"/>
          </a:xfrm>
        </p:grpSpPr>
        <p:sp>
          <p:nvSpPr>
            <p:cNvPr id="24" name="Flèche : courbe vers la gauche 23">
              <a:extLst>
                <a:ext uri="{FF2B5EF4-FFF2-40B4-BE49-F238E27FC236}">
                  <a16:creationId xmlns:a16="http://schemas.microsoft.com/office/drawing/2014/main" id="{044DD889-E23D-497F-8143-124C26B6989E}"/>
                </a:ext>
              </a:extLst>
            </p:cNvPr>
            <p:cNvSpPr/>
            <p:nvPr/>
          </p:nvSpPr>
          <p:spPr>
            <a:xfrm rot="5400000" flipV="1">
              <a:off x="4752446" y="5244257"/>
              <a:ext cx="288032" cy="1077218"/>
            </a:xfrm>
            <a:prstGeom prst="curvedLef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C3B4DCD9-683C-469A-AF5D-97F51610BA1F}"/>
                </a:ext>
              </a:extLst>
            </p:cNvPr>
            <p:cNvSpPr/>
            <p:nvPr/>
          </p:nvSpPr>
          <p:spPr>
            <a:xfrm>
              <a:off x="4320398" y="5782866"/>
              <a:ext cx="1152128" cy="936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>
                  <a:solidFill>
                    <a:srgbClr val="FF0000"/>
                  </a:solidFill>
                  <a:latin typeface="Maiandra GD" panose="020E0502030308020204" pitchFamily="34" charset="0"/>
                </a:rPr>
                <a:t>x3</a:t>
              </a: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612EA4F8-7970-40B5-9AED-2D0CDEF87F2C}"/>
              </a:ext>
            </a:extLst>
          </p:cNvPr>
          <p:cNvSpPr txBox="1"/>
          <p:nvPr/>
        </p:nvSpPr>
        <p:spPr>
          <a:xfrm>
            <a:off x="-6" y="0"/>
            <a:ext cx="6372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La masse de 6 tomates est donc de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E6BABA3-AD95-4627-9D69-E2F6A8461A26}"/>
              </a:ext>
            </a:extLst>
          </p:cNvPr>
          <p:cNvSpPr txBox="1"/>
          <p:nvPr/>
        </p:nvSpPr>
        <p:spPr>
          <a:xfrm>
            <a:off x="6318923" y="0"/>
            <a:ext cx="1395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900 g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AAE8CAB-226F-4101-92A8-762F183B597E}"/>
              </a:ext>
            </a:extLst>
          </p:cNvPr>
          <p:cNvSpPr txBox="1"/>
          <p:nvPr/>
        </p:nvSpPr>
        <p:spPr>
          <a:xfrm>
            <a:off x="6311505" y="4982067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900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75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  <p:bldP spid="14" grpId="1"/>
      <p:bldP spid="15" grpId="0"/>
      <p:bldP spid="15" grpId="1"/>
      <p:bldP spid="26" grpId="0"/>
      <p:bldP spid="2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6E4E20C-A928-4455-83E3-AB5F39654A6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Voyons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une dernière façon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d’utiliser le tableau.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6C82CC3-C596-448E-81CD-21059F972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915514"/>
              </p:ext>
            </p:extLst>
          </p:nvPr>
        </p:nvGraphicFramePr>
        <p:xfrm>
          <a:off x="1331640" y="4077072"/>
          <a:ext cx="6083999" cy="1773475"/>
        </p:xfrm>
        <a:graphic>
          <a:graphicData uri="http://schemas.openxmlformats.org/drawingml/2006/table">
            <a:tbl>
              <a:tblPr firstRow="1" firstCol="1" bandRow="1"/>
              <a:tblGrid>
                <a:gridCol w="2088232">
                  <a:extLst>
                    <a:ext uri="{9D8B030D-6E8A-4147-A177-3AD203B41FA5}">
                      <a16:colId xmlns:a16="http://schemas.microsoft.com/office/drawing/2014/main" val="2990180433"/>
                    </a:ext>
                  </a:extLst>
                </a:gridCol>
                <a:gridCol w="1496589">
                  <a:extLst>
                    <a:ext uri="{9D8B030D-6E8A-4147-A177-3AD203B41FA5}">
                      <a16:colId xmlns:a16="http://schemas.microsoft.com/office/drawing/2014/main" val="3936483239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3495865133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461067209"/>
                    </a:ext>
                  </a:extLst>
                </a:gridCol>
              </a:tblGrid>
              <a:tr h="920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seaux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981694"/>
                  </a:ext>
                </a:extLst>
              </a:tr>
              <a:tr h="520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Quantité d’eau (en L)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57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47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6E4E20C-A928-4455-83E3-AB5F39654A6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On peut utiliser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des résultats qu’on connait déjà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6C82CC3-C596-448E-81CD-21059F9729CE}"/>
              </a:ext>
            </a:extLst>
          </p:cNvPr>
          <p:cNvGraphicFramePr>
            <a:graphicFrameLocks noGrp="1"/>
          </p:cNvGraphicFramePr>
          <p:nvPr/>
        </p:nvGraphicFramePr>
        <p:xfrm>
          <a:off x="1331640" y="4077072"/>
          <a:ext cx="6083999" cy="1773475"/>
        </p:xfrm>
        <a:graphic>
          <a:graphicData uri="http://schemas.openxmlformats.org/drawingml/2006/table">
            <a:tbl>
              <a:tblPr firstRow="1" firstCol="1" bandRow="1"/>
              <a:tblGrid>
                <a:gridCol w="2088232">
                  <a:extLst>
                    <a:ext uri="{9D8B030D-6E8A-4147-A177-3AD203B41FA5}">
                      <a16:colId xmlns:a16="http://schemas.microsoft.com/office/drawing/2014/main" val="2990180433"/>
                    </a:ext>
                  </a:extLst>
                </a:gridCol>
                <a:gridCol w="1496589">
                  <a:extLst>
                    <a:ext uri="{9D8B030D-6E8A-4147-A177-3AD203B41FA5}">
                      <a16:colId xmlns:a16="http://schemas.microsoft.com/office/drawing/2014/main" val="3936483239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3495865133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461067209"/>
                    </a:ext>
                  </a:extLst>
                </a:gridCol>
              </a:tblGrid>
              <a:tr h="920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seaux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981694"/>
                  </a:ext>
                </a:extLst>
              </a:tr>
              <a:tr h="520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Quantité d’eau (en L)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57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44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6C82CC3-C596-448E-81CD-21059F9729CE}"/>
              </a:ext>
            </a:extLst>
          </p:cNvPr>
          <p:cNvGraphicFramePr>
            <a:graphicFrameLocks noGrp="1"/>
          </p:cNvGraphicFramePr>
          <p:nvPr/>
        </p:nvGraphicFramePr>
        <p:xfrm>
          <a:off x="1331640" y="4077072"/>
          <a:ext cx="6083999" cy="1773475"/>
        </p:xfrm>
        <a:graphic>
          <a:graphicData uri="http://schemas.openxmlformats.org/drawingml/2006/table">
            <a:tbl>
              <a:tblPr firstRow="1" firstCol="1" bandRow="1"/>
              <a:tblGrid>
                <a:gridCol w="2088232">
                  <a:extLst>
                    <a:ext uri="{9D8B030D-6E8A-4147-A177-3AD203B41FA5}">
                      <a16:colId xmlns:a16="http://schemas.microsoft.com/office/drawing/2014/main" val="2990180433"/>
                    </a:ext>
                  </a:extLst>
                </a:gridCol>
                <a:gridCol w="1496589">
                  <a:extLst>
                    <a:ext uri="{9D8B030D-6E8A-4147-A177-3AD203B41FA5}">
                      <a16:colId xmlns:a16="http://schemas.microsoft.com/office/drawing/2014/main" val="3936483239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3495865133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461067209"/>
                    </a:ext>
                  </a:extLst>
                </a:gridCol>
              </a:tblGrid>
              <a:tr h="920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seaux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981694"/>
                  </a:ext>
                </a:extLst>
              </a:tr>
              <a:tr h="520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Quantité d’eau (en L)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57613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40A6645D-5067-4FE8-A0DE-28BE2334C1CC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On sait que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3 seaux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contiennent 18 litres et que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2 seaux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en contiennent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12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16D0F9E-4406-4169-B882-F5E76FC7A880}"/>
              </a:ext>
            </a:extLst>
          </p:cNvPr>
          <p:cNvSpPr txBox="1"/>
          <p:nvPr/>
        </p:nvSpPr>
        <p:spPr>
          <a:xfrm>
            <a:off x="0" y="100745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5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seaux, c’est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3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seaux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+ 2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seaux.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8858830-68C1-4722-BB72-F403F9670A84}"/>
              </a:ext>
            </a:extLst>
          </p:cNvPr>
          <p:cNvGrpSpPr/>
          <p:nvPr/>
        </p:nvGrpSpPr>
        <p:grpSpPr>
          <a:xfrm>
            <a:off x="3995936" y="3340201"/>
            <a:ext cx="2872286" cy="1115550"/>
            <a:chOff x="3995936" y="3340201"/>
            <a:chExt cx="2872286" cy="1115550"/>
          </a:xfrm>
        </p:grpSpPr>
        <p:sp>
          <p:nvSpPr>
            <p:cNvPr id="10" name="Flèche : courbe vers la gauche 9">
              <a:extLst>
                <a:ext uri="{FF2B5EF4-FFF2-40B4-BE49-F238E27FC236}">
                  <a16:creationId xmlns:a16="http://schemas.microsoft.com/office/drawing/2014/main" id="{E8901EEE-FE45-483E-94E2-5EF4E7E5E118}"/>
                </a:ext>
              </a:extLst>
            </p:cNvPr>
            <p:cNvSpPr/>
            <p:nvPr/>
          </p:nvSpPr>
          <p:spPr>
            <a:xfrm rot="16773672">
              <a:off x="5677657" y="2520630"/>
              <a:ext cx="370994" cy="2010136"/>
            </a:xfrm>
            <a:prstGeom prst="curvedLeftArrow">
              <a:avLst>
                <a:gd name="adj1" fmla="val 31915"/>
                <a:gd name="adj2" fmla="val 84569"/>
                <a:gd name="adj3" fmla="val 4041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" name="Arc plein 1">
              <a:extLst>
                <a:ext uri="{FF2B5EF4-FFF2-40B4-BE49-F238E27FC236}">
                  <a16:creationId xmlns:a16="http://schemas.microsoft.com/office/drawing/2014/main" id="{2B3499C7-A9CB-4D90-B3E5-3C6D165E1DEE}"/>
                </a:ext>
              </a:extLst>
            </p:cNvPr>
            <p:cNvSpPr/>
            <p:nvPr/>
          </p:nvSpPr>
          <p:spPr>
            <a:xfrm>
              <a:off x="3995936" y="3562062"/>
              <a:ext cx="1656184" cy="893689"/>
            </a:xfrm>
            <a:prstGeom prst="blockArc">
              <a:avLst>
                <a:gd name="adj1" fmla="val 10613380"/>
                <a:gd name="adj2" fmla="val 159577"/>
                <a:gd name="adj3" fmla="val 702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B3A00B67-8830-4B60-B92B-6DC104960E28}"/>
                </a:ext>
              </a:extLst>
            </p:cNvPr>
            <p:cNvSpPr txBox="1"/>
            <p:nvPr/>
          </p:nvSpPr>
          <p:spPr>
            <a:xfrm>
              <a:off x="4572000" y="3562062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solidFill>
                    <a:srgbClr val="FF0000"/>
                  </a:solidFill>
                  <a:latin typeface="Maiandra GD" panose="020E0502030308020204" pitchFamily="34" charset="0"/>
                </a:rPr>
                <a:t>+</a:t>
              </a: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1A762F09-E979-4871-9381-67C647294569}"/>
              </a:ext>
            </a:extLst>
          </p:cNvPr>
          <p:cNvSpPr txBox="1"/>
          <p:nvPr/>
        </p:nvSpPr>
        <p:spPr>
          <a:xfrm>
            <a:off x="0" y="1594459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quantité de 5 seaux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c’est donc la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quantité de 3 seaux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+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la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quantité de 2 seaux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!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C9D6B53-2B5A-4561-BA7C-8E2DDD65E3D9}"/>
              </a:ext>
            </a:extLst>
          </p:cNvPr>
          <p:cNvGrpSpPr/>
          <p:nvPr/>
        </p:nvGrpSpPr>
        <p:grpSpPr>
          <a:xfrm flipV="1">
            <a:off x="4013693" y="5445224"/>
            <a:ext cx="2872286" cy="1115550"/>
            <a:chOff x="3995936" y="3340201"/>
            <a:chExt cx="2872286" cy="1115550"/>
          </a:xfrm>
        </p:grpSpPr>
        <p:sp>
          <p:nvSpPr>
            <p:cNvPr id="15" name="Flèche : courbe vers la gauche 14">
              <a:extLst>
                <a:ext uri="{FF2B5EF4-FFF2-40B4-BE49-F238E27FC236}">
                  <a16:creationId xmlns:a16="http://schemas.microsoft.com/office/drawing/2014/main" id="{9E7A59FC-1140-4F37-9552-2AD62B49C129}"/>
                </a:ext>
              </a:extLst>
            </p:cNvPr>
            <p:cNvSpPr/>
            <p:nvPr/>
          </p:nvSpPr>
          <p:spPr>
            <a:xfrm rot="16773672">
              <a:off x="5677657" y="2520630"/>
              <a:ext cx="370994" cy="2010136"/>
            </a:xfrm>
            <a:prstGeom prst="curvedLeftArrow">
              <a:avLst>
                <a:gd name="adj1" fmla="val 31915"/>
                <a:gd name="adj2" fmla="val 84569"/>
                <a:gd name="adj3" fmla="val 4041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6" name="Arc plein 15">
              <a:extLst>
                <a:ext uri="{FF2B5EF4-FFF2-40B4-BE49-F238E27FC236}">
                  <a16:creationId xmlns:a16="http://schemas.microsoft.com/office/drawing/2014/main" id="{4AB8773E-D643-4DD6-98E1-03D3E804FAF0}"/>
                </a:ext>
              </a:extLst>
            </p:cNvPr>
            <p:cNvSpPr/>
            <p:nvPr/>
          </p:nvSpPr>
          <p:spPr>
            <a:xfrm>
              <a:off x="3995936" y="3562062"/>
              <a:ext cx="1656184" cy="893689"/>
            </a:xfrm>
            <a:prstGeom prst="blockArc">
              <a:avLst>
                <a:gd name="adj1" fmla="val 10613380"/>
                <a:gd name="adj2" fmla="val 159577"/>
                <a:gd name="adj3" fmla="val 702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02482B6-A5AC-4410-92C0-1CFD32AA9EA7}"/>
                </a:ext>
              </a:extLst>
            </p:cNvPr>
            <p:cNvSpPr txBox="1"/>
            <p:nvPr/>
          </p:nvSpPr>
          <p:spPr>
            <a:xfrm>
              <a:off x="4572000" y="3562062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solidFill>
                    <a:srgbClr val="FF0000"/>
                  </a:solidFill>
                  <a:latin typeface="Maiandra GD" panose="020E0502030308020204" pitchFamily="34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23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6C82CC3-C596-448E-81CD-21059F9729CE}"/>
              </a:ext>
            </a:extLst>
          </p:cNvPr>
          <p:cNvGraphicFramePr>
            <a:graphicFrameLocks noGrp="1"/>
          </p:cNvGraphicFramePr>
          <p:nvPr/>
        </p:nvGraphicFramePr>
        <p:xfrm>
          <a:off x="1331640" y="4077072"/>
          <a:ext cx="6083999" cy="1773475"/>
        </p:xfrm>
        <a:graphic>
          <a:graphicData uri="http://schemas.openxmlformats.org/drawingml/2006/table">
            <a:tbl>
              <a:tblPr firstRow="1" firstCol="1" bandRow="1"/>
              <a:tblGrid>
                <a:gridCol w="2088232">
                  <a:extLst>
                    <a:ext uri="{9D8B030D-6E8A-4147-A177-3AD203B41FA5}">
                      <a16:colId xmlns:a16="http://schemas.microsoft.com/office/drawing/2014/main" val="2990180433"/>
                    </a:ext>
                  </a:extLst>
                </a:gridCol>
                <a:gridCol w="1496589">
                  <a:extLst>
                    <a:ext uri="{9D8B030D-6E8A-4147-A177-3AD203B41FA5}">
                      <a16:colId xmlns:a16="http://schemas.microsoft.com/office/drawing/2014/main" val="3936483239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3495865133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461067209"/>
                    </a:ext>
                  </a:extLst>
                </a:gridCol>
              </a:tblGrid>
              <a:tr h="920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seaux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981694"/>
                  </a:ext>
                </a:extLst>
              </a:tr>
              <a:tr h="520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Quantité d’eau (en L)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57613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40A6645D-5067-4FE8-A0DE-28BE2334C1CC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La quantité de 5 seaux est donc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8858830-68C1-4722-BB72-F403F9670A84}"/>
              </a:ext>
            </a:extLst>
          </p:cNvPr>
          <p:cNvGrpSpPr/>
          <p:nvPr/>
        </p:nvGrpSpPr>
        <p:grpSpPr>
          <a:xfrm>
            <a:off x="3995936" y="3340201"/>
            <a:ext cx="2872286" cy="1115550"/>
            <a:chOff x="3995936" y="3340201"/>
            <a:chExt cx="2872286" cy="1115550"/>
          </a:xfrm>
        </p:grpSpPr>
        <p:sp>
          <p:nvSpPr>
            <p:cNvPr id="10" name="Flèche : courbe vers la gauche 9">
              <a:extLst>
                <a:ext uri="{FF2B5EF4-FFF2-40B4-BE49-F238E27FC236}">
                  <a16:creationId xmlns:a16="http://schemas.microsoft.com/office/drawing/2014/main" id="{E8901EEE-FE45-483E-94E2-5EF4E7E5E118}"/>
                </a:ext>
              </a:extLst>
            </p:cNvPr>
            <p:cNvSpPr/>
            <p:nvPr/>
          </p:nvSpPr>
          <p:spPr>
            <a:xfrm rot="16773672">
              <a:off x="5677657" y="2520630"/>
              <a:ext cx="370994" cy="2010136"/>
            </a:xfrm>
            <a:prstGeom prst="curvedLeftArrow">
              <a:avLst>
                <a:gd name="adj1" fmla="val 31915"/>
                <a:gd name="adj2" fmla="val 84569"/>
                <a:gd name="adj3" fmla="val 4041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" name="Arc plein 1">
              <a:extLst>
                <a:ext uri="{FF2B5EF4-FFF2-40B4-BE49-F238E27FC236}">
                  <a16:creationId xmlns:a16="http://schemas.microsoft.com/office/drawing/2014/main" id="{2B3499C7-A9CB-4D90-B3E5-3C6D165E1DEE}"/>
                </a:ext>
              </a:extLst>
            </p:cNvPr>
            <p:cNvSpPr/>
            <p:nvPr/>
          </p:nvSpPr>
          <p:spPr>
            <a:xfrm>
              <a:off x="3995936" y="3562062"/>
              <a:ext cx="1656184" cy="893689"/>
            </a:xfrm>
            <a:prstGeom prst="blockArc">
              <a:avLst>
                <a:gd name="adj1" fmla="val 10613380"/>
                <a:gd name="adj2" fmla="val 159577"/>
                <a:gd name="adj3" fmla="val 702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B3A00B67-8830-4B60-B92B-6DC104960E28}"/>
                </a:ext>
              </a:extLst>
            </p:cNvPr>
            <p:cNvSpPr txBox="1"/>
            <p:nvPr/>
          </p:nvSpPr>
          <p:spPr>
            <a:xfrm>
              <a:off x="4572000" y="3562062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solidFill>
                    <a:srgbClr val="FF0000"/>
                  </a:solidFill>
                  <a:latin typeface="Maiandra GD" panose="020E0502030308020204" pitchFamily="34" charset="0"/>
                </a:rPr>
                <a:t>+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C9D6B53-2B5A-4561-BA7C-8E2DDD65E3D9}"/>
              </a:ext>
            </a:extLst>
          </p:cNvPr>
          <p:cNvGrpSpPr/>
          <p:nvPr/>
        </p:nvGrpSpPr>
        <p:grpSpPr>
          <a:xfrm flipV="1">
            <a:off x="4013693" y="5445224"/>
            <a:ext cx="2872286" cy="1115550"/>
            <a:chOff x="3995936" y="3340201"/>
            <a:chExt cx="2872286" cy="1115550"/>
          </a:xfrm>
        </p:grpSpPr>
        <p:sp>
          <p:nvSpPr>
            <p:cNvPr id="15" name="Flèche : courbe vers la gauche 14">
              <a:extLst>
                <a:ext uri="{FF2B5EF4-FFF2-40B4-BE49-F238E27FC236}">
                  <a16:creationId xmlns:a16="http://schemas.microsoft.com/office/drawing/2014/main" id="{9E7A59FC-1140-4F37-9552-2AD62B49C129}"/>
                </a:ext>
              </a:extLst>
            </p:cNvPr>
            <p:cNvSpPr/>
            <p:nvPr/>
          </p:nvSpPr>
          <p:spPr>
            <a:xfrm rot="16773672">
              <a:off x="5677657" y="2520630"/>
              <a:ext cx="370994" cy="2010136"/>
            </a:xfrm>
            <a:prstGeom prst="curvedLeftArrow">
              <a:avLst>
                <a:gd name="adj1" fmla="val 31915"/>
                <a:gd name="adj2" fmla="val 84569"/>
                <a:gd name="adj3" fmla="val 4041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6" name="Arc plein 15">
              <a:extLst>
                <a:ext uri="{FF2B5EF4-FFF2-40B4-BE49-F238E27FC236}">
                  <a16:creationId xmlns:a16="http://schemas.microsoft.com/office/drawing/2014/main" id="{4AB8773E-D643-4DD6-98E1-03D3E804FAF0}"/>
                </a:ext>
              </a:extLst>
            </p:cNvPr>
            <p:cNvSpPr/>
            <p:nvPr/>
          </p:nvSpPr>
          <p:spPr>
            <a:xfrm>
              <a:off x="3995936" y="3562062"/>
              <a:ext cx="1656184" cy="893689"/>
            </a:xfrm>
            <a:prstGeom prst="blockArc">
              <a:avLst>
                <a:gd name="adj1" fmla="val 10613380"/>
                <a:gd name="adj2" fmla="val 159577"/>
                <a:gd name="adj3" fmla="val 702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02482B6-A5AC-4410-92C0-1CFD32AA9EA7}"/>
                </a:ext>
              </a:extLst>
            </p:cNvPr>
            <p:cNvSpPr txBox="1"/>
            <p:nvPr/>
          </p:nvSpPr>
          <p:spPr>
            <a:xfrm>
              <a:off x="4572000" y="3562062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solidFill>
                    <a:srgbClr val="FF0000"/>
                  </a:solidFill>
                  <a:latin typeface="Maiandra GD" panose="020E0502030308020204" pitchFamily="34" charset="0"/>
                </a:rPr>
                <a:t>+</a:t>
              </a:r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4839DA30-0808-4EB4-9840-D1124CFC796B}"/>
              </a:ext>
            </a:extLst>
          </p:cNvPr>
          <p:cNvSpPr txBox="1"/>
          <p:nvPr/>
        </p:nvSpPr>
        <p:spPr>
          <a:xfrm>
            <a:off x="5874972" y="0"/>
            <a:ext cx="1395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30 L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85CFC2F-3400-44EA-A2E1-BBEE7945617D}"/>
              </a:ext>
            </a:extLst>
          </p:cNvPr>
          <p:cNvSpPr txBox="1"/>
          <p:nvPr/>
        </p:nvSpPr>
        <p:spPr>
          <a:xfrm>
            <a:off x="6417020" y="5152836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30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7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8" grpId="0"/>
      <p:bldP spid="18" grpId="1"/>
      <p:bldP spid="19" grpId="0"/>
      <p:bldP spid="1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6E4E20C-A928-4455-83E3-AB5F39654A63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Maintenant que nous connaissons les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différentes façons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d’utiliser le tableau, nous pouvons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résoudre des problèmes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grâce au tableau.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11D7EF7-7889-411E-AC78-379FB8C60127}"/>
              </a:ext>
            </a:extLst>
          </p:cNvPr>
          <p:cNvSpPr txBox="1"/>
          <p:nvPr/>
        </p:nvSpPr>
        <p:spPr>
          <a:xfrm>
            <a:off x="0" y="156966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Voyons quelques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exemples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43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A85881E1-8467-4907-AD02-C808B8CB0A1C}"/>
              </a:ext>
            </a:extLst>
          </p:cNvPr>
          <p:cNvGraphicFramePr>
            <a:graphicFrameLocks noGrp="1"/>
          </p:cNvGraphicFramePr>
          <p:nvPr/>
        </p:nvGraphicFramePr>
        <p:xfrm>
          <a:off x="371870" y="4897027"/>
          <a:ext cx="8304584" cy="161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146">
                  <a:extLst>
                    <a:ext uri="{9D8B030D-6E8A-4147-A177-3AD203B41FA5}">
                      <a16:colId xmlns:a16="http://schemas.microsoft.com/office/drawing/2014/main" val="1254236421"/>
                    </a:ext>
                  </a:extLst>
                </a:gridCol>
                <a:gridCol w="2076146">
                  <a:extLst>
                    <a:ext uri="{9D8B030D-6E8A-4147-A177-3AD203B41FA5}">
                      <a16:colId xmlns:a16="http://schemas.microsoft.com/office/drawing/2014/main" val="234577716"/>
                    </a:ext>
                  </a:extLst>
                </a:gridCol>
                <a:gridCol w="2076146">
                  <a:extLst>
                    <a:ext uri="{9D8B030D-6E8A-4147-A177-3AD203B41FA5}">
                      <a16:colId xmlns:a16="http://schemas.microsoft.com/office/drawing/2014/main" val="1901560072"/>
                    </a:ext>
                  </a:extLst>
                </a:gridCol>
                <a:gridCol w="2076146">
                  <a:extLst>
                    <a:ext uri="{9D8B030D-6E8A-4147-A177-3AD203B41FA5}">
                      <a16:colId xmlns:a16="http://schemas.microsoft.com/office/drawing/2014/main" val="1181603544"/>
                    </a:ext>
                  </a:extLst>
                </a:gridCol>
              </a:tblGrid>
              <a:tr h="8097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23665"/>
                  </a:ext>
                </a:extLst>
              </a:tr>
              <a:tr h="8097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779765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6 pains au chocolat sont vendus 9 €.</a:t>
            </a:r>
          </a:p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ai-je de pains pour 4,50 € ?</a:t>
            </a:r>
          </a:p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coûte 1 pain ?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02036C1-2F0A-4FB0-A40C-B1E348CFDA25}"/>
              </a:ext>
            </a:extLst>
          </p:cNvPr>
          <p:cNvSpPr txBox="1"/>
          <p:nvPr/>
        </p:nvSpPr>
        <p:spPr>
          <a:xfrm>
            <a:off x="371870" y="4920953"/>
            <a:ext cx="2039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0070C0"/>
                </a:solidFill>
                <a:latin typeface="Maiandra GD" panose="020E0502030308020204" pitchFamily="34" charset="0"/>
              </a:rPr>
              <a:t>Nombre de pains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AA13181-B1F0-4739-86AD-14F2F75F09E0}"/>
              </a:ext>
            </a:extLst>
          </p:cNvPr>
          <p:cNvSpPr txBox="1"/>
          <p:nvPr/>
        </p:nvSpPr>
        <p:spPr>
          <a:xfrm>
            <a:off x="373833" y="5755903"/>
            <a:ext cx="2037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0070C0"/>
                </a:solidFill>
                <a:latin typeface="Maiandra GD" panose="020E0502030308020204" pitchFamily="34" charset="0"/>
              </a:rPr>
              <a:t>Prix</a:t>
            </a:r>
          </a:p>
          <a:p>
            <a:pPr algn="ctr"/>
            <a:r>
              <a:rPr lang="fr-FR" sz="2200" b="1" dirty="0">
                <a:solidFill>
                  <a:srgbClr val="0070C0"/>
                </a:solidFill>
                <a:latin typeface="Maiandra GD" panose="020E0502030308020204" pitchFamily="34" charset="0"/>
              </a:rPr>
              <a:t>(en €)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911CD4F-A866-4939-AD8E-247A3E7F09D7}"/>
              </a:ext>
            </a:extLst>
          </p:cNvPr>
          <p:cNvSpPr txBox="1"/>
          <p:nvPr/>
        </p:nvSpPr>
        <p:spPr>
          <a:xfrm>
            <a:off x="2460103" y="5090229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6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13661DA-F882-4BE2-BD43-C11554F168E2}"/>
              </a:ext>
            </a:extLst>
          </p:cNvPr>
          <p:cNvSpPr txBox="1"/>
          <p:nvPr/>
        </p:nvSpPr>
        <p:spPr>
          <a:xfrm>
            <a:off x="2460104" y="5878433"/>
            <a:ext cx="2037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9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ABFED31-A275-4F09-8605-596DF2909395}"/>
              </a:ext>
            </a:extLst>
          </p:cNvPr>
          <p:cNvSpPr txBox="1"/>
          <p:nvPr/>
        </p:nvSpPr>
        <p:spPr>
          <a:xfrm>
            <a:off x="4548336" y="5090229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1C982A1-709A-47AD-A540-42A18425FE28}"/>
              </a:ext>
            </a:extLst>
          </p:cNvPr>
          <p:cNvSpPr txBox="1"/>
          <p:nvPr/>
        </p:nvSpPr>
        <p:spPr>
          <a:xfrm>
            <a:off x="6610920" y="5090228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1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963759C-FD9F-43A3-838A-BC77777B3557}"/>
              </a:ext>
            </a:extLst>
          </p:cNvPr>
          <p:cNvSpPr txBox="1"/>
          <p:nvPr/>
        </p:nvSpPr>
        <p:spPr>
          <a:xfrm>
            <a:off x="-51305" y="2299646"/>
            <a:ext cx="4926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Pour 4,50 €, j’ai 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7D113E3-C848-495F-9616-3105F2A27527}"/>
              </a:ext>
            </a:extLst>
          </p:cNvPr>
          <p:cNvSpPr txBox="1"/>
          <p:nvPr/>
        </p:nvSpPr>
        <p:spPr>
          <a:xfrm>
            <a:off x="3573761" y="2279771"/>
            <a:ext cx="2480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3 pains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.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D25E052-BB8A-4C51-90A7-98EBFE720995}"/>
              </a:ext>
            </a:extLst>
          </p:cNvPr>
          <p:cNvSpPr txBox="1"/>
          <p:nvPr/>
        </p:nvSpPr>
        <p:spPr>
          <a:xfrm>
            <a:off x="-57216" y="2864200"/>
            <a:ext cx="5997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1 pain coûte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D034CE7-AE31-4DE3-9C8A-A8C2918E6161}"/>
              </a:ext>
            </a:extLst>
          </p:cNvPr>
          <p:cNvSpPr txBox="1"/>
          <p:nvPr/>
        </p:nvSpPr>
        <p:spPr>
          <a:xfrm>
            <a:off x="2771800" y="2864200"/>
            <a:ext cx="1976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1,50 €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.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F7117BF-E372-4D33-81DE-65D3070C4CE0}"/>
              </a:ext>
            </a:extLst>
          </p:cNvPr>
          <p:cNvSpPr txBox="1"/>
          <p:nvPr/>
        </p:nvSpPr>
        <p:spPr>
          <a:xfrm>
            <a:off x="4562158" y="5878433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4,50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26F85F6-A2DD-4CB6-8EFD-DF591E31A946}"/>
              </a:ext>
            </a:extLst>
          </p:cNvPr>
          <p:cNvSpPr txBox="1"/>
          <p:nvPr/>
        </p:nvSpPr>
        <p:spPr>
          <a:xfrm>
            <a:off x="6573435" y="5925179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1,50</a:t>
            </a:r>
          </a:p>
        </p:txBody>
      </p:sp>
    </p:spTree>
    <p:extLst>
      <p:ext uri="{BB962C8B-B14F-4D97-AF65-F5344CB8AC3E}">
        <p14:creationId xmlns:p14="http://schemas.microsoft.com/office/powerpoint/2010/main" val="92389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9" grpId="0"/>
      <p:bldP spid="19" grpId="1"/>
      <p:bldP spid="27" grpId="0"/>
      <p:bldP spid="27" grpId="1"/>
      <p:bldP spid="28" grpId="0"/>
      <p:bldP spid="28" grpId="1"/>
      <p:bldP spid="29" grpId="0"/>
      <p:bldP spid="29" grpId="1"/>
      <p:bldP spid="34" grpId="0"/>
      <p:bldP spid="34" grpId="1"/>
      <p:bldP spid="13" grpId="0"/>
      <p:bldP spid="13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30" grpId="0"/>
      <p:bldP spid="3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6E4E20C-A928-4455-83E3-AB5F39654A63}"/>
              </a:ext>
            </a:extLst>
          </p:cNvPr>
          <p:cNvSpPr txBox="1"/>
          <p:nvPr/>
        </p:nvSpPr>
        <p:spPr>
          <a:xfrm>
            <a:off x="-6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Cette leçon porte sur des </a:t>
            </a:r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problèmes de proportionnalité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94F5DF1-7740-4D43-AC41-69BD2AED7EFF}"/>
              </a:ext>
            </a:extLst>
          </p:cNvPr>
          <p:cNvSpPr txBox="1"/>
          <p:nvPr/>
        </p:nvSpPr>
        <p:spPr>
          <a:xfrm>
            <a:off x="0" y="115713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Pour que deux choses soient proportionnelles, il faut que leur rapport soit toujours le même.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CFBF907-E2EA-41A6-8D7D-8CD71667B5F6}"/>
              </a:ext>
            </a:extLst>
          </p:cNvPr>
          <p:cNvSpPr txBox="1"/>
          <p:nvPr/>
        </p:nvSpPr>
        <p:spPr>
          <a:xfrm>
            <a:off x="0" y="291145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Par exemple, pour que le </a:t>
            </a:r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nombre de livres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et </a:t>
            </a:r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le prix 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qu’on paie soient proportionnels, il faut qu’</a:t>
            </a:r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un livre coûte toujours la même chose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565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9" grpId="0"/>
      <p:bldP spid="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A85881E1-8467-4907-AD02-C808B8CB0A1C}"/>
              </a:ext>
            </a:extLst>
          </p:cNvPr>
          <p:cNvGraphicFramePr>
            <a:graphicFrameLocks noGrp="1"/>
          </p:cNvGraphicFramePr>
          <p:nvPr/>
        </p:nvGraphicFramePr>
        <p:xfrm>
          <a:off x="371870" y="4897027"/>
          <a:ext cx="8304584" cy="161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146">
                  <a:extLst>
                    <a:ext uri="{9D8B030D-6E8A-4147-A177-3AD203B41FA5}">
                      <a16:colId xmlns:a16="http://schemas.microsoft.com/office/drawing/2014/main" val="1254236421"/>
                    </a:ext>
                  </a:extLst>
                </a:gridCol>
                <a:gridCol w="2076146">
                  <a:extLst>
                    <a:ext uri="{9D8B030D-6E8A-4147-A177-3AD203B41FA5}">
                      <a16:colId xmlns:a16="http://schemas.microsoft.com/office/drawing/2014/main" val="234577716"/>
                    </a:ext>
                  </a:extLst>
                </a:gridCol>
                <a:gridCol w="2076146">
                  <a:extLst>
                    <a:ext uri="{9D8B030D-6E8A-4147-A177-3AD203B41FA5}">
                      <a16:colId xmlns:a16="http://schemas.microsoft.com/office/drawing/2014/main" val="1901560072"/>
                    </a:ext>
                  </a:extLst>
                </a:gridCol>
                <a:gridCol w="2076146">
                  <a:extLst>
                    <a:ext uri="{9D8B030D-6E8A-4147-A177-3AD203B41FA5}">
                      <a16:colId xmlns:a16="http://schemas.microsoft.com/office/drawing/2014/main" val="1181603544"/>
                    </a:ext>
                  </a:extLst>
                </a:gridCol>
              </a:tblGrid>
              <a:tr h="8097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23665"/>
                  </a:ext>
                </a:extLst>
              </a:tr>
              <a:tr h="8097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779765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5 jours dans un hôtel sont facturés 210 €.</a:t>
            </a:r>
          </a:p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coûtent 20 jours ?</a:t>
            </a:r>
          </a:p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coûtent 2 jours ?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02036C1-2F0A-4FB0-A40C-B1E348CFDA25}"/>
              </a:ext>
            </a:extLst>
          </p:cNvPr>
          <p:cNvSpPr txBox="1"/>
          <p:nvPr/>
        </p:nvSpPr>
        <p:spPr>
          <a:xfrm>
            <a:off x="371870" y="4920953"/>
            <a:ext cx="2039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0070C0"/>
                </a:solidFill>
                <a:latin typeface="Maiandra GD" panose="020E0502030308020204" pitchFamily="34" charset="0"/>
              </a:rPr>
              <a:t>Nombre de jours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AA13181-B1F0-4739-86AD-14F2F75F09E0}"/>
              </a:ext>
            </a:extLst>
          </p:cNvPr>
          <p:cNvSpPr txBox="1"/>
          <p:nvPr/>
        </p:nvSpPr>
        <p:spPr>
          <a:xfrm>
            <a:off x="373833" y="5755903"/>
            <a:ext cx="2037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0070C0"/>
                </a:solidFill>
                <a:latin typeface="Maiandra GD" panose="020E0502030308020204" pitchFamily="34" charset="0"/>
              </a:rPr>
              <a:t>Prix</a:t>
            </a:r>
          </a:p>
          <a:p>
            <a:pPr algn="ctr"/>
            <a:r>
              <a:rPr lang="fr-FR" sz="2200" b="1" dirty="0">
                <a:solidFill>
                  <a:srgbClr val="0070C0"/>
                </a:solidFill>
                <a:latin typeface="Maiandra GD" panose="020E0502030308020204" pitchFamily="34" charset="0"/>
              </a:rPr>
              <a:t>(en €)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911CD4F-A866-4939-AD8E-247A3E7F09D7}"/>
              </a:ext>
            </a:extLst>
          </p:cNvPr>
          <p:cNvSpPr txBox="1"/>
          <p:nvPr/>
        </p:nvSpPr>
        <p:spPr>
          <a:xfrm>
            <a:off x="2460103" y="5090229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5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13661DA-F882-4BE2-BD43-C11554F168E2}"/>
              </a:ext>
            </a:extLst>
          </p:cNvPr>
          <p:cNvSpPr txBox="1"/>
          <p:nvPr/>
        </p:nvSpPr>
        <p:spPr>
          <a:xfrm>
            <a:off x="2460104" y="5878433"/>
            <a:ext cx="2037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210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ABFED31-A275-4F09-8605-596DF2909395}"/>
              </a:ext>
            </a:extLst>
          </p:cNvPr>
          <p:cNvSpPr txBox="1"/>
          <p:nvPr/>
        </p:nvSpPr>
        <p:spPr>
          <a:xfrm>
            <a:off x="4548336" y="5090229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20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1C982A1-709A-47AD-A540-42A18425FE28}"/>
              </a:ext>
            </a:extLst>
          </p:cNvPr>
          <p:cNvSpPr txBox="1"/>
          <p:nvPr/>
        </p:nvSpPr>
        <p:spPr>
          <a:xfrm>
            <a:off x="6610920" y="5090228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2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963759C-FD9F-43A3-838A-BC77777B3557}"/>
              </a:ext>
            </a:extLst>
          </p:cNvPr>
          <p:cNvSpPr txBox="1"/>
          <p:nvPr/>
        </p:nvSpPr>
        <p:spPr>
          <a:xfrm>
            <a:off x="-51305" y="2299646"/>
            <a:ext cx="4926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20 jours coûtent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7D113E3-C848-495F-9616-3105F2A27527}"/>
              </a:ext>
            </a:extLst>
          </p:cNvPr>
          <p:cNvSpPr txBox="1"/>
          <p:nvPr/>
        </p:nvSpPr>
        <p:spPr>
          <a:xfrm>
            <a:off x="3459334" y="2299646"/>
            <a:ext cx="2480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840 €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.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D25E052-BB8A-4C51-90A7-98EBFE720995}"/>
              </a:ext>
            </a:extLst>
          </p:cNvPr>
          <p:cNvSpPr txBox="1"/>
          <p:nvPr/>
        </p:nvSpPr>
        <p:spPr>
          <a:xfrm>
            <a:off x="-57216" y="2864200"/>
            <a:ext cx="5997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2 jours coûtent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D034CE7-AE31-4DE3-9C8A-A8C2918E6161}"/>
              </a:ext>
            </a:extLst>
          </p:cNvPr>
          <p:cNvSpPr txBox="1"/>
          <p:nvPr/>
        </p:nvSpPr>
        <p:spPr>
          <a:xfrm>
            <a:off x="3277847" y="286420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84 €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.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F7117BF-E372-4D33-81DE-65D3070C4CE0}"/>
              </a:ext>
            </a:extLst>
          </p:cNvPr>
          <p:cNvSpPr txBox="1"/>
          <p:nvPr/>
        </p:nvSpPr>
        <p:spPr>
          <a:xfrm>
            <a:off x="4562158" y="5878433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840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26F85F6-A2DD-4CB6-8EFD-DF591E31A946}"/>
              </a:ext>
            </a:extLst>
          </p:cNvPr>
          <p:cNvSpPr txBox="1"/>
          <p:nvPr/>
        </p:nvSpPr>
        <p:spPr>
          <a:xfrm>
            <a:off x="6573435" y="5925179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197988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9" grpId="0"/>
      <p:bldP spid="19" grpId="1"/>
      <p:bldP spid="27" grpId="0"/>
      <p:bldP spid="27" grpId="1"/>
      <p:bldP spid="28" grpId="0"/>
      <p:bldP spid="28" grpId="1"/>
      <p:bldP spid="29" grpId="0"/>
      <p:bldP spid="29" grpId="1"/>
      <p:bldP spid="34" grpId="0"/>
      <p:bldP spid="34" grpId="1"/>
      <p:bldP spid="13" grpId="0"/>
      <p:bldP spid="13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30" grpId="0"/>
      <p:bldP spid="3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A85881E1-8467-4907-AD02-C808B8CB0A1C}"/>
              </a:ext>
            </a:extLst>
          </p:cNvPr>
          <p:cNvGraphicFramePr>
            <a:graphicFrameLocks noGrp="1"/>
          </p:cNvGraphicFramePr>
          <p:nvPr/>
        </p:nvGraphicFramePr>
        <p:xfrm>
          <a:off x="371870" y="4897027"/>
          <a:ext cx="8304584" cy="161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146">
                  <a:extLst>
                    <a:ext uri="{9D8B030D-6E8A-4147-A177-3AD203B41FA5}">
                      <a16:colId xmlns:a16="http://schemas.microsoft.com/office/drawing/2014/main" val="1254236421"/>
                    </a:ext>
                  </a:extLst>
                </a:gridCol>
                <a:gridCol w="2076146">
                  <a:extLst>
                    <a:ext uri="{9D8B030D-6E8A-4147-A177-3AD203B41FA5}">
                      <a16:colId xmlns:a16="http://schemas.microsoft.com/office/drawing/2014/main" val="234577716"/>
                    </a:ext>
                  </a:extLst>
                </a:gridCol>
                <a:gridCol w="2076146">
                  <a:extLst>
                    <a:ext uri="{9D8B030D-6E8A-4147-A177-3AD203B41FA5}">
                      <a16:colId xmlns:a16="http://schemas.microsoft.com/office/drawing/2014/main" val="1901560072"/>
                    </a:ext>
                  </a:extLst>
                </a:gridCol>
                <a:gridCol w="2076146">
                  <a:extLst>
                    <a:ext uri="{9D8B030D-6E8A-4147-A177-3AD203B41FA5}">
                      <a16:colId xmlns:a16="http://schemas.microsoft.com/office/drawing/2014/main" val="1181603544"/>
                    </a:ext>
                  </a:extLst>
                </a:gridCol>
              </a:tblGrid>
              <a:tr h="8097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23665"/>
                  </a:ext>
                </a:extLst>
              </a:tr>
              <a:tr h="8097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779765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8 abricotiers donnent 408 kg de fruits.</a:t>
            </a:r>
          </a:p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Quelle masse donne 1 abricotier ?</a:t>
            </a:r>
          </a:p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d’abricotiers donnent 459 kg de fruits ?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02036C1-2F0A-4FB0-A40C-B1E348CFDA25}"/>
              </a:ext>
            </a:extLst>
          </p:cNvPr>
          <p:cNvSpPr txBox="1"/>
          <p:nvPr/>
        </p:nvSpPr>
        <p:spPr>
          <a:xfrm>
            <a:off x="371870" y="4920953"/>
            <a:ext cx="2039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0070C0"/>
                </a:solidFill>
                <a:latin typeface="Maiandra GD" panose="020E0502030308020204" pitchFamily="34" charset="0"/>
              </a:rPr>
              <a:t>Nombre d’abricotiers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AA13181-B1F0-4739-86AD-14F2F75F09E0}"/>
              </a:ext>
            </a:extLst>
          </p:cNvPr>
          <p:cNvSpPr txBox="1"/>
          <p:nvPr/>
        </p:nvSpPr>
        <p:spPr>
          <a:xfrm>
            <a:off x="373833" y="5755903"/>
            <a:ext cx="2037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0070C0"/>
                </a:solidFill>
                <a:latin typeface="Maiandra GD" panose="020E0502030308020204" pitchFamily="34" charset="0"/>
              </a:rPr>
              <a:t>Masse de fruits (en kg)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911CD4F-A866-4939-AD8E-247A3E7F09D7}"/>
              </a:ext>
            </a:extLst>
          </p:cNvPr>
          <p:cNvSpPr txBox="1"/>
          <p:nvPr/>
        </p:nvSpPr>
        <p:spPr>
          <a:xfrm>
            <a:off x="2460103" y="5090229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8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13661DA-F882-4BE2-BD43-C11554F168E2}"/>
              </a:ext>
            </a:extLst>
          </p:cNvPr>
          <p:cNvSpPr txBox="1"/>
          <p:nvPr/>
        </p:nvSpPr>
        <p:spPr>
          <a:xfrm>
            <a:off x="2460104" y="5878433"/>
            <a:ext cx="2037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408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ABFED31-A275-4F09-8605-596DF2909395}"/>
              </a:ext>
            </a:extLst>
          </p:cNvPr>
          <p:cNvSpPr txBox="1"/>
          <p:nvPr/>
        </p:nvSpPr>
        <p:spPr>
          <a:xfrm>
            <a:off x="4548336" y="5090229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1C982A1-709A-47AD-A540-42A18425FE28}"/>
              </a:ext>
            </a:extLst>
          </p:cNvPr>
          <p:cNvSpPr txBox="1"/>
          <p:nvPr/>
        </p:nvSpPr>
        <p:spPr>
          <a:xfrm>
            <a:off x="6610920" y="5090228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9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963759C-FD9F-43A3-838A-BC77777B3557}"/>
              </a:ext>
            </a:extLst>
          </p:cNvPr>
          <p:cNvSpPr txBox="1"/>
          <p:nvPr/>
        </p:nvSpPr>
        <p:spPr>
          <a:xfrm>
            <a:off x="-51305" y="2299646"/>
            <a:ext cx="4926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1 abricotier donne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7D113E3-C848-495F-9616-3105F2A27527}"/>
              </a:ext>
            </a:extLst>
          </p:cNvPr>
          <p:cNvSpPr txBox="1"/>
          <p:nvPr/>
        </p:nvSpPr>
        <p:spPr>
          <a:xfrm>
            <a:off x="3907656" y="2299646"/>
            <a:ext cx="2480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51 kg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.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D25E052-BB8A-4C51-90A7-98EBFE720995}"/>
              </a:ext>
            </a:extLst>
          </p:cNvPr>
          <p:cNvSpPr txBox="1"/>
          <p:nvPr/>
        </p:nvSpPr>
        <p:spPr>
          <a:xfrm>
            <a:off x="-57216" y="2864200"/>
            <a:ext cx="6501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459 kg de fruits sont fournis par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D034CE7-AE31-4DE3-9C8A-A8C2918E6161}"/>
              </a:ext>
            </a:extLst>
          </p:cNvPr>
          <p:cNvSpPr txBox="1"/>
          <p:nvPr/>
        </p:nvSpPr>
        <p:spPr>
          <a:xfrm>
            <a:off x="6376649" y="2869824"/>
            <a:ext cx="2480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9 arbres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.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F7117BF-E372-4D33-81DE-65D3070C4CE0}"/>
              </a:ext>
            </a:extLst>
          </p:cNvPr>
          <p:cNvSpPr txBox="1"/>
          <p:nvPr/>
        </p:nvSpPr>
        <p:spPr>
          <a:xfrm>
            <a:off x="4562158" y="5878433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51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26F85F6-A2DD-4CB6-8EFD-DF591E31A946}"/>
              </a:ext>
            </a:extLst>
          </p:cNvPr>
          <p:cNvSpPr txBox="1"/>
          <p:nvPr/>
        </p:nvSpPr>
        <p:spPr>
          <a:xfrm>
            <a:off x="6573435" y="5925179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459</a:t>
            </a:r>
          </a:p>
        </p:txBody>
      </p:sp>
    </p:spTree>
    <p:extLst>
      <p:ext uri="{BB962C8B-B14F-4D97-AF65-F5344CB8AC3E}">
        <p14:creationId xmlns:p14="http://schemas.microsoft.com/office/powerpoint/2010/main" val="64601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9" grpId="0"/>
      <p:bldP spid="19" grpId="1"/>
      <p:bldP spid="27" grpId="0"/>
      <p:bldP spid="27" grpId="1"/>
      <p:bldP spid="28" grpId="0"/>
      <p:bldP spid="28" grpId="1"/>
      <p:bldP spid="29" grpId="0"/>
      <p:bldP spid="29" grpId="1"/>
      <p:bldP spid="34" grpId="0"/>
      <p:bldP spid="34" grpId="1"/>
      <p:bldP spid="13" grpId="0"/>
      <p:bldP spid="13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30" grpId="0"/>
      <p:bldP spid="3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A85881E1-8467-4907-AD02-C808B8CB0A1C}"/>
              </a:ext>
            </a:extLst>
          </p:cNvPr>
          <p:cNvGraphicFramePr>
            <a:graphicFrameLocks noGrp="1"/>
          </p:cNvGraphicFramePr>
          <p:nvPr/>
        </p:nvGraphicFramePr>
        <p:xfrm>
          <a:off x="371870" y="4897027"/>
          <a:ext cx="8304584" cy="161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146">
                  <a:extLst>
                    <a:ext uri="{9D8B030D-6E8A-4147-A177-3AD203B41FA5}">
                      <a16:colId xmlns:a16="http://schemas.microsoft.com/office/drawing/2014/main" val="1254236421"/>
                    </a:ext>
                  </a:extLst>
                </a:gridCol>
                <a:gridCol w="2076146">
                  <a:extLst>
                    <a:ext uri="{9D8B030D-6E8A-4147-A177-3AD203B41FA5}">
                      <a16:colId xmlns:a16="http://schemas.microsoft.com/office/drawing/2014/main" val="234577716"/>
                    </a:ext>
                  </a:extLst>
                </a:gridCol>
                <a:gridCol w="2076146">
                  <a:extLst>
                    <a:ext uri="{9D8B030D-6E8A-4147-A177-3AD203B41FA5}">
                      <a16:colId xmlns:a16="http://schemas.microsoft.com/office/drawing/2014/main" val="1901560072"/>
                    </a:ext>
                  </a:extLst>
                </a:gridCol>
                <a:gridCol w="2076146">
                  <a:extLst>
                    <a:ext uri="{9D8B030D-6E8A-4147-A177-3AD203B41FA5}">
                      <a16:colId xmlns:a16="http://schemas.microsoft.com/office/drawing/2014/main" val="1181603544"/>
                    </a:ext>
                  </a:extLst>
                </a:gridCol>
              </a:tblGrid>
              <a:tr h="8097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23665"/>
                  </a:ext>
                </a:extLst>
              </a:tr>
              <a:tr h="8097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779765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3 boites de sardines pèsent 1 071 grammes.</a:t>
            </a:r>
          </a:p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pèsent 10 boites ?</a:t>
            </a:r>
          </a:p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À combien de boites correspondent 1 428 grammes ?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02036C1-2F0A-4FB0-A40C-B1E348CFDA25}"/>
              </a:ext>
            </a:extLst>
          </p:cNvPr>
          <p:cNvSpPr txBox="1"/>
          <p:nvPr/>
        </p:nvSpPr>
        <p:spPr>
          <a:xfrm>
            <a:off x="371870" y="4920953"/>
            <a:ext cx="2039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0070C0"/>
                </a:solidFill>
                <a:latin typeface="Maiandra GD" panose="020E0502030308020204" pitchFamily="34" charset="0"/>
              </a:rPr>
              <a:t>Nombre de boites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AA13181-B1F0-4739-86AD-14F2F75F09E0}"/>
              </a:ext>
            </a:extLst>
          </p:cNvPr>
          <p:cNvSpPr txBox="1"/>
          <p:nvPr/>
        </p:nvSpPr>
        <p:spPr>
          <a:xfrm>
            <a:off x="373833" y="5755903"/>
            <a:ext cx="2037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0070C0"/>
                </a:solidFill>
                <a:latin typeface="Maiandra GD" panose="020E0502030308020204" pitchFamily="34" charset="0"/>
              </a:rPr>
              <a:t>Masse</a:t>
            </a:r>
          </a:p>
          <a:p>
            <a:pPr algn="ctr"/>
            <a:r>
              <a:rPr lang="fr-FR" sz="2200" b="1" dirty="0">
                <a:solidFill>
                  <a:srgbClr val="0070C0"/>
                </a:solidFill>
                <a:latin typeface="Maiandra GD" panose="020E0502030308020204" pitchFamily="34" charset="0"/>
              </a:rPr>
              <a:t>(en grammes)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911CD4F-A866-4939-AD8E-247A3E7F09D7}"/>
              </a:ext>
            </a:extLst>
          </p:cNvPr>
          <p:cNvSpPr txBox="1"/>
          <p:nvPr/>
        </p:nvSpPr>
        <p:spPr>
          <a:xfrm>
            <a:off x="2460103" y="5090229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3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13661DA-F882-4BE2-BD43-C11554F168E2}"/>
              </a:ext>
            </a:extLst>
          </p:cNvPr>
          <p:cNvSpPr txBox="1"/>
          <p:nvPr/>
        </p:nvSpPr>
        <p:spPr>
          <a:xfrm>
            <a:off x="2460104" y="5878433"/>
            <a:ext cx="2037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1 071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ABFED31-A275-4F09-8605-596DF2909395}"/>
              </a:ext>
            </a:extLst>
          </p:cNvPr>
          <p:cNvSpPr txBox="1"/>
          <p:nvPr/>
        </p:nvSpPr>
        <p:spPr>
          <a:xfrm>
            <a:off x="4548336" y="5090229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10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1C982A1-709A-47AD-A540-42A18425FE28}"/>
              </a:ext>
            </a:extLst>
          </p:cNvPr>
          <p:cNvSpPr txBox="1"/>
          <p:nvPr/>
        </p:nvSpPr>
        <p:spPr>
          <a:xfrm>
            <a:off x="6610920" y="5090228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4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963759C-FD9F-43A3-838A-BC77777B3557}"/>
              </a:ext>
            </a:extLst>
          </p:cNvPr>
          <p:cNvSpPr txBox="1"/>
          <p:nvPr/>
        </p:nvSpPr>
        <p:spPr>
          <a:xfrm>
            <a:off x="-51305" y="2299646"/>
            <a:ext cx="547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10 boites pèsent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7D113E3-C848-495F-9616-3105F2A27527}"/>
              </a:ext>
            </a:extLst>
          </p:cNvPr>
          <p:cNvSpPr txBox="1"/>
          <p:nvPr/>
        </p:nvSpPr>
        <p:spPr>
          <a:xfrm>
            <a:off x="3399167" y="2299645"/>
            <a:ext cx="3981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3 570 grammes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.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D25E052-BB8A-4C51-90A7-98EBFE720995}"/>
              </a:ext>
            </a:extLst>
          </p:cNvPr>
          <p:cNvSpPr txBox="1"/>
          <p:nvPr/>
        </p:nvSpPr>
        <p:spPr>
          <a:xfrm>
            <a:off x="-57216" y="2864200"/>
            <a:ext cx="6357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1 428 grammes correspondent à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D034CE7-AE31-4DE3-9C8A-A8C2918E6161}"/>
              </a:ext>
            </a:extLst>
          </p:cNvPr>
          <p:cNvSpPr txBox="1"/>
          <p:nvPr/>
        </p:nvSpPr>
        <p:spPr>
          <a:xfrm>
            <a:off x="6228184" y="2860913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4 boites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.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F7117BF-E372-4D33-81DE-65D3070C4CE0}"/>
              </a:ext>
            </a:extLst>
          </p:cNvPr>
          <p:cNvSpPr txBox="1"/>
          <p:nvPr/>
        </p:nvSpPr>
        <p:spPr>
          <a:xfrm>
            <a:off x="4562158" y="5878433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3 570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26F85F6-A2DD-4CB6-8EFD-DF591E31A946}"/>
              </a:ext>
            </a:extLst>
          </p:cNvPr>
          <p:cNvSpPr txBox="1"/>
          <p:nvPr/>
        </p:nvSpPr>
        <p:spPr>
          <a:xfrm>
            <a:off x="6573435" y="5925179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1 428</a:t>
            </a:r>
          </a:p>
        </p:txBody>
      </p:sp>
    </p:spTree>
    <p:extLst>
      <p:ext uri="{BB962C8B-B14F-4D97-AF65-F5344CB8AC3E}">
        <p14:creationId xmlns:p14="http://schemas.microsoft.com/office/powerpoint/2010/main" val="202346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9" grpId="0"/>
      <p:bldP spid="19" grpId="1"/>
      <p:bldP spid="27" grpId="0"/>
      <p:bldP spid="27" grpId="1"/>
      <p:bldP spid="28" grpId="0"/>
      <p:bldP spid="28" grpId="1"/>
      <p:bldP spid="29" grpId="0"/>
      <p:bldP spid="29" grpId="1"/>
      <p:bldP spid="34" grpId="0"/>
      <p:bldP spid="34" grpId="1"/>
      <p:bldP spid="13" grpId="0"/>
      <p:bldP spid="13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30" grpId="0"/>
      <p:bldP spid="3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>
            <a:extLst>
              <a:ext uri="{FF2B5EF4-FFF2-40B4-BE49-F238E27FC236}">
                <a16:creationId xmlns:a16="http://schemas.microsoft.com/office/drawing/2014/main" id="{D68E8527-0B10-4FA4-85D2-44DFA3504B61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Gardons un exemple, et à vous de jouer !</a:t>
            </a:r>
          </a:p>
        </p:txBody>
      </p:sp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16CB1B10-A0C1-4AE7-95AE-17898D7E9A14}"/>
              </a:ext>
            </a:extLst>
          </p:cNvPr>
          <p:cNvGraphicFramePr>
            <a:graphicFrameLocks noGrp="1"/>
          </p:cNvGraphicFramePr>
          <p:nvPr/>
        </p:nvGraphicFramePr>
        <p:xfrm>
          <a:off x="371870" y="4897027"/>
          <a:ext cx="8304584" cy="161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146">
                  <a:extLst>
                    <a:ext uri="{9D8B030D-6E8A-4147-A177-3AD203B41FA5}">
                      <a16:colId xmlns:a16="http://schemas.microsoft.com/office/drawing/2014/main" val="1254236421"/>
                    </a:ext>
                  </a:extLst>
                </a:gridCol>
                <a:gridCol w="2076146">
                  <a:extLst>
                    <a:ext uri="{9D8B030D-6E8A-4147-A177-3AD203B41FA5}">
                      <a16:colId xmlns:a16="http://schemas.microsoft.com/office/drawing/2014/main" val="234577716"/>
                    </a:ext>
                  </a:extLst>
                </a:gridCol>
                <a:gridCol w="2076146">
                  <a:extLst>
                    <a:ext uri="{9D8B030D-6E8A-4147-A177-3AD203B41FA5}">
                      <a16:colId xmlns:a16="http://schemas.microsoft.com/office/drawing/2014/main" val="1901560072"/>
                    </a:ext>
                  </a:extLst>
                </a:gridCol>
                <a:gridCol w="2076146">
                  <a:extLst>
                    <a:ext uri="{9D8B030D-6E8A-4147-A177-3AD203B41FA5}">
                      <a16:colId xmlns:a16="http://schemas.microsoft.com/office/drawing/2014/main" val="1181603544"/>
                    </a:ext>
                  </a:extLst>
                </a:gridCol>
              </a:tblGrid>
              <a:tr h="8097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23665"/>
                  </a:ext>
                </a:extLst>
              </a:tr>
              <a:tr h="8097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779765"/>
                  </a:ext>
                </a:extLst>
              </a:tr>
            </a:tbl>
          </a:graphicData>
        </a:graphic>
      </p:graphicFrame>
      <p:sp>
        <p:nvSpPr>
          <p:cNvPr id="18" name="ZoneTexte 17">
            <a:extLst>
              <a:ext uri="{FF2B5EF4-FFF2-40B4-BE49-F238E27FC236}">
                <a16:creationId xmlns:a16="http://schemas.microsoft.com/office/drawing/2014/main" id="{D4A2336F-E9D9-4E24-B551-F1BB8FC29044}"/>
              </a:ext>
            </a:extLst>
          </p:cNvPr>
          <p:cNvSpPr txBox="1"/>
          <p:nvPr/>
        </p:nvSpPr>
        <p:spPr>
          <a:xfrm>
            <a:off x="0" y="923236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6 pains au chocolat sont vendus 9 €.</a:t>
            </a:r>
          </a:p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ai-je de pains pour 4,50 € ?</a:t>
            </a:r>
          </a:p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coûte 1 pain ?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9AD6668-96BB-4C22-A107-F9071BEBDFC7}"/>
              </a:ext>
            </a:extLst>
          </p:cNvPr>
          <p:cNvSpPr txBox="1"/>
          <p:nvPr/>
        </p:nvSpPr>
        <p:spPr>
          <a:xfrm>
            <a:off x="371870" y="4920953"/>
            <a:ext cx="2039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0070C0"/>
                </a:solidFill>
                <a:latin typeface="Maiandra GD" panose="020E0502030308020204" pitchFamily="34" charset="0"/>
              </a:rPr>
              <a:t>Nombre de pains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83AE522-E58E-4D14-ACDC-8283DA3946EB}"/>
              </a:ext>
            </a:extLst>
          </p:cNvPr>
          <p:cNvSpPr txBox="1"/>
          <p:nvPr/>
        </p:nvSpPr>
        <p:spPr>
          <a:xfrm>
            <a:off x="373833" y="5755903"/>
            <a:ext cx="2037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0070C0"/>
                </a:solidFill>
                <a:latin typeface="Maiandra GD" panose="020E0502030308020204" pitchFamily="34" charset="0"/>
              </a:rPr>
              <a:t>Prix</a:t>
            </a:r>
          </a:p>
          <a:p>
            <a:pPr algn="ctr"/>
            <a:r>
              <a:rPr lang="fr-FR" sz="2200" b="1" dirty="0">
                <a:solidFill>
                  <a:srgbClr val="0070C0"/>
                </a:solidFill>
                <a:latin typeface="Maiandra GD" panose="020E0502030308020204" pitchFamily="34" charset="0"/>
              </a:rPr>
              <a:t>(en €)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2C1AA67-0C31-4EDD-9B21-FB84087A6EE6}"/>
              </a:ext>
            </a:extLst>
          </p:cNvPr>
          <p:cNvSpPr txBox="1"/>
          <p:nvPr/>
        </p:nvSpPr>
        <p:spPr>
          <a:xfrm>
            <a:off x="2460103" y="5090229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6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D3AE5DC-DF84-4C51-A86A-B2ADF6850F2F}"/>
              </a:ext>
            </a:extLst>
          </p:cNvPr>
          <p:cNvSpPr txBox="1"/>
          <p:nvPr/>
        </p:nvSpPr>
        <p:spPr>
          <a:xfrm>
            <a:off x="2460104" y="5878433"/>
            <a:ext cx="2037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9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8E7626E-6E6B-4BF7-A4D7-D22357662AC0}"/>
              </a:ext>
            </a:extLst>
          </p:cNvPr>
          <p:cNvSpPr txBox="1"/>
          <p:nvPr/>
        </p:nvSpPr>
        <p:spPr>
          <a:xfrm>
            <a:off x="4548336" y="5090229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3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DA63F1C-9268-4A8E-B67F-2A58E238D107}"/>
              </a:ext>
            </a:extLst>
          </p:cNvPr>
          <p:cNvSpPr txBox="1"/>
          <p:nvPr/>
        </p:nvSpPr>
        <p:spPr>
          <a:xfrm>
            <a:off x="6610920" y="5090228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1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79F290C-89C7-4827-B2BB-C7E01EF2F9AE}"/>
              </a:ext>
            </a:extLst>
          </p:cNvPr>
          <p:cNvSpPr txBox="1"/>
          <p:nvPr/>
        </p:nvSpPr>
        <p:spPr>
          <a:xfrm>
            <a:off x="-51305" y="2999751"/>
            <a:ext cx="4926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Pour 4,50 €, j’ai 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10034F8-B19C-4404-9B81-6CACA1C4FBC0}"/>
              </a:ext>
            </a:extLst>
          </p:cNvPr>
          <p:cNvSpPr txBox="1"/>
          <p:nvPr/>
        </p:nvSpPr>
        <p:spPr>
          <a:xfrm>
            <a:off x="3573761" y="2979876"/>
            <a:ext cx="2480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3 pains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.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70A660B-7973-4FE3-AC76-E7EA204E1CE4}"/>
              </a:ext>
            </a:extLst>
          </p:cNvPr>
          <p:cNvSpPr txBox="1"/>
          <p:nvPr/>
        </p:nvSpPr>
        <p:spPr>
          <a:xfrm>
            <a:off x="-57216" y="3564305"/>
            <a:ext cx="5997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1 pain coûte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F1B6A04-E9F4-4314-9982-D55C9246A2FA}"/>
              </a:ext>
            </a:extLst>
          </p:cNvPr>
          <p:cNvSpPr txBox="1"/>
          <p:nvPr/>
        </p:nvSpPr>
        <p:spPr>
          <a:xfrm>
            <a:off x="2771800" y="3564305"/>
            <a:ext cx="1976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1,50 €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.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733078F-E56C-4602-8C7D-24A7492C1CE8}"/>
              </a:ext>
            </a:extLst>
          </p:cNvPr>
          <p:cNvSpPr txBox="1"/>
          <p:nvPr/>
        </p:nvSpPr>
        <p:spPr>
          <a:xfrm>
            <a:off x="4562158" y="5878433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4,50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B0F88CC-5830-4F48-B5D2-4241F49C5C67}"/>
              </a:ext>
            </a:extLst>
          </p:cNvPr>
          <p:cNvSpPr txBox="1"/>
          <p:nvPr/>
        </p:nvSpPr>
        <p:spPr>
          <a:xfrm>
            <a:off x="6573435" y="5925179"/>
            <a:ext cx="2039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Maiandra GD" panose="020E0502030308020204" pitchFamily="34" charset="0"/>
              </a:rPr>
              <a:t>1,50</a:t>
            </a:r>
          </a:p>
        </p:txBody>
      </p:sp>
    </p:spTree>
    <p:extLst>
      <p:ext uri="{BB962C8B-B14F-4D97-AF65-F5344CB8AC3E}">
        <p14:creationId xmlns:p14="http://schemas.microsoft.com/office/powerpoint/2010/main" val="154562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18" grpId="0" animBg="1"/>
      <p:bldP spid="18" grpId="1" animBg="1"/>
      <p:bldP spid="19" grpId="0"/>
      <p:bldP spid="19" grpId="1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57A55825-0D59-409F-85CB-1C8F9F997EDC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Revoyons comment utiliser 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tableau de proportionnalité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954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6E4E20C-A928-4455-83E3-AB5F39654A63}"/>
              </a:ext>
            </a:extLst>
          </p:cNvPr>
          <p:cNvSpPr txBox="1"/>
          <p:nvPr/>
        </p:nvSpPr>
        <p:spPr>
          <a:xfrm>
            <a:off x="-6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Pour résoudre ce type de problèmes, nous allons utiliser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7A55825-0D59-409F-85CB-1C8F9F997EDC}"/>
              </a:ext>
            </a:extLst>
          </p:cNvPr>
          <p:cNvSpPr txBox="1"/>
          <p:nvPr/>
        </p:nvSpPr>
        <p:spPr>
          <a:xfrm>
            <a:off x="1331640" y="492443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tableau de proportionnalité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6C82CC3-C596-448E-81CD-21059F972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617967"/>
              </p:ext>
            </p:extLst>
          </p:nvPr>
        </p:nvGraphicFramePr>
        <p:xfrm>
          <a:off x="1331640" y="4077072"/>
          <a:ext cx="6083999" cy="1440160"/>
        </p:xfrm>
        <a:graphic>
          <a:graphicData uri="http://schemas.openxmlformats.org/drawingml/2006/table">
            <a:tbl>
              <a:tblPr firstRow="1" firstCol="1" bandRow="1"/>
              <a:tblGrid>
                <a:gridCol w="2088232">
                  <a:extLst>
                    <a:ext uri="{9D8B030D-6E8A-4147-A177-3AD203B41FA5}">
                      <a16:colId xmlns:a16="http://schemas.microsoft.com/office/drawing/2014/main" val="2990180433"/>
                    </a:ext>
                  </a:extLst>
                </a:gridCol>
                <a:gridCol w="1496589">
                  <a:extLst>
                    <a:ext uri="{9D8B030D-6E8A-4147-A177-3AD203B41FA5}">
                      <a16:colId xmlns:a16="http://schemas.microsoft.com/office/drawing/2014/main" val="3936483239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3495865133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461067209"/>
                    </a:ext>
                  </a:extLst>
                </a:gridCol>
              </a:tblGrid>
              <a:tr h="920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teeshirts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981694"/>
                  </a:ext>
                </a:extLst>
              </a:tr>
              <a:tr h="520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Prix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57613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334EDADD-F0EC-4ACF-BFAA-E66F879B75E3}"/>
              </a:ext>
            </a:extLst>
          </p:cNvPr>
          <p:cNvSpPr txBox="1"/>
          <p:nvPr/>
        </p:nvSpPr>
        <p:spPr>
          <a:xfrm>
            <a:off x="0" y="103105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Voyons comment il fonctionne.</a:t>
            </a:r>
          </a:p>
        </p:txBody>
      </p:sp>
    </p:spTree>
    <p:extLst>
      <p:ext uri="{BB962C8B-B14F-4D97-AF65-F5344CB8AC3E}">
        <p14:creationId xmlns:p14="http://schemas.microsoft.com/office/powerpoint/2010/main" val="233859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/>
      <p:bldP spid="12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6E4E20C-A928-4455-83E3-AB5F39654A63}"/>
              </a:ext>
            </a:extLst>
          </p:cNvPr>
          <p:cNvSpPr txBox="1"/>
          <p:nvPr/>
        </p:nvSpPr>
        <p:spPr>
          <a:xfrm>
            <a:off x="-6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Il y 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différentes façons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de trouver des réponses avec le tableau de proportionnalité.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6C82CC3-C596-448E-81CD-21059F9729CE}"/>
              </a:ext>
            </a:extLst>
          </p:cNvPr>
          <p:cNvGraphicFramePr>
            <a:graphicFrameLocks noGrp="1"/>
          </p:cNvGraphicFramePr>
          <p:nvPr/>
        </p:nvGraphicFramePr>
        <p:xfrm>
          <a:off x="1331640" y="4077072"/>
          <a:ext cx="6083999" cy="1440160"/>
        </p:xfrm>
        <a:graphic>
          <a:graphicData uri="http://schemas.openxmlformats.org/drawingml/2006/table">
            <a:tbl>
              <a:tblPr firstRow="1" firstCol="1" bandRow="1"/>
              <a:tblGrid>
                <a:gridCol w="2088232">
                  <a:extLst>
                    <a:ext uri="{9D8B030D-6E8A-4147-A177-3AD203B41FA5}">
                      <a16:colId xmlns:a16="http://schemas.microsoft.com/office/drawing/2014/main" val="2990180433"/>
                    </a:ext>
                  </a:extLst>
                </a:gridCol>
                <a:gridCol w="1496589">
                  <a:extLst>
                    <a:ext uri="{9D8B030D-6E8A-4147-A177-3AD203B41FA5}">
                      <a16:colId xmlns:a16="http://schemas.microsoft.com/office/drawing/2014/main" val="3936483239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3495865133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461067209"/>
                    </a:ext>
                  </a:extLst>
                </a:gridCol>
              </a:tblGrid>
              <a:tr h="920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teeshirts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981694"/>
                  </a:ext>
                </a:extLst>
              </a:tr>
              <a:tr h="520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Prix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57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20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6E4E20C-A928-4455-83E3-AB5F39654A63}"/>
              </a:ext>
            </a:extLst>
          </p:cNvPr>
          <p:cNvSpPr txBox="1"/>
          <p:nvPr/>
        </p:nvSpPr>
        <p:spPr>
          <a:xfrm>
            <a:off x="-6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On peut chercher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le rapport entre la première ligne et la deuxième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6C82CC3-C596-448E-81CD-21059F9729CE}"/>
              </a:ext>
            </a:extLst>
          </p:cNvPr>
          <p:cNvGraphicFramePr>
            <a:graphicFrameLocks noGrp="1"/>
          </p:cNvGraphicFramePr>
          <p:nvPr/>
        </p:nvGraphicFramePr>
        <p:xfrm>
          <a:off x="1331640" y="4077072"/>
          <a:ext cx="6083999" cy="1440160"/>
        </p:xfrm>
        <a:graphic>
          <a:graphicData uri="http://schemas.openxmlformats.org/drawingml/2006/table">
            <a:tbl>
              <a:tblPr firstRow="1" firstCol="1" bandRow="1"/>
              <a:tblGrid>
                <a:gridCol w="2088232">
                  <a:extLst>
                    <a:ext uri="{9D8B030D-6E8A-4147-A177-3AD203B41FA5}">
                      <a16:colId xmlns:a16="http://schemas.microsoft.com/office/drawing/2014/main" val="2990180433"/>
                    </a:ext>
                  </a:extLst>
                </a:gridCol>
                <a:gridCol w="1496589">
                  <a:extLst>
                    <a:ext uri="{9D8B030D-6E8A-4147-A177-3AD203B41FA5}">
                      <a16:colId xmlns:a16="http://schemas.microsoft.com/office/drawing/2014/main" val="3936483239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3495865133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461067209"/>
                    </a:ext>
                  </a:extLst>
                </a:gridCol>
              </a:tblGrid>
              <a:tr h="920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teeshirts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981694"/>
                  </a:ext>
                </a:extLst>
              </a:tr>
              <a:tr h="520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Prix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57613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CE682E0A-787C-4EDB-AECB-F45587AF3FE6}"/>
              </a:ext>
            </a:extLst>
          </p:cNvPr>
          <p:cNvSpPr txBox="1"/>
          <p:nvPr/>
        </p:nvSpPr>
        <p:spPr>
          <a:xfrm>
            <a:off x="-6" y="107721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Ici, cela revient à chercher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D477ED0-38F9-4383-BD85-0FD4C1FF7292}"/>
              </a:ext>
            </a:extLst>
          </p:cNvPr>
          <p:cNvSpPr txBox="1"/>
          <p:nvPr/>
        </p:nvSpPr>
        <p:spPr>
          <a:xfrm>
            <a:off x="0" y="107721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					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le prix d’un teeshirt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DD0399A-1A3B-4135-97A2-67BAA6DC2F75}"/>
              </a:ext>
            </a:extLst>
          </p:cNvPr>
          <p:cNvSpPr txBox="1"/>
          <p:nvPr/>
        </p:nvSpPr>
        <p:spPr>
          <a:xfrm>
            <a:off x="0" y="161582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Un teeshirt coûte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BD3051B-42A4-4B4E-8D07-88713589B261}"/>
              </a:ext>
            </a:extLst>
          </p:cNvPr>
          <p:cNvSpPr txBox="1"/>
          <p:nvPr/>
        </p:nvSpPr>
        <p:spPr>
          <a:xfrm>
            <a:off x="0" y="161582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			   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8 €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50EEB40-0B68-4F09-8645-456A396F2269}"/>
              </a:ext>
            </a:extLst>
          </p:cNvPr>
          <p:cNvSpPr txBox="1"/>
          <p:nvPr/>
        </p:nvSpPr>
        <p:spPr>
          <a:xfrm>
            <a:off x="-6" y="215443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Pour chaque nombre de teeshirts,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je multiplie par 8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pour trouver le prix.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052309D5-CD9F-430A-929D-2EAAFE365B7B}"/>
              </a:ext>
            </a:extLst>
          </p:cNvPr>
          <p:cNvGrpSpPr/>
          <p:nvPr/>
        </p:nvGrpSpPr>
        <p:grpSpPr>
          <a:xfrm>
            <a:off x="7524328" y="4295998"/>
            <a:ext cx="1296144" cy="1077218"/>
            <a:chOff x="7524328" y="4295998"/>
            <a:chExt cx="1296144" cy="1077218"/>
          </a:xfrm>
        </p:grpSpPr>
        <p:sp>
          <p:nvSpPr>
            <p:cNvPr id="14" name="Flèche : courbe vers la gauche 13">
              <a:extLst>
                <a:ext uri="{FF2B5EF4-FFF2-40B4-BE49-F238E27FC236}">
                  <a16:creationId xmlns:a16="http://schemas.microsoft.com/office/drawing/2014/main" id="{BCD07E7F-9939-4ADA-89AE-C0D28F40F411}"/>
                </a:ext>
              </a:extLst>
            </p:cNvPr>
            <p:cNvSpPr/>
            <p:nvPr/>
          </p:nvSpPr>
          <p:spPr>
            <a:xfrm>
              <a:off x="7524328" y="4295998"/>
              <a:ext cx="288032" cy="1077218"/>
            </a:xfrm>
            <a:prstGeom prst="curvedLef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417191C0-0597-4DB9-871F-77519999C4C4}"/>
                </a:ext>
              </a:extLst>
            </p:cNvPr>
            <p:cNvSpPr/>
            <p:nvPr/>
          </p:nvSpPr>
          <p:spPr>
            <a:xfrm>
              <a:off x="7668344" y="4365103"/>
              <a:ext cx="1152128" cy="936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>
                  <a:solidFill>
                    <a:srgbClr val="FF0000"/>
                  </a:solidFill>
                  <a:latin typeface="Maiandra GD" panose="020E0502030308020204" pitchFamily="34" charset="0"/>
                </a:rPr>
                <a:t>x 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744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4" grpId="1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6E4E20C-A928-4455-83E3-AB5F39654A63}"/>
              </a:ext>
            </a:extLst>
          </p:cNvPr>
          <p:cNvSpPr txBox="1"/>
          <p:nvPr/>
        </p:nvSpPr>
        <p:spPr>
          <a:xfrm>
            <a:off x="-6" y="0"/>
            <a:ext cx="4572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4 teeshirts coûtent donc 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6C82CC3-C596-448E-81CD-21059F9729CE}"/>
              </a:ext>
            </a:extLst>
          </p:cNvPr>
          <p:cNvGraphicFramePr>
            <a:graphicFrameLocks noGrp="1"/>
          </p:cNvGraphicFramePr>
          <p:nvPr/>
        </p:nvGraphicFramePr>
        <p:xfrm>
          <a:off x="1331640" y="4077072"/>
          <a:ext cx="6083999" cy="1440160"/>
        </p:xfrm>
        <a:graphic>
          <a:graphicData uri="http://schemas.openxmlformats.org/drawingml/2006/table">
            <a:tbl>
              <a:tblPr firstRow="1" firstCol="1" bandRow="1"/>
              <a:tblGrid>
                <a:gridCol w="2088232">
                  <a:extLst>
                    <a:ext uri="{9D8B030D-6E8A-4147-A177-3AD203B41FA5}">
                      <a16:colId xmlns:a16="http://schemas.microsoft.com/office/drawing/2014/main" val="2990180433"/>
                    </a:ext>
                  </a:extLst>
                </a:gridCol>
                <a:gridCol w="1496589">
                  <a:extLst>
                    <a:ext uri="{9D8B030D-6E8A-4147-A177-3AD203B41FA5}">
                      <a16:colId xmlns:a16="http://schemas.microsoft.com/office/drawing/2014/main" val="3936483239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3495865133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461067209"/>
                    </a:ext>
                  </a:extLst>
                </a:gridCol>
              </a:tblGrid>
              <a:tr h="920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teeshirts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981694"/>
                  </a:ext>
                </a:extLst>
              </a:tr>
              <a:tr h="520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Prix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57613"/>
                  </a:ext>
                </a:extLst>
              </a:tr>
            </a:tbl>
          </a:graphicData>
        </a:graphic>
      </p:graphicFrame>
      <p:grpSp>
        <p:nvGrpSpPr>
          <p:cNvPr id="16" name="Groupe 15">
            <a:extLst>
              <a:ext uri="{FF2B5EF4-FFF2-40B4-BE49-F238E27FC236}">
                <a16:creationId xmlns:a16="http://schemas.microsoft.com/office/drawing/2014/main" id="{052309D5-CD9F-430A-929D-2EAAFE365B7B}"/>
              </a:ext>
            </a:extLst>
          </p:cNvPr>
          <p:cNvGrpSpPr/>
          <p:nvPr/>
        </p:nvGrpSpPr>
        <p:grpSpPr>
          <a:xfrm>
            <a:off x="7524328" y="4295998"/>
            <a:ext cx="1296144" cy="1077218"/>
            <a:chOff x="7524328" y="4295998"/>
            <a:chExt cx="1296144" cy="1077218"/>
          </a:xfrm>
        </p:grpSpPr>
        <p:sp>
          <p:nvSpPr>
            <p:cNvPr id="14" name="Flèche : courbe vers la gauche 13">
              <a:extLst>
                <a:ext uri="{FF2B5EF4-FFF2-40B4-BE49-F238E27FC236}">
                  <a16:creationId xmlns:a16="http://schemas.microsoft.com/office/drawing/2014/main" id="{BCD07E7F-9939-4ADA-89AE-C0D28F40F411}"/>
                </a:ext>
              </a:extLst>
            </p:cNvPr>
            <p:cNvSpPr/>
            <p:nvPr/>
          </p:nvSpPr>
          <p:spPr>
            <a:xfrm>
              <a:off x="7524328" y="4295998"/>
              <a:ext cx="288032" cy="1077218"/>
            </a:xfrm>
            <a:prstGeom prst="curvedLef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417191C0-0597-4DB9-871F-77519999C4C4}"/>
                </a:ext>
              </a:extLst>
            </p:cNvPr>
            <p:cNvSpPr/>
            <p:nvPr/>
          </p:nvSpPr>
          <p:spPr>
            <a:xfrm>
              <a:off x="7668344" y="4365103"/>
              <a:ext cx="1152128" cy="9361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>
                  <a:solidFill>
                    <a:srgbClr val="FF0000"/>
                  </a:solidFill>
                  <a:latin typeface="Maiandra GD" panose="020E0502030308020204" pitchFamily="34" charset="0"/>
                </a:rPr>
                <a:t>x 8</a:t>
              </a:r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C96294C9-3D0A-40A2-B587-8C1799EA5BF4}"/>
              </a:ext>
            </a:extLst>
          </p:cNvPr>
          <p:cNvSpPr txBox="1"/>
          <p:nvPr/>
        </p:nvSpPr>
        <p:spPr>
          <a:xfrm>
            <a:off x="4373639" y="-1"/>
            <a:ext cx="1134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32 €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DB9FB4B-7EE4-4A7E-9888-695199A7CDC3}"/>
              </a:ext>
            </a:extLst>
          </p:cNvPr>
          <p:cNvSpPr txBox="1"/>
          <p:nvPr/>
        </p:nvSpPr>
        <p:spPr>
          <a:xfrm>
            <a:off x="5220072" y="500881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32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23CE0B0-EB38-4BBB-9C3C-2435DAC02394}"/>
              </a:ext>
            </a:extLst>
          </p:cNvPr>
          <p:cNvSpPr txBox="1"/>
          <p:nvPr/>
        </p:nvSpPr>
        <p:spPr>
          <a:xfrm>
            <a:off x="0" y="577122"/>
            <a:ext cx="4572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5 teeshirts coûtent donc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3025FF2-0C8C-4BCF-8B54-FB3497D3E280}"/>
              </a:ext>
            </a:extLst>
          </p:cNvPr>
          <p:cNvSpPr txBox="1"/>
          <p:nvPr/>
        </p:nvSpPr>
        <p:spPr>
          <a:xfrm>
            <a:off x="4373645" y="577121"/>
            <a:ext cx="1134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40 €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5CEC31D-6361-47D2-89C9-2412CA904123}"/>
              </a:ext>
            </a:extLst>
          </p:cNvPr>
          <p:cNvSpPr txBox="1"/>
          <p:nvPr/>
        </p:nvSpPr>
        <p:spPr>
          <a:xfrm>
            <a:off x="6490574" y="5008817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40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27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/>
      <p:bldP spid="12" grpId="1"/>
      <p:bldP spid="13" grpId="0"/>
      <p:bldP spid="13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6E4E20C-A928-4455-83E3-AB5F39654A6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Voyons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une autre façon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d’utiliser le tableau.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6C82CC3-C596-448E-81CD-21059F972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790120"/>
              </p:ext>
            </p:extLst>
          </p:nvPr>
        </p:nvGraphicFramePr>
        <p:xfrm>
          <a:off x="1331640" y="4077072"/>
          <a:ext cx="6083999" cy="1440160"/>
        </p:xfrm>
        <a:graphic>
          <a:graphicData uri="http://schemas.openxmlformats.org/drawingml/2006/table">
            <a:tbl>
              <a:tblPr firstRow="1" firstCol="1" bandRow="1"/>
              <a:tblGrid>
                <a:gridCol w="2088232">
                  <a:extLst>
                    <a:ext uri="{9D8B030D-6E8A-4147-A177-3AD203B41FA5}">
                      <a16:colId xmlns:a16="http://schemas.microsoft.com/office/drawing/2014/main" val="2990180433"/>
                    </a:ext>
                  </a:extLst>
                </a:gridCol>
                <a:gridCol w="1496589">
                  <a:extLst>
                    <a:ext uri="{9D8B030D-6E8A-4147-A177-3AD203B41FA5}">
                      <a16:colId xmlns:a16="http://schemas.microsoft.com/office/drawing/2014/main" val="3936483239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3495865133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461067209"/>
                    </a:ext>
                  </a:extLst>
                </a:gridCol>
              </a:tblGrid>
              <a:tr h="920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tomates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981694"/>
                  </a:ext>
                </a:extLst>
              </a:tr>
              <a:tr h="520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Masse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57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62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6C82CC3-C596-448E-81CD-21059F9729CE}"/>
              </a:ext>
            </a:extLst>
          </p:cNvPr>
          <p:cNvGraphicFramePr>
            <a:graphicFrameLocks noGrp="1"/>
          </p:cNvGraphicFramePr>
          <p:nvPr/>
        </p:nvGraphicFramePr>
        <p:xfrm>
          <a:off x="1331640" y="4077072"/>
          <a:ext cx="6083999" cy="1440160"/>
        </p:xfrm>
        <a:graphic>
          <a:graphicData uri="http://schemas.openxmlformats.org/drawingml/2006/table">
            <a:tbl>
              <a:tblPr firstRow="1" firstCol="1" bandRow="1"/>
              <a:tblGrid>
                <a:gridCol w="2088232">
                  <a:extLst>
                    <a:ext uri="{9D8B030D-6E8A-4147-A177-3AD203B41FA5}">
                      <a16:colId xmlns:a16="http://schemas.microsoft.com/office/drawing/2014/main" val="2990180433"/>
                    </a:ext>
                  </a:extLst>
                </a:gridCol>
                <a:gridCol w="1496589">
                  <a:extLst>
                    <a:ext uri="{9D8B030D-6E8A-4147-A177-3AD203B41FA5}">
                      <a16:colId xmlns:a16="http://schemas.microsoft.com/office/drawing/2014/main" val="3936483239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3495865133"/>
                    </a:ext>
                  </a:extLst>
                </a:gridCol>
                <a:gridCol w="1249589">
                  <a:extLst>
                    <a:ext uri="{9D8B030D-6E8A-4147-A177-3AD203B41FA5}">
                      <a16:colId xmlns:a16="http://schemas.microsoft.com/office/drawing/2014/main" val="461067209"/>
                    </a:ext>
                  </a:extLst>
                </a:gridCol>
              </a:tblGrid>
              <a:tr h="920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tomates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981694"/>
                  </a:ext>
                </a:extLst>
              </a:tr>
              <a:tr h="520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Masse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effectLst/>
                          <a:latin typeface="Maiandra GD" panose="020E0502030308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57613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04642301-4885-44F6-8D0D-206442ED920A}"/>
              </a:ext>
            </a:extLst>
          </p:cNvPr>
          <p:cNvSpPr txBox="1"/>
          <p:nvPr/>
        </p:nvSpPr>
        <p:spPr>
          <a:xfrm>
            <a:off x="-6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On peut chercher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comment passer d’une colonne à l’autre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56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2759</TotalTime>
  <Words>803</Words>
  <Application>Microsoft Office PowerPoint</Application>
  <PresentationFormat>Affichage à l'écran (4:3)</PresentationFormat>
  <Paragraphs>257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Calibri</vt:lpstr>
      <vt:lpstr>Cambria Math</vt:lpstr>
      <vt:lpstr>Arial</vt:lpstr>
      <vt:lpstr>Times New Roman</vt:lpstr>
      <vt:lpstr>Maiandra GD</vt:lpstr>
      <vt:lpstr>Thème Office</vt:lpstr>
      <vt:lpstr>Problèmes de proportionnalité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révolution industrielle</dc:title>
  <dc:creator>Maxime Paul</dc:creator>
  <cp:lastModifiedBy>Maxime Paul</cp:lastModifiedBy>
  <cp:revision>180</cp:revision>
  <dcterms:created xsi:type="dcterms:W3CDTF">2013-01-27T09:55:18Z</dcterms:created>
  <dcterms:modified xsi:type="dcterms:W3CDTF">2019-08-03T10:12:09Z</dcterms:modified>
</cp:coreProperties>
</file>