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3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D15A2-4D0E-4B72-BA9D-2883A8805DE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4AC62-68E2-46C6-B484-7720297213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151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9A3B167C-3E42-4B43-910B-F5AF09718A27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F8542FC-0479-4E34-942E-51EDDE2EC465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2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61E9A12C-0647-4148-9DB4-F92F0CFF114F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2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C201E9B8-554A-484C-945D-03CEFA6FE92B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2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87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9A3B167C-3E42-4B43-910B-F5AF09718A27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F8542FC-0479-4E34-942E-51EDDE2EC465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3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61E9A12C-0647-4148-9DB4-F92F0CFF114F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3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C201E9B8-554A-484C-945D-03CEFA6FE92B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3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73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9A3B167C-3E42-4B43-910B-F5AF09718A27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F8542FC-0479-4E34-942E-51EDDE2EC465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4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61E9A12C-0647-4148-9DB4-F92F0CFF114F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4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C201E9B8-554A-484C-945D-03CEFA6FE92B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4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56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804D5421-FB30-430B-A631-CF6880BAF41B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5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991B0AE1-4654-4E6F-A438-CC43060336B8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5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65BD5A8E-0EBC-42BA-B1D3-37DA194C1671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5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3055DEF8-540C-417F-AC56-0EF6D4F5B66E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5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517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C2E80C1E-6FD5-4A7E-9C3C-18ACC99047F4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6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F999E70B-5369-4218-9267-38654B4D8639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6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506C316E-0AD4-4C00-A484-2ADC34374A7D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6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E22AEF6-3E04-435C-A58C-BF4E81814A0E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6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93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C2E80C1E-6FD5-4A7E-9C3C-18ACC99047F4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7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F999E70B-5369-4218-9267-38654B4D8639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7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506C316E-0AD4-4C00-A484-2ADC34374A7D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7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E22AEF6-3E04-435C-A58C-BF4E81814A0E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7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86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C2E80C1E-6FD5-4A7E-9C3C-18ACC99047F4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8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F999E70B-5369-4218-9267-38654B4D8639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8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506C316E-0AD4-4C00-A484-2ADC34374A7D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8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E22AEF6-3E04-435C-A58C-BF4E81814A0E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8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5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C68255DD-6D0C-4A35-8EE1-A02BFE7AB8D3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9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739E1C55-16BE-43A4-9D85-614751A3730C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9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8B6021C-3120-49F6-A8BF-45C9CC8C4286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9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58E8DA8D-AD8E-4ED0-92A4-F08E4CC3BE29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9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sz="1200" dirty="0" smtClean="0">
                <a:solidFill>
                  <a:srgbClr val="000000"/>
                </a:solidFill>
              </a:rPr>
              <a:t>Exemple</a:t>
            </a:r>
            <a:r>
              <a:rPr lang="fr-FR" sz="1200" baseline="0" dirty="0" smtClean="0">
                <a:solidFill>
                  <a:srgbClr val="000000"/>
                </a:solidFill>
              </a:rPr>
              <a:t> :</a:t>
            </a:r>
          </a:p>
          <a:p>
            <a:r>
              <a:rPr lang="fr-FR" sz="1200" baseline="0" dirty="0" smtClean="0">
                <a:solidFill>
                  <a:srgbClr val="000000"/>
                </a:solidFill>
              </a:rPr>
              <a:t> </a:t>
            </a:r>
            <a:r>
              <a:rPr lang="fr-FR" sz="1200" dirty="0" smtClean="0">
                <a:solidFill>
                  <a:srgbClr val="000000"/>
                </a:solidFill>
              </a:rPr>
              <a:t>Algorithmes de calcul de primes en fonction du chiffre d'affaires réalisé</a:t>
            </a:r>
            <a:r>
              <a:rPr lang="fr-FR" sz="1200" baseline="0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sz="1200" dirty="0" smtClean="0">
                <a:solidFill>
                  <a:srgbClr val="000000"/>
                </a:solidFill>
              </a:rPr>
              <a:t>procédure administrative d'inscription des étudiants à l'université,</a:t>
            </a:r>
            <a:endParaRPr lang="fr-FR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843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C68255DD-6D0C-4A35-8EE1-A02BFE7AB8D3}" type="slidenum">
              <a:rPr 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10</a:t>
            </a:fld>
            <a:endParaRPr 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4360269" y="10316591"/>
            <a:ext cx="3339043" cy="53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739E1C55-16BE-43A4-9D85-614751A3730C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10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4360269" y="10316590"/>
            <a:ext cx="3340616" cy="53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48B6021C-3120-49F6-A8BF-45C9CC8C4286}" type="slidenum">
              <a:rPr 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10</a:t>
            </a:fld>
            <a:endParaRPr 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360269" y="10316591"/>
            <a:ext cx="3342190" cy="5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buClrTx/>
              <a:buFontTx/>
              <a:buNone/>
            </a:pPr>
            <a:fld id="{58E8DA8D-AD8E-4ED0-92A4-F08E4CC3BE29}" type="slidenum">
              <a:rPr lang="fi-FI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buClrTx/>
                <a:buFontTx/>
                <a:buNone/>
              </a:pPr>
              <a:t>10</a:t>
            </a:fld>
            <a:endParaRPr 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825500"/>
            <a:ext cx="7239000" cy="4071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460" y="5157439"/>
            <a:ext cx="6165114" cy="488833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sz="1200" dirty="0" smtClean="0">
                <a:solidFill>
                  <a:srgbClr val="000000"/>
                </a:solidFill>
              </a:rPr>
              <a:t>Exemple</a:t>
            </a:r>
            <a:r>
              <a:rPr lang="fr-FR" sz="1200" baseline="0" dirty="0" smtClean="0">
                <a:solidFill>
                  <a:srgbClr val="000000"/>
                </a:solidFill>
              </a:rPr>
              <a:t> :</a:t>
            </a:r>
          </a:p>
          <a:p>
            <a:r>
              <a:rPr lang="fr-FR" sz="1200" baseline="0" dirty="0" smtClean="0">
                <a:solidFill>
                  <a:srgbClr val="000000"/>
                </a:solidFill>
              </a:rPr>
              <a:t> </a:t>
            </a:r>
            <a:r>
              <a:rPr lang="fr-FR" sz="1200" dirty="0" smtClean="0">
                <a:solidFill>
                  <a:srgbClr val="000000"/>
                </a:solidFill>
              </a:rPr>
              <a:t>Algorithmes de calcul de primes en fonction du chiffre d'affaires réalisé</a:t>
            </a:r>
            <a:r>
              <a:rPr lang="fr-FR" sz="1200" baseline="0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sz="1200" dirty="0" smtClean="0">
                <a:solidFill>
                  <a:srgbClr val="000000"/>
                </a:solidFill>
              </a:rPr>
              <a:t>procédure administrative d'inscription des étudiants à l'université,</a:t>
            </a:r>
            <a:endParaRPr lang="fr-FR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93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929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119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76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643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110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544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426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99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932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719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16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3D11-4D19-4A18-8156-EA1C368E0CBD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6A3D0-E26D-4A99-A3D9-46E960C6C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47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03797"/>
            <a:ext cx="9144000" cy="2106166"/>
          </a:xfrm>
        </p:spPr>
        <p:txBody>
          <a:bodyPr>
            <a:normAutofit/>
          </a:bodyPr>
          <a:lstStyle/>
          <a:p>
            <a:r>
              <a:rPr lang="fr-FR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             </a:t>
            </a:r>
            <a:r>
              <a:rPr lang="fr-FR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Cours </a:t>
            </a:r>
            <a:r>
              <a:rPr lang="fi-FI" sz="3600" b="1" dirty="0" smtClean="0">
                <a:solidFill>
                  <a:srgbClr val="FF0000"/>
                </a:solidFill>
              </a:rPr>
              <a:t>De Système D’informatique De Gestion </a:t>
            </a:r>
            <a:r>
              <a:rPr lang="fr-F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/>
            </a:r>
            <a:br>
              <a:rPr lang="fr-F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PRESENTE PAR  M.RAOUL KIENTEGA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Email</a:t>
            </a:r>
            <a:r>
              <a:rPr lang="fr-FR" b="1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: raoulkientegua@gmail.com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0000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Ing</a:t>
            </a:r>
            <a:r>
              <a:rPr lang="fr-FR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dirty="0" smtClean="0">
                <a:solidFill>
                  <a:srgbClr val="000000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nieur de conception en management Des syst</a:t>
            </a:r>
            <a:r>
              <a:rPr lang="fr-FR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fr-FR" b="1" dirty="0" smtClean="0">
                <a:solidFill>
                  <a:srgbClr val="000000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mes et r</a:t>
            </a:r>
            <a:r>
              <a:rPr lang="fr-FR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dirty="0" smtClean="0">
                <a:solidFill>
                  <a:srgbClr val="000000"/>
                </a:solidFill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seaux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0000"/>
                </a:solidFill>
                <a:latin typeface="Berlin Sans FB Demi" pitchFamily="34" charset="0"/>
                <a:cs typeface="Times New Roman" pitchFamily="18" charset="0"/>
              </a:rPr>
              <a:t>Site web.raoukientega.eklablog.com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pic>
        <p:nvPicPr>
          <p:cNvPr id="4" name="Image 3" descr="E:\LOGO U AUBE NOUVELL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1459340" cy="110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E:\LOGO U AUBE NOUVELL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3701" y="871319"/>
            <a:ext cx="1843763" cy="100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21228" y="515155"/>
            <a:ext cx="6658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                        </a:t>
            </a:r>
            <a:r>
              <a:rPr lang="fr-FR" sz="2800" b="1" dirty="0" smtClean="0">
                <a:solidFill>
                  <a:schemeClr val="accent1"/>
                </a:solidFill>
              </a:rPr>
              <a:t>UNIVERSITE AUBE-NOUVELLE</a:t>
            </a:r>
            <a:endParaRPr lang="fr-FR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68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(9/11)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98120" y="836728"/>
            <a:ext cx="11405745" cy="570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>
                <a:solidFill>
                  <a:srgbClr val="FF0000"/>
                </a:solidFill>
              </a:rPr>
              <a:t> Ressources (composantes) d’un SI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FF66CC"/>
              </a:buClr>
              <a:buFont typeface="Times New Roman" panose="02020603050405020304" pitchFamily="18" charset="0"/>
              <a:buBlip>
                <a:blip r:embed="rId5"/>
              </a:buBlip>
            </a:pPr>
            <a:r>
              <a:rPr lang="fr-FR" sz="4000" dirty="0" smtClean="0">
                <a:solidFill>
                  <a:srgbClr val="FF66CC"/>
                </a:solidFill>
              </a:rPr>
              <a:t>Méthodes</a:t>
            </a:r>
            <a:endParaRPr lang="fr-FR" sz="4000" dirty="0">
              <a:solidFill>
                <a:srgbClr val="FF66CC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4000" dirty="0"/>
              <a:t>Les méthodes sont l'ensemble des outils de travail et </a:t>
            </a:r>
            <a:r>
              <a:rPr lang="fr-FR" sz="4000" dirty="0" smtClean="0"/>
              <a:t>   </a:t>
            </a:r>
            <a:r>
              <a:rPr lang="fr-FR" sz="4000" dirty="0"/>
              <a:t>des règles permettant de résoudre les problèmes </a:t>
            </a:r>
            <a:r>
              <a:rPr lang="fr-FR" sz="4000" dirty="0" smtClean="0"/>
              <a:t>de gestion</a:t>
            </a:r>
            <a:r>
              <a:rPr lang="fr-FR" sz="4000" dirty="0"/>
              <a:t>: fiches d’instructions, </a:t>
            </a:r>
            <a:r>
              <a:rPr lang="fr-FR" sz="4000" dirty="0" smtClean="0"/>
              <a:t>procédures administratives, </a:t>
            </a:r>
            <a:r>
              <a:rPr lang="fr-FR" sz="4000" dirty="0"/>
              <a:t>modèles, les </a:t>
            </a:r>
            <a:r>
              <a:rPr lang="fr-FR" sz="4000" dirty="0" smtClean="0"/>
              <a:t>logiciels.</a:t>
            </a: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>
                <a:solidFill>
                  <a:srgbClr val="000000"/>
                </a:solidFill>
              </a:rPr>
              <a:t/>
            </a:r>
            <a:br>
              <a:rPr lang="fr-FR" sz="4000" dirty="0">
                <a:solidFill>
                  <a:srgbClr val="000000"/>
                </a:solidFill>
              </a:rPr>
            </a:br>
            <a:endParaRPr lang="fr-FR" sz="40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10057856" y="6342426"/>
            <a:ext cx="380200" cy="19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B9F3374B-4EAA-42AE-8A97-211C8969B2E0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303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320040" y="80649"/>
            <a:ext cx="11247120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b="1" dirty="0" smtClean="0">
                <a:solidFill>
                  <a:srgbClr val="C00000"/>
                </a:solidFill>
              </a:rPr>
              <a:t>II-2- Notion </a:t>
            </a:r>
            <a:r>
              <a:rPr lang="fi-FI" sz="3992" b="1" dirty="0">
                <a:solidFill>
                  <a:srgbClr val="C00000"/>
                </a:solidFill>
              </a:rPr>
              <a:t>de système </a:t>
            </a:r>
            <a:r>
              <a:rPr lang="fi-FI" sz="3992" b="1" dirty="0" smtClean="0">
                <a:solidFill>
                  <a:srgbClr val="C00000"/>
                </a:solidFill>
              </a:rPr>
              <a:t>d’information </a:t>
            </a:r>
            <a:r>
              <a:rPr lang="fi-FI" sz="3992" b="1" dirty="0">
                <a:solidFill>
                  <a:srgbClr val="C00000"/>
                </a:solidFill>
              </a:rPr>
              <a:t>(</a:t>
            </a:r>
            <a:r>
              <a:rPr lang="fi-FI" sz="3992" b="1" dirty="0" smtClean="0">
                <a:solidFill>
                  <a:srgbClr val="C00000"/>
                </a:solidFill>
              </a:rPr>
              <a:t>1/11)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20040" y="767602"/>
            <a:ext cx="11582400" cy="564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3600" b="1" dirty="0" smtClean="0">
                <a:solidFill>
                  <a:srgbClr val="FF0000"/>
                </a:solidFill>
              </a:rPr>
              <a:t>Définition 1</a:t>
            </a:r>
          </a:p>
          <a:p>
            <a:pPr eaLnBrk="1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"/>
            </a:pPr>
            <a:r>
              <a:rPr lang="fr-FR" sz="3600" dirty="0">
                <a:solidFill>
                  <a:srgbClr val="FFFFFF"/>
                </a:solidFill>
              </a:rPr>
              <a:t> </a:t>
            </a:r>
            <a:r>
              <a:rPr lang="fr-FR" sz="3600" dirty="0"/>
              <a:t>Un Système d’Information est un ensemble organisé </a:t>
            </a:r>
            <a:r>
              <a:rPr lang="fr-FR" sz="3600" dirty="0" smtClean="0"/>
              <a:t>de ressources </a:t>
            </a:r>
            <a:r>
              <a:rPr lang="fr-FR" sz="3600" dirty="0"/>
              <a:t>: matériel, logiciel, personnel, données, </a:t>
            </a: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</a:t>
            </a:r>
            <a:r>
              <a:rPr lang="fr-FR" sz="3600" dirty="0" smtClean="0"/>
              <a:t>procédures</a:t>
            </a:r>
            <a:r>
              <a:rPr lang="fr-FR" sz="3600" dirty="0"/>
              <a:t>… permettant d’acquérir, de stocker, de </a:t>
            </a: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</a:t>
            </a:r>
            <a:r>
              <a:rPr lang="fr-FR" sz="3600" dirty="0" smtClean="0"/>
              <a:t>traiter</a:t>
            </a:r>
            <a:r>
              <a:rPr lang="fr-FR" sz="3600" dirty="0"/>
              <a:t>, communiquer  des informations (sous forme de </a:t>
            </a: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</a:t>
            </a:r>
            <a:r>
              <a:rPr lang="fr-FR" sz="3600" dirty="0" smtClean="0"/>
              <a:t>données</a:t>
            </a:r>
            <a:r>
              <a:rPr lang="fr-FR" sz="3600" dirty="0"/>
              <a:t>, textes, images, sons, etc…) dans et entre </a:t>
            </a:r>
            <a:r>
              <a:rPr lang="fr-FR" sz="3600" dirty="0" smtClean="0"/>
              <a:t>les    </a:t>
            </a:r>
            <a:r>
              <a:rPr lang="fr-FR" sz="3600" dirty="0"/>
              <a:t>organisations.</a:t>
            </a: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>
              <a:solidFill>
                <a:srgbClr val="000000"/>
              </a:solidFill>
            </a:endParaRP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>
              <a:solidFill>
                <a:srgbClr val="000000"/>
              </a:solidFill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10049215" y="6277621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D8DD888A-71AA-42C8-BCEB-DBAD3D252A78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295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620010" y="80649"/>
            <a:ext cx="9063229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(2/11)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512824" y="607744"/>
            <a:ext cx="11277600" cy="564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 smtClean="0">
                <a:solidFill>
                  <a:srgbClr val="FF0000"/>
                </a:solidFill>
              </a:rPr>
              <a:t>Définition 2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"/>
            </a:pPr>
            <a:r>
              <a:rPr lang="fr-FR" sz="4000" dirty="0">
                <a:solidFill>
                  <a:srgbClr val="FFFFFF"/>
                </a:solidFill>
              </a:rPr>
              <a:t> </a:t>
            </a:r>
            <a:r>
              <a:rPr lang="fr-FR" sz="4000" dirty="0" smtClean="0"/>
              <a:t>On </a:t>
            </a:r>
            <a:r>
              <a:rPr lang="fr-FR" sz="4000" dirty="0"/>
              <a:t>peut donc dire qu’un SI est un </a:t>
            </a:r>
            <a:r>
              <a:rPr lang="fr-FR" sz="4000" dirty="0">
                <a:solidFill>
                  <a:srgbClr val="000000"/>
                </a:solidFill>
              </a:rPr>
              <a:t>ensemble d’individus </a:t>
            </a:r>
            <a:r>
              <a:rPr lang="fr-FR" sz="4000" dirty="0"/>
              <a:t>(informaticiens, comptables, contrôleurs de gestion, assistants administratifs…), </a:t>
            </a:r>
            <a:r>
              <a:rPr lang="fr-FR" sz="4000" dirty="0">
                <a:solidFill>
                  <a:srgbClr val="000000"/>
                </a:solidFill>
              </a:rPr>
              <a:t>d’éléments matériels </a:t>
            </a:r>
            <a:r>
              <a:rPr lang="fr-FR" sz="4000" dirty="0"/>
              <a:t>(ordinateurs, réseaux, panneaux d’affichage…) et </a:t>
            </a:r>
            <a:r>
              <a:rPr lang="fr-FR" sz="4000" dirty="0">
                <a:solidFill>
                  <a:srgbClr val="000000"/>
                </a:solidFill>
              </a:rPr>
              <a:t>d’éléments </a:t>
            </a:r>
            <a:r>
              <a:rPr lang="fr-FR" sz="4000" dirty="0" smtClean="0">
                <a:solidFill>
                  <a:srgbClr val="000000"/>
                </a:solidFill>
              </a:rPr>
              <a:t>immatériels</a:t>
            </a: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>
              <a:solidFill>
                <a:srgbClr val="000000"/>
              </a:solidFill>
            </a:endParaRP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>
              <a:solidFill>
                <a:srgbClr val="000000"/>
              </a:solidFill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10049215" y="6277621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D8DD888A-71AA-42C8-BCEB-DBAD3D252A78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79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(3/11)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411480" y="635109"/>
            <a:ext cx="11369041" cy="564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 smtClean="0">
                <a:solidFill>
                  <a:srgbClr val="FF0000"/>
                </a:solidFill>
              </a:rPr>
              <a:t>Définition 2 (suite)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None/>
            </a:pPr>
            <a:r>
              <a:rPr lang="fr-FR" sz="4000" dirty="0" smtClean="0"/>
              <a:t>(</a:t>
            </a:r>
            <a:r>
              <a:rPr lang="fr-FR" sz="4000" dirty="0"/>
              <a:t>organisation des informations,  des traitements, règles du Plan comptable…) qui </a:t>
            </a:r>
            <a:r>
              <a:rPr lang="fr-FR" sz="4000" dirty="0">
                <a:solidFill>
                  <a:srgbClr val="000000"/>
                </a:solidFill>
              </a:rPr>
              <a:t>transforment les flux élémentaires d’informations </a:t>
            </a:r>
            <a:r>
              <a:rPr lang="fr-FR" sz="4000" dirty="0"/>
              <a:t>(bons de commande, factures…) en </a:t>
            </a:r>
            <a:r>
              <a:rPr lang="fr-FR" sz="4000" dirty="0">
                <a:solidFill>
                  <a:srgbClr val="000000"/>
                </a:solidFill>
              </a:rPr>
              <a:t>flux d’informations élaborées</a:t>
            </a:r>
            <a:r>
              <a:rPr lang="fr-FR" sz="4000" dirty="0"/>
              <a:t> (bilan, tableau de bord…) afin de permettre la </a:t>
            </a:r>
            <a:r>
              <a:rPr lang="fr-FR" sz="4000" dirty="0">
                <a:solidFill>
                  <a:srgbClr val="000000"/>
                </a:solidFill>
              </a:rPr>
              <a:t>prise de décision</a:t>
            </a:r>
            <a:r>
              <a:rPr lang="fr-FR" sz="4000" dirty="0"/>
              <a:t>.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>
              <a:solidFill>
                <a:srgbClr val="000000"/>
              </a:solidFill>
            </a:endParaRPr>
          </a:p>
          <a:p>
            <a:pPr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>
              <a:solidFill>
                <a:srgbClr val="000000"/>
              </a:solidFill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10049215" y="6277621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D8DD888A-71AA-42C8-BCEB-DBAD3D252A78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524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(4/11)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304800" y="1031149"/>
            <a:ext cx="11094720" cy="557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3600" b="1" dirty="0">
                <a:solidFill>
                  <a:srgbClr val="FF0000"/>
                </a:solidFill>
              </a:rPr>
              <a:t>Définition</a:t>
            </a:r>
          </a:p>
          <a:p>
            <a:pPr algn="just" eaLnBrk="1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"/>
            </a:pPr>
            <a:endParaRPr lang="fr-FR" sz="3600" dirty="0"/>
          </a:p>
          <a:p>
            <a:pPr algn="just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3600" dirty="0" smtClean="0"/>
              <a:t>L’objectif </a:t>
            </a:r>
            <a:r>
              <a:rPr lang="fr-FR" sz="3600" dirty="0"/>
              <a:t>principal d’un système d’information (SI)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  consiste à  restituer l’information à la personne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  concernée sous une forme appropriée et au moment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  opportun.</a:t>
            </a:r>
          </a:p>
          <a:p>
            <a:pPr algn="just" eaLnBrk="1"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spcAft>
                <a:spcPct val="0"/>
              </a:spcAft>
              <a:buClrTx/>
              <a:buFontTx/>
              <a:buNone/>
            </a:pPr>
            <a:endParaRPr lang="fr-FR" sz="3600" dirty="0">
              <a:solidFill>
                <a:srgbClr val="000000"/>
              </a:solidFill>
            </a:endParaRPr>
          </a:p>
          <a:p>
            <a:pPr eaLnBrk="1">
              <a:spcAft>
                <a:spcPct val="0"/>
              </a:spcAft>
              <a:buClrTx/>
              <a:buFontTx/>
              <a:buNone/>
            </a:pPr>
            <a:endParaRPr lang="fr-FR" sz="3600" dirty="0">
              <a:solidFill>
                <a:srgbClr val="000000"/>
              </a:solidFill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9993050" y="6083199"/>
            <a:ext cx="380200" cy="19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62D13A34-4F7B-4C18-9E4D-6345A14A8263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4405" y="1470204"/>
            <a:ext cx="7907629" cy="23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69968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</a:t>
            </a:r>
            <a:r>
              <a:rPr lang="fi-FI" sz="3992" b="1" dirty="0" smtClean="0">
                <a:solidFill>
                  <a:srgbClr val="C00000"/>
                </a:solidFill>
              </a:rPr>
              <a:t>(5/11)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65760" y="707116"/>
            <a:ext cx="11490960" cy="583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3600" b="1" dirty="0" smtClean="0">
                <a:solidFill>
                  <a:srgbClr val="FF0000"/>
                </a:solidFill>
              </a:rPr>
              <a:t> Ressources </a:t>
            </a:r>
            <a:r>
              <a:rPr lang="fr-FR" sz="3600" b="1" dirty="0">
                <a:solidFill>
                  <a:srgbClr val="FF0000"/>
                </a:solidFill>
              </a:rPr>
              <a:t>(composantes) d’un SI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FF66CC"/>
              </a:buClr>
              <a:buFont typeface="Times New Roman" panose="02020603050405020304" pitchFamily="18" charset="0"/>
              <a:buBlip>
                <a:blip r:embed="rId5"/>
              </a:buBlip>
            </a:pPr>
            <a:r>
              <a:rPr lang="fr-FR" sz="3600" dirty="0">
                <a:solidFill>
                  <a:srgbClr val="FF66CC"/>
                </a:solidFill>
              </a:rPr>
              <a:t>Ressources humaines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3600" dirty="0"/>
              <a:t>Les ressources humaines sont composées de </a:t>
            </a:r>
            <a:r>
              <a:rPr lang="fr-FR" sz="3600" dirty="0" smtClean="0"/>
              <a:t>   </a:t>
            </a:r>
            <a:r>
              <a:rPr lang="fr-FR" sz="3600" dirty="0"/>
              <a:t>l'ensemble des personnes qui reçoivent, manipulent et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/>
              <a:t> </a:t>
            </a:r>
            <a:r>
              <a:rPr lang="fr-FR" sz="3600" dirty="0" smtClean="0"/>
              <a:t>émettent </a:t>
            </a:r>
            <a:r>
              <a:rPr lang="fr-FR" sz="3600" dirty="0"/>
              <a:t>de l'information.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3600" dirty="0"/>
              <a:t>Exemple: </a:t>
            </a:r>
            <a:r>
              <a:rPr lang="fr-FR" sz="3600" dirty="0">
                <a:solidFill>
                  <a:srgbClr val="000000"/>
                </a:solidFill>
              </a:rPr>
              <a:t>les utilisateurs, les informaticiens, les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>
                <a:solidFill>
                  <a:srgbClr val="000000"/>
                </a:solidFill>
              </a:rPr>
              <a:t>   décideurs, etc.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 smtClean="0">
                <a:solidFill>
                  <a:srgbClr val="000000"/>
                </a:solidFill>
              </a:rPr>
              <a:t> </a:t>
            </a:r>
            <a:endParaRPr lang="fr-FR" sz="36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3600" dirty="0">
                <a:solidFill>
                  <a:srgbClr val="000000"/>
                </a:solidFill>
              </a:rPr>
              <a:t/>
            </a:r>
            <a:br>
              <a:rPr lang="fr-FR" sz="3600" dirty="0">
                <a:solidFill>
                  <a:srgbClr val="000000"/>
                </a:solidFill>
              </a:rPr>
            </a:br>
            <a:endParaRPr lang="fr-FR" sz="36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3600" dirty="0"/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10122664" y="6407234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69AC712A-2695-4133-BAAB-2D15303CE6DB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353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(6/11)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04800" y="707116"/>
            <a:ext cx="11612880" cy="583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 smtClean="0">
                <a:solidFill>
                  <a:srgbClr val="FF0000"/>
                </a:solidFill>
              </a:rPr>
              <a:t>Ressources </a:t>
            </a:r>
            <a:r>
              <a:rPr lang="fr-FR" sz="4000" b="1" dirty="0">
                <a:solidFill>
                  <a:srgbClr val="FF0000"/>
                </a:solidFill>
              </a:rPr>
              <a:t>(composantes) d’un </a:t>
            </a:r>
            <a:r>
              <a:rPr lang="fr-FR" sz="4000" b="1" dirty="0" smtClean="0">
                <a:solidFill>
                  <a:srgbClr val="FF0000"/>
                </a:solidFill>
              </a:rPr>
              <a:t>SI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FF66CC"/>
              </a:buClr>
              <a:buFont typeface="Times New Roman" panose="02020603050405020304" pitchFamily="18" charset="0"/>
              <a:buBlip>
                <a:blip r:embed="rId5"/>
              </a:buBlip>
            </a:pPr>
            <a:r>
              <a:rPr lang="fr-FR" sz="4000" dirty="0" smtClean="0">
                <a:solidFill>
                  <a:srgbClr val="FF66CC"/>
                </a:solidFill>
              </a:rPr>
              <a:t>Ressources </a:t>
            </a:r>
            <a:r>
              <a:rPr lang="fr-FR" sz="4000" dirty="0">
                <a:solidFill>
                  <a:srgbClr val="FF66CC"/>
                </a:solidFill>
              </a:rPr>
              <a:t>matérielles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4000" dirty="0"/>
              <a:t>Les ressources matérielles sont constitués de l'ensemble </a:t>
            </a:r>
            <a:r>
              <a:rPr lang="fr-FR" sz="4000" dirty="0" smtClean="0"/>
              <a:t> des </a:t>
            </a:r>
            <a:r>
              <a:rPr lang="fr-FR" sz="4000" dirty="0"/>
              <a:t>machines, </a:t>
            </a:r>
            <a:r>
              <a:rPr lang="fr-FR" sz="4000" dirty="0" smtClean="0"/>
              <a:t>permettant </a:t>
            </a:r>
            <a:r>
              <a:rPr lang="fr-FR" sz="4000" dirty="0"/>
              <a:t>de recevoir, manipuler et émettre de </a:t>
            </a:r>
            <a:r>
              <a:rPr lang="fr-FR" sz="4000" dirty="0" smtClean="0"/>
              <a:t>l'information</a:t>
            </a:r>
            <a:r>
              <a:rPr lang="fr-FR" sz="4000" dirty="0"/>
              <a:t>.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 smtClean="0">
                <a:solidFill>
                  <a:srgbClr val="000000"/>
                </a:solidFill>
              </a:rPr>
              <a:t> </a:t>
            </a:r>
            <a:endParaRPr lang="fr-FR" sz="40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>
                <a:solidFill>
                  <a:srgbClr val="000000"/>
                </a:solidFill>
              </a:rPr>
              <a:t/>
            </a:r>
            <a:br>
              <a:rPr lang="fr-FR" sz="4000" dirty="0">
                <a:solidFill>
                  <a:srgbClr val="000000"/>
                </a:solidFill>
              </a:rPr>
            </a:br>
            <a:endParaRPr lang="fr-FR" sz="40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10122664" y="6407234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69AC712A-2695-4133-BAAB-2D15303CE6DB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771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(7/11)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04800" y="707116"/>
            <a:ext cx="11612880" cy="583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 smtClean="0">
                <a:solidFill>
                  <a:srgbClr val="FF0000"/>
                </a:solidFill>
              </a:rPr>
              <a:t>Ressources </a:t>
            </a:r>
            <a:r>
              <a:rPr lang="fr-FR" sz="4000" b="1" dirty="0">
                <a:solidFill>
                  <a:srgbClr val="FF0000"/>
                </a:solidFill>
              </a:rPr>
              <a:t>(composantes) d’un </a:t>
            </a:r>
            <a:r>
              <a:rPr lang="fr-FR" sz="4000" b="1" dirty="0" smtClean="0">
                <a:solidFill>
                  <a:srgbClr val="FF0000"/>
                </a:solidFill>
              </a:rPr>
              <a:t>SI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FF66CC"/>
              </a:buClr>
              <a:buFont typeface="Times New Roman" panose="02020603050405020304" pitchFamily="18" charset="0"/>
              <a:buBlip>
                <a:blip r:embed="rId5"/>
              </a:buBlip>
            </a:pPr>
            <a:r>
              <a:rPr lang="fr-FR" sz="4000" dirty="0" smtClean="0">
                <a:solidFill>
                  <a:srgbClr val="FF66CC"/>
                </a:solidFill>
              </a:rPr>
              <a:t>Ressources </a:t>
            </a:r>
            <a:r>
              <a:rPr lang="fr-FR" sz="4000" dirty="0">
                <a:solidFill>
                  <a:srgbClr val="FF66CC"/>
                </a:solidFill>
              </a:rPr>
              <a:t>matérielles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None/>
            </a:pPr>
            <a:r>
              <a:rPr lang="fr-FR" sz="4000" dirty="0" smtClean="0"/>
              <a:t>Exemple</a:t>
            </a:r>
            <a:r>
              <a:rPr lang="fr-FR" sz="4000" dirty="0">
                <a:solidFill>
                  <a:srgbClr val="000000"/>
                </a:solidFill>
              </a:rPr>
              <a:t>: ordinateurs, réseaux, unités périphériques, </a:t>
            </a:r>
            <a:r>
              <a:rPr lang="fr-FR" sz="4000" dirty="0" smtClean="0">
                <a:solidFill>
                  <a:srgbClr val="000000"/>
                </a:solidFill>
              </a:rPr>
              <a:t>stations </a:t>
            </a:r>
            <a:r>
              <a:rPr lang="fr-FR" sz="4000" dirty="0">
                <a:solidFill>
                  <a:srgbClr val="000000"/>
                </a:solidFill>
              </a:rPr>
              <a:t>de travail, Machines à écrire, machines à </a:t>
            </a:r>
            <a:r>
              <a:rPr lang="fr-FR" sz="4000" dirty="0" smtClean="0">
                <a:solidFill>
                  <a:srgbClr val="000000"/>
                </a:solidFill>
              </a:rPr>
              <a:t>calculer</a:t>
            </a:r>
            <a:r>
              <a:rPr lang="fr-FR" sz="4000" dirty="0">
                <a:solidFill>
                  <a:srgbClr val="000000"/>
                </a:solidFill>
              </a:rPr>
              <a:t>, photocopieurs, télécopieurs, …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>
                <a:solidFill>
                  <a:srgbClr val="000000"/>
                </a:solidFill>
              </a:rPr>
              <a:t>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>
                <a:solidFill>
                  <a:srgbClr val="000000"/>
                </a:solidFill>
              </a:rPr>
              <a:t/>
            </a:r>
            <a:br>
              <a:rPr lang="fr-FR" sz="4000" dirty="0">
                <a:solidFill>
                  <a:srgbClr val="000000"/>
                </a:solidFill>
              </a:rPr>
            </a:br>
            <a:endParaRPr lang="fr-FR" sz="40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10122664" y="6407234"/>
            <a:ext cx="380200" cy="1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69AC712A-2695-4133-BAAB-2D15303CE6DB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403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620011" y="80649"/>
            <a:ext cx="8748918" cy="75608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71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ct val="0"/>
              </a:spcAft>
              <a:buClrTx/>
              <a:buNone/>
            </a:pPr>
            <a:r>
              <a:rPr lang="fi-FI" sz="3992" dirty="0">
                <a:solidFill>
                  <a:srgbClr val="000000"/>
                </a:solidFill>
              </a:rPr>
              <a:t>Notion de système </a:t>
            </a:r>
            <a:r>
              <a:rPr lang="fi-FI" sz="3992" dirty="0" smtClean="0">
                <a:solidFill>
                  <a:srgbClr val="000000"/>
                </a:solidFill>
              </a:rPr>
              <a:t>d’information </a:t>
            </a:r>
            <a:r>
              <a:rPr lang="fi-FI" sz="3992" b="1" dirty="0" smtClean="0">
                <a:solidFill>
                  <a:srgbClr val="C00000"/>
                </a:solidFill>
              </a:rPr>
              <a:t>(8/11)</a:t>
            </a:r>
            <a:endParaRPr lang="fi-FI" sz="3992" b="1" dirty="0">
              <a:solidFill>
                <a:srgbClr val="C00000"/>
              </a:solidFill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98120" y="707116"/>
            <a:ext cx="11405745" cy="583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4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>
              <a:lnSpc>
                <a:spcPct val="150000"/>
              </a:lnSpc>
              <a:spcAft>
                <a:spcPct val="0"/>
              </a:spcAft>
              <a:buFont typeface="Times New Roman" panose="02020603050405020304" pitchFamily="18" charset="0"/>
              <a:buBlip>
                <a:blip r:embed="rId4"/>
              </a:buBlip>
            </a:pPr>
            <a:r>
              <a:rPr lang="fr-FR" sz="4000" b="1" dirty="0">
                <a:solidFill>
                  <a:srgbClr val="FF0000"/>
                </a:solidFill>
              </a:rPr>
              <a:t> Ressources (composantes) d’un SI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FF66CC"/>
              </a:buClr>
              <a:buFont typeface="Times New Roman" panose="02020603050405020304" pitchFamily="18" charset="0"/>
              <a:buBlip>
                <a:blip r:embed="rId5"/>
              </a:buBlip>
            </a:pPr>
            <a:r>
              <a:rPr lang="fr-FR" sz="4000" dirty="0">
                <a:solidFill>
                  <a:srgbClr val="FF66CC"/>
                </a:solidFill>
              </a:rPr>
              <a:t>Données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None/>
            </a:pPr>
            <a:r>
              <a:rPr lang="fr-FR" sz="4000" dirty="0"/>
              <a:t>Elles matérialisent l’information détenue par l’entreprise. 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>
                <a:srgbClr val="000080"/>
              </a:buClr>
              <a:buFont typeface="Wingdings" panose="05000000000000000000" pitchFamily="2" charset="2"/>
              <a:buChar char=""/>
            </a:pPr>
            <a:r>
              <a:rPr lang="fr-FR" sz="4000" dirty="0"/>
              <a:t>Exemple: </a:t>
            </a:r>
            <a:r>
              <a:rPr lang="fr-FR" sz="4000" dirty="0">
                <a:solidFill>
                  <a:srgbClr val="000000"/>
                </a:solidFill>
              </a:rPr>
              <a:t>Toutes les informations, quelle que soit leur </a:t>
            </a:r>
            <a:r>
              <a:rPr lang="fr-FR" sz="4000" dirty="0" smtClean="0">
                <a:solidFill>
                  <a:srgbClr val="000000"/>
                </a:solidFill>
              </a:rPr>
              <a:t>   </a:t>
            </a:r>
            <a:r>
              <a:rPr lang="fr-FR" sz="4000" dirty="0">
                <a:solidFill>
                  <a:srgbClr val="000000"/>
                </a:solidFill>
              </a:rPr>
              <a:t>forme de l’entreprise.</a:t>
            </a: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fr-FR" sz="4000" dirty="0">
                <a:solidFill>
                  <a:srgbClr val="000000"/>
                </a:solidFill>
              </a:rPr>
              <a:t/>
            </a:r>
            <a:br>
              <a:rPr lang="fr-FR" sz="4000" dirty="0">
                <a:solidFill>
                  <a:srgbClr val="000000"/>
                </a:solidFill>
              </a:rPr>
            </a:br>
            <a:endParaRPr lang="fr-FR" sz="4000" dirty="0">
              <a:solidFill>
                <a:srgbClr val="000000"/>
              </a:solidFill>
            </a:endParaRPr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  <a:p>
            <a:pPr algn="just" eaLnBrk="1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endParaRPr lang="fr-FR" sz="4000" dirty="0"/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10057856" y="6342426"/>
            <a:ext cx="380200" cy="19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>
              <a:spcAft>
                <a:spcPct val="0"/>
              </a:spcAft>
              <a:buClrTx/>
              <a:buFontTx/>
              <a:buNone/>
            </a:pPr>
            <a:fld id="{B9F3374B-4EAA-42AE-8A97-211C8969B2E0}" type="slidenum">
              <a:rPr lang="fr-FR" sz="1089">
                <a:solidFill>
                  <a:srgbClr val="000000"/>
                </a:solidFill>
                <a:latin typeface="Arial Black" panose="020B0A04020102020204" pitchFamily="34" charset="0"/>
              </a:rPr>
              <a:pPr algn="r" eaLnBrk="1"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fr-FR" sz="1089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008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423</Words>
  <Application>Microsoft Office PowerPoint</Application>
  <PresentationFormat>Personnalisé</PresentationFormat>
  <Paragraphs>121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             Cours De Système D’informatique De Gestion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- DEFINITION</dc:title>
  <dc:creator>Aliou</dc:creator>
  <cp:lastModifiedBy>kientega</cp:lastModifiedBy>
  <cp:revision>4</cp:revision>
  <dcterms:created xsi:type="dcterms:W3CDTF">2015-06-03T07:34:34Z</dcterms:created>
  <dcterms:modified xsi:type="dcterms:W3CDTF">2015-10-13T07:16:05Z</dcterms:modified>
</cp:coreProperties>
</file>