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0" r:id="rId3"/>
    <p:sldId id="256" r:id="rId4"/>
    <p:sldId id="257" r:id="rId5"/>
    <p:sldId id="258" r:id="rId6"/>
    <p:sldId id="259" r:id="rId7"/>
    <p:sldId id="263" r:id="rId8"/>
    <p:sldId id="265" r:id="rId9"/>
    <p:sldId id="264" r:id="rId10"/>
    <p:sldId id="262"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176"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2A8A4AAC-AD5D-4855-944B-8D96EF883204}" type="datetimeFigureOut">
              <a:rPr lang="fr-FR" smtClean="0"/>
              <a:t>29/01/2018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E96E17-7F4E-4B28-80D3-CD3147ECA81A}" type="slidenum">
              <a:rPr lang="fr-FR" smtClean="0"/>
              <a:t>‹N°›</a:t>
            </a:fld>
            <a:endParaRPr lang="fr-FR"/>
          </a:p>
        </p:txBody>
      </p:sp>
    </p:spTree>
    <p:extLst>
      <p:ext uri="{BB962C8B-B14F-4D97-AF65-F5344CB8AC3E}">
        <p14:creationId xmlns:p14="http://schemas.microsoft.com/office/powerpoint/2010/main" val="3664064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A8A4AAC-AD5D-4855-944B-8D96EF883204}" type="datetimeFigureOut">
              <a:rPr lang="fr-FR" smtClean="0"/>
              <a:t>29/01/2018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E96E17-7F4E-4B28-80D3-CD3147ECA81A}" type="slidenum">
              <a:rPr lang="fr-FR" smtClean="0"/>
              <a:t>‹N°›</a:t>
            </a:fld>
            <a:endParaRPr lang="fr-FR"/>
          </a:p>
        </p:txBody>
      </p:sp>
    </p:spTree>
    <p:extLst>
      <p:ext uri="{BB962C8B-B14F-4D97-AF65-F5344CB8AC3E}">
        <p14:creationId xmlns:p14="http://schemas.microsoft.com/office/powerpoint/2010/main" val="93069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A8A4AAC-AD5D-4855-944B-8D96EF883204}" type="datetimeFigureOut">
              <a:rPr lang="fr-FR" smtClean="0"/>
              <a:t>29/01/2018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E96E17-7F4E-4B28-80D3-CD3147ECA81A}" type="slidenum">
              <a:rPr lang="fr-FR" smtClean="0"/>
              <a:t>‹N°›</a:t>
            </a:fld>
            <a:endParaRPr lang="fr-FR"/>
          </a:p>
        </p:txBody>
      </p:sp>
    </p:spTree>
    <p:extLst>
      <p:ext uri="{BB962C8B-B14F-4D97-AF65-F5344CB8AC3E}">
        <p14:creationId xmlns:p14="http://schemas.microsoft.com/office/powerpoint/2010/main" val="3541824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A8A4AAC-AD5D-4855-944B-8D96EF883204}" type="datetimeFigureOut">
              <a:rPr lang="fr-FR" smtClean="0"/>
              <a:t>29/01/2018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E96E17-7F4E-4B28-80D3-CD3147ECA81A}" type="slidenum">
              <a:rPr lang="fr-FR" smtClean="0"/>
              <a:t>‹N°›</a:t>
            </a:fld>
            <a:endParaRPr lang="fr-FR"/>
          </a:p>
        </p:txBody>
      </p:sp>
    </p:spTree>
    <p:extLst>
      <p:ext uri="{BB962C8B-B14F-4D97-AF65-F5344CB8AC3E}">
        <p14:creationId xmlns:p14="http://schemas.microsoft.com/office/powerpoint/2010/main" val="1232351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2A8A4AAC-AD5D-4855-944B-8D96EF883204}" type="datetimeFigureOut">
              <a:rPr lang="fr-FR" smtClean="0"/>
              <a:t>29/01/2018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E96E17-7F4E-4B28-80D3-CD3147ECA81A}" type="slidenum">
              <a:rPr lang="fr-FR" smtClean="0"/>
              <a:t>‹N°›</a:t>
            </a:fld>
            <a:endParaRPr lang="fr-FR"/>
          </a:p>
        </p:txBody>
      </p:sp>
    </p:spTree>
    <p:extLst>
      <p:ext uri="{BB962C8B-B14F-4D97-AF65-F5344CB8AC3E}">
        <p14:creationId xmlns:p14="http://schemas.microsoft.com/office/powerpoint/2010/main" val="1411874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A8A4AAC-AD5D-4855-944B-8D96EF883204}" type="datetimeFigureOut">
              <a:rPr lang="fr-FR" smtClean="0"/>
              <a:t>29/01/2018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E96E17-7F4E-4B28-80D3-CD3147ECA81A}" type="slidenum">
              <a:rPr lang="fr-FR" smtClean="0"/>
              <a:t>‹N°›</a:t>
            </a:fld>
            <a:endParaRPr lang="fr-FR"/>
          </a:p>
        </p:txBody>
      </p:sp>
    </p:spTree>
    <p:extLst>
      <p:ext uri="{BB962C8B-B14F-4D97-AF65-F5344CB8AC3E}">
        <p14:creationId xmlns:p14="http://schemas.microsoft.com/office/powerpoint/2010/main" val="1730224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A8A4AAC-AD5D-4855-944B-8D96EF883204}" type="datetimeFigureOut">
              <a:rPr lang="fr-FR" smtClean="0"/>
              <a:t>29/01/2018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7E96E17-7F4E-4B28-80D3-CD3147ECA81A}" type="slidenum">
              <a:rPr lang="fr-FR" smtClean="0"/>
              <a:t>‹N°›</a:t>
            </a:fld>
            <a:endParaRPr lang="fr-FR"/>
          </a:p>
        </p:txBody>
      </p:sp>
    </p:spTree>
    <p:extLst>
      <p:ext uri="{BB962C8B-B14F-4D97-AF65-F5344CB8AC3E}">
        <p14:creationId xmlns:p14="http://schemas.microsoft.com/office/powerpoint/2010/main" val="2135146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2A8A4AAC-AD5D-4855-944B-8D96EF883204}" type="datetimeFigureOut">
              <a:rPr lang="fr-FR" smtClean="0"/>
              <a:t>29/01/2018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7E96E17-7F4E-4B28-80D3-CD3147ECA81A}" type="slidenum">
              <a:rPr lang="fr-FR" smtClean="0"/>
              <a:t>‹N°›</a:t>
            </a:fld>
            <a:endParaRPr lang="fr-FR"/>
          </a:p>
        </p:txBody>
      </p:sp>
    </p:spTree>
    <p:extLst>
      <p:ext uri="{BB962C8B-B14F-4D97-AF65-F5344CB8AC3E}">
        <p14:creationId xmlns:p14="http://schemas.microsoft.com/office/powerpoint/2010/main" val="1403429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A8A4AAC-AD5D-4855-944B-8D96EF883204}" type="datetimeFigureOut">
              <a:rPr lang="fr-FR" smtClean="0"/>
              <a:t>29/01/2018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7E96E17-7F4E-4B28-80D3-CD3147ECA81A}" type="slidenum">
              <a:rPr lang="fr-FR" smtClean="0"/>
              <a:t>‹N°›</a:t>
            </a:fld>
            <a:endParaRPr lang="fr-FR"/>
          </a:p>
        </p:txBody>
      </p:sp>
    </p:spTree>
    <p:extLst>
      <p:ext uri="{BB962C8B-B14F-4D97-AF65-F5344CB8AC3E}">
        <p14:creationId xmlns:p14="http://schemas.microsoft.com/office/powerpoint/2010/main" val="3846672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A8A4AAC-AD5D-4855-944B-8D96EF883204}" type="datetimeFigureOut">
              <a:rPr lang="fr-FR" smtClean="0"/>
              <a:t>29/01/2018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E96E17-7F4E-4B28-80D3-CD3147ECA81A}" type="slidenum">
              <a:rPr lang="fr-FR" smtClean="0"/>
              <a:t>‹N°›</a:t>
            </a:fld>
            <a:endParaRPr lang="fr-FR"/>
          </a:p>
        </p:txBody>
      </p:sp>
    </p:spTree>
    <p:extLst>
      <p:ext uri="{BB962C8B-B14F-4D97-AF65-F5344CB8AC3E}">
        <p14:creationId xmlns:p14="http://schemas.microsoft.com/office/powerpoint/2010/main" val="3449226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A8A4AAC-AD5D-4855-944B-8D96EF883204}" type="datetimeFigureOut">
              <a:rPr lang="fr-FR" smtClean="0"/>
              <a:t>29/01/2018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E96E17-7F4E-4B28-80D3-CD3147ECA81A}" type="slidenum">
              <a:rPr lang="fr-FR" smtClean="0"/>
              <a:t>‹N°›</a:t>
            </a:fld>
            <a:endParaRPr lang="fr-FR"/>
          </a:p>
        </p:txBody>
      </p:sp>
    </p:spTree>
    <p:extLst>
      <p:ext uri="{BB962C8B-B14F-4D97-AF65-F5344CB8AC3E}">
        <p14:creationId xmlns:p14="http://schemas.microsoft.com/office/powerpoint/2010/main" val="3726381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A4AAC-AD5D-4855-944B-8D96EF883204}" type="datetimeFigureOut">
              <a:rPr lang="fr-FR" smtClean="0"/>
              <a:t>29/01/2018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E96E17-7F4E-4B28-80D3-CD3147ECA81A}" type="slidenum">
              <a:rPr lang="fr-FR" smtClean="0"/>
              <a:t>‹N°›</a:t>
            </a:fld>
            <a:endParaRPr lang="fr-FR"/>
          </a:p>
        </p:txBody>
      </p:sp>
    </p:spTree>
    <p:extLst>
      <p:ext uri="{BB962C8B-B14F-4D97-AF65-F5344CB8AC3E}">
        <p14:creationId xmlns:p14="http://schemas.microsoft.com/office/powerpoint/2010/main" val="1223999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39552" y="692696"/>
            <a:ext cx="8352928" cy="5109091"/>
          </a:xfrm>
          <a:prstGeom prst="rect">
            <a:avLst/>
          </a:prstGeom>
          <a:noFill/>
        </p:spPr>
        <p:txBody>
          <a:bodyPr wrap="square" rtlCol="0">
            <a:spAutoFit/>
          </a:bodyPr>
          <a:lstStyle/>
          <a:p>
            <a:pPr algn="ctr"/>
            <a:r>
              <a:rPr lang="fr-FR" sz="3200" dirty="0" smtClean="0"/>
              <a:t>Contrats légumes</a:t>
            </a:r>
          </a:p>
          <a:p>
            <a:pPr algn="ctr"/>
            <a:endParaRPr lang="fr-FR" sz="2400" dirty="0" smtClean="0">
              <a:solidFill>
                <a:srgbClr val="FF0000"/>
              </a:solidFill>
            </a:endParaRPr>
          </a:p>
          <a:p>
            <a:r>
              <a:rPr lang="fr-FR" dirty="0" smtClean="0"/>
              <a:t>L'année </a:t>
            </a:r>
            <a:r>
              <a:rPr lang="fr-FR" dirty="0"/>
              <a:t>2017 </a:t>
            </a:r>
            <a:r>
              <a:rPr lang="fr-FR" dirty="0" smtClean="0"/>
              <a:t>a été compliquée </a:t>
            </a:r>
            <a:r>
              <a:rPr lang="fr-FR" dirty="0"/>
              <a:t>en terme de production </a:t>
            </a:r>
            <a:r>
              <a:rPr lang="fr-FR" dirty="0" smtClean="0"/>
              <a:t>du fait du gel qui s’est invité au mois de mai puis des averses de grêle qui sont intervenues en juillet</a:t>
            </a:r>
          </a:p>
          <a:p>
            <a:endParaRPr lang="fr-FR" dirty="0"/>
          </a:p>
          <a:p>
            <a:r>
              <a:rPr lang="fr-FR" dirty="0" smtClean="0"/>
              <a:t>Malgré  les aléas,</a:t>
            </a:r>
            <a:r>
              <a:rPr lang="fr-FR" dirty="0"/>
              <a:t>  Laurent </a:t>
            </a:r>
            <a:r>
              <a:rPr lang="fr-FR" dirty="0" smtClean="0"/>
              <a:t>fait en sorte de varier </a:t>
            </a:r>
            <a:r>
              <a:rPr lang="fr-FR" dirty="0"/>
              <a:t>au maximum le contenu des </a:t>
            </a:r>
            <a:r>
              <a:rPr lang="fr-FR" dirty="0" smtClean="0"/>
              <a:t>ses paniers</a:t>
            </a:r>
            <a:r>
              <a:rPr lang="fr-FR" dirty="0"/>
              <a:t>. </a:t>
            </a:r>
            <a:endParaRPr lang="fr-FR" dirty="0" smtClean="0"/>
          </a:p>
          <a:p>
            <a:endParaRPr lang="fr-FR" dirty="0"/>
          </a:p>
          <a:p>
            <a:r>
              <a:rPr lang="fr-FR" dirty="0" smtClean="0"/>
              <a:t>Certains ont relevé la faible </a:t>
            </a:r>
            <a:r>
              <a:rPr lang="fr-FR" dirty="0"/>
              <a:t>proportion de tomates dans les paniers </a:t>
            </a:r>
            <a:r>
              <a:rPr lang="fr-FR" dirty="0" smtClean="0"/>
              <a:t>estivaux.  La production commence mi juillet et la pleine production est en août. La récolte de tomates se fait majoritairement pendant la pause estivale de l’AMAP d’où le peu de tomates dans les paniers. </a:t>
            </a:r>
          </a:p>
          <a:p>
            <a:endParaRPr lang="fr-FR" dirty="0" smtClean="0">
              <a:sym typeface="Wingdings" panose="05000000000000000000" pitchFamily="2" charset="2"/>
            </a:endParaRPr>
          </a:p>
          <a:p>
            <a:r>
              <a:rPr lang="fr-FR" dirty="0" smtClean="0"/>
              <a:t>Laurent apprécie beaucoup l’aide qu’il reçoit toutes les semaines pour les distributions.</a:t>
            </a:r>
          </a:p>
          <a:p>
            <a:r>
              <a:rPr lang="fr-FR" dirty="0" smtClean="0"/>
              <a:t>Il tient à remercier l’implication des </a:t>
            </a:r>
            <a:r>
              <a:rPr lang="fr-FR" dirty="0" err="1" smtClean="0"/>
              <a:t>amapiens</a:t>
            </a:r>
            <a:r>
              <a:rPr lang="fr-FR" dirty="0" smtClean="0"/>
              <a:t> pour cela et </a:t>
            </a:r>
            <a:r>
              <a:rPr lang="fr-FR" smtClean="0"/>
              <a:t>plus généralement </a:t>
            </a:r>
            <a:r>
              <a:rPr lang="fr-FR" dirty="0" smtClean="0"/>
              <a:t>pour </a:t>
            </a:r>
            <a:r>
              <a:rPr lang="fr-FR" smtClean="0"/>
              <a:t>leur soutien.</a:t>
            </a:r>
            <a:endParaRPr lang="fr-FR" dirty="0" smtClean="0"/>
          </a:p>
          <a:p>
            <a:endParaRPr lang="fr-FR" dirty="0"/>
          </a:p>
        </p:txBody>
      </p:sp>
    </p:spTree>
    <p:extLst>
      <p:ext uri="{BB962C8B-B14F-4D97-AF65-F5344CB8AC3E}">
        <p14:creationId xmlns:p14="http://schemas.microsoft.com/office/powerpoint/2010/main" val="2194687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4005064"/>
            <a:ext cx="4584700" cy="275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oneTexte 3"/>
          <p:cNvSpPr txBox="1"/>
          <p:nvPr/>
        </p:nvSpPr>
        <p:spPr>
          <a:xfrm>
            <a:off x="539552" y="692696"/>
            <a:ext cx="8352928" cy="4370427"/>
          </a:xfrm>
          <a:prstGeom prst="rect">
            <a:avLst/>
          </a:prstGeom>
          <a:noFill/>
        </p:spPr>
        <p:txBody>
          <a:bodyPr wrap="square" rtlCol="0">
            <a:spAutoFit/>
          </a:bodyPr>
          <a:lstStyle/>
          <a:p>
            <a:pPr algn="ctr"/>
            <a:r>
              <a:rPr lang="fr-FR" sz="3200" dirty="0" smtClean="0"/>
              <a:t>Contrats cidre</a:t>
            </a:r>
          </a:p>
          <a:p>
            <a:pPr algn="ctr"/>
            <a:endParaRPr lang="fr-FR" sz="2400" dirty="0"/>
          </a:p>
          <a:p>
            <a:r>
              <a:rPr lang="fr-FR" dirty="0" smtClean="0"/>
              <a:t>Joël </a:t>
            </a:r>
            <a:r>
              <a:rPr lang="fr-FR" dirty="0" err="1" smtClean="0"/>
              <a:t>Crison</a:t>
            </a:r>
            <a:r>
              <a:rPr lang="fr-FR" dirty="0" smtClean="0"/>
              <a:t>, avec ses contrats Cidre Bio, est le nouveau venu de 2017.</a:t>
            </a:r>
          </a:p>
          <a:p>
            <a:r>
              <a:rPr lang="fr-FR" dirty="0" smtClean="0"/>
              <a:t>Les contrats concernent une variété de produits du Verger de la </a:t>
            </a:r>
            <a:r>
              <a:rPr lang="fr-FR" dirty="0" err="1" smtClean="0"/>
              <a:t>Dagueneterie</a:t>
            </a:r>
            <a:r>
              <a:rPr lang="fr-FR" dirty="0" smtClean="0"/>
              <a:t>.</a:t>
            </a:r>
          </a:p>
          <a:p>
            <a:endParaRPr lang="fr-FR" dirty="0" smtClean="0"/>
          </a:p>
          <a:p>
            <a:r>
              <a:rPr lang="fr-FR" dirty="0" smtClean="0"/>
              <a:t>Au </a:t>
            </a:r>
            <a:r>
              <a:rPr lang="fr-FR" dirty="0"/>
              <a:t>travers de cette nouvelle </a:t>
            </a:r>
            <a:r>
              <a:rPr lang="fr-FR" dirty="0" smtClean="0"/>
              <a:t>collaboration, </a:t>
            </a:r>
            <a:r>
              <a:rPr lang="fr-FR" dirty="0"/>
              <a:t>nous apportons notre soutien à un projet plus vaste porté par la péniche </a:t>
            </a:r>
            <a:r>
              <a:rPr lang="fr-FR" dirty="0" smtClean="0"/>
              <a:t>l'Alizarine. Son but est de présenter une alternative au trafic routier nord-sud en privilégiant le transport fluvial sur le Rhône et la Seine.</a:t>
            </a:r>
          </a:p>
          <a:p>
            <a:endParaRPr lang="fr-FR" dirty="0"/>
          </a:p>
          <a:p>
            <a:r>
              <a:rPr lang="fr-FR" dirty="0" smtClean="0"/>
              <a:t>Deux </a:t>
            </a:r>
            <a:r>
              <a:rPr lang="fr-FR" dirty="0"/>
              <a:t>contrats flash ont été proposés </a:t>
            </a:r>
            <a:r>
              <a:rPr lang="fr-FR" dirty="0" smtClean="0"/>
              <a:t>en 2017, en mai et en décembre.</a:t>
            </a:r>
          </a:p>
          <a:p>
            <a:r>
              <a:rPr lang="fr-FR" dirty="0" smtClean="0"/>
              <a:t>La quantité de cartons  livrés a été plus importante avant l’été que pour les fêtes de fin d’année</a:t>
            </a:r>
          </a:p>
          <a:p>
            <a:pPr algn="ctr"/>
            <a:endParaRPr lang="fr-FR" sz="2400" dirty="0" smtClean="0"/>
          </a:p>
          <a:p>
            <a:endParaRPr lang="fr-FR"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4328" y="116632"/>
            <a:ext cx="1257300" cy="1704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60206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39552" y="692696"/>
            <a:ext cx="8352928" cy="2954655"/>
          </a:xfrm>
          <a:prstGeom prst="rect">
            <a:avLst/>
          </a:prstGeom>
          <a:noFill/>
        </p:spPr>
        <p:txBody>
          <a:bodyPr wrap="square" rtlCol="0">
            <a:spAutoFit/>
          </a:bodyPr>
          <a:lstStyle/>
          <a:p>
            <a:pPr algn="ctr"/>
            <a:endParaRPr lang="fr-FR" sz="2400" dirty="0" smtClean="0">
              <a:solidFill>
                <a:srgbClr val="FF0000"/>
              </a:solidFill>
            </a:endParaRPr>
          </a:p>
          <a:p>
            <a:endParaRPr lang="fr-FR" dirty="0" smtClean="0"/>
          </a:p>
          <a:p>
            <a:r>
              <a:rPr lang="fr-FR" dirty="0" smtClean="0"/>
              <a:t>Le nombre d’</a:t>
            </a:r>
            <a:r>
              <a:rPr lang="fr-FR" dirty="0" err="1" smtClean="0"/>
              <a:t>amapiens</a:t>
            </a:r>
            <a:r>
              <a:rPr lang="fr-FR" dirty="0" smtClean="0"/>
              <a:t> adhérents aux paniers de légume est en nette augmentation.</a:t>
            </a:r>
          </a:p>
          <a:p>
            <a:r>
              <a:rPr lang="fr-FR" dirty="0" smtClean="0"/>
              <a:t>De 60 environ pour les dernières campagnes le nombre d’</a:t>
            </a:r>
            <a:r>
              <a:rPr lang="fr-FR" dirty="0" err="1" smtClean="0"/>
              <a:t>amapiens</a:t>
            </a:r>
            <a:r>
              <a:rPr lang="fr-FR" dirty="0" smtClean="0"/>
              <a:t> est passé à 75 pour le contrat été et 70 pour le contrat hivers.</a:t>
            </a:r>
          </a:p>
          <a:p>
            <a:endParaRPr lang="fr-FR" dirty="0"/>
          </a:p>
          <a:p>
            <a:r>
              <a:rPr lang="fr-FR" dirty="0" smtClean="0"/>
              <a:t>Quant à la répartition, sans surprise la majorité des contrats est à 10 euros.</a:t>
            </a:r>
          </a:p>
          <a:p>
            <a:endParaRPr lang="fr-FR" dirty="0" smtClean="0">
              <a:sym typeface="Wingdings" panose="05000000000000000000" pitchFamily="2" charset="2"/>
            </a:endParaRPr>
          </a:p>
          <a:p>
            <a:endParaRPr lang="fr-FR" dirty="0" smtClean="0"/>
          </a:p>
          <a:p>
            <a:endParaRPr lang="fr-F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3432175"/>
            <a:ext cx="4584700" cy="275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ZoneTexte 4"/>
          <p:cNvSpPr txBox="1"/>
          <p:nvPr/>
        </p:nvSpPr>
        <p:spPr>
          <a:xfrm>
            <a:off x="2161792" y="410761"/>
            <a:ext cx="4680192" cy="461665"/>
          </a:xfrm>
          <a:prstGeom prst="rect">
            <a:avLst/>
          </a:prstGeom>
          <a:noFill/>
        </p:spPr>
        <p:txBody>
          <a:bodyPr wrap="none" rtlCol="0">
            <a:spAutoFit/>
          </a:bodyPr>
          <a:lstStyle/>
          <a:p>
            <a:r>
              <a:rPr lang="fr-FR" sz="2400" dirty="0" smtClean="0"/>
              <a:t>Quantité et répartition des paniers</a:t>
            </a:r>
            <a:endParaRPr lang="fr-FR" sz="2400" dirty="0"/>
          </a:p>
        </p:txBody>
      </p:sp>
    </p:spTree>
    <p:extLst>
      <p:ext uri="{BB962C8B-B14F-4D97-AF65-F5344CB8AC3E}">
        <p14:creationId xmlns:p14="http://schemas.microsoft.com/office/powerpoint/2010/main" val="386658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39552" y="692696"/>
            <a:ext cx="8352928" cy="6032421"/>
          </a:xfrm>
          <a:prstGeom prst="rect">
            <a:avLst/>
          </a:prstGeom>
          <a:noFill/>
        </p:spPr>
        <p:txBody>
          <a:bodyPr wrap="square" rtlCol="0">
            <a:spAutoFit/>
          </a:bodyPr>
          <a:lstStyle/>
          <a:p>
            <a:pPr algn="ctr"/>
            <a:r>
              <a:rPr lang="fr-FR" sz="3200" dirty="0" smtClean="0"/>
              <a:t>Contrats pains et vin</a:t>
            </a:r>
          </a:p>
          <a:p>
            <a:pPr algn="ctr"/>
            <a:endParaRPr lang="fr-FR" sz="2400" dirty="0" smtClean="0"/>
          </a:p>
          <a:p>
            <a:r>
              <a:rPr lang="fr-FR" dirty="0"/>
              <a:t>Globalement la population des </a:t>
            </a:r>
            <a:r>
              <a:rPr lang="fr-FR" dirty="0" err="1"/>
              <a:t>amapiens</a:t>
            </a:r>
            <a:r>
              <a:rPr lang="fr-FR" dirty="0"/>
              <a:t> sur les contrats pain rajeunit ce </a:t>
            </a:r>
            <a:r>
              <a:rPr lang="fr-FR" dirty="0" smtClean="0"/>
              <a:t>qui est une bonne nouvelle pour </a:t>
            </a:r>
            <a:r>
              <a:rPr lang="fr-FR" dirty="0" err="1" smtClean="0"/>
              <a:t>Zolamap</a:t>
            </a:r>
            <a:r>
              <a:rPr lang="fr-FR" dirty="0" smtClean="0"/>
              <a:t> mais surtout pour </a:t>
            </a:r>
            <a:r>
              <a:rPr lang="fr-FR" dirty="0"/>
              <a:t>les producteurs qui, comme Ludo, investissent pour une production de qualité et un contact de </a:t>
            </a:r>
            <a:r>
              <a:rPr lang="fr-FR" dirty="0" smtClean="0"/>
              <a:t>proximité.</a:t>
            </a:r>
            <a:endParaRPr lang="fr-FR" dirty="0"/>
          </a:p>
          <a:p>
            <a:pPr algn="ctr"/>
            <a:endParaRPr lang="fr-FR" sz="2400" dirty="0" smtClean="0">
              <a:solidFill>
                <a:srgbClr val="FF0000"/>
              </a:solidFill>
            </a:endParaRPr>
          </a:p>
          <a:p>
            <a:r>
              <a:rPr lang="fr-FR" dirty="0" smtClean="0"/>
              <a:t>La nouveauté du contrat hiver était </a:t>
            </a:r>
            <a:r>
              <a:rPr lang="fr-FR" dirty="0" err="1" smtClean="0"/>
              <a:t>Clic’Amap</a:t>
            </a:r>
            <a:r>
              <a:rPr lang="fr-FR" dirty="0" smtClean="0"/>
              <a:t>.</a:t>
            </a:r>
          </a:p>
          <a:p>
            <a:r>
              <a:rPr lang="fr-FR" dirty="0" smtClean="0"/>
              <a:t>C’est un outil en V1, qui n’est pas encore parfait mais qui ne peut que s’améliorer.</a:t>
            </a:r>
          </a:p>
          <a:p>
            <a:endParaRPr lang="fr-FR" dirty="0" smtClean="0"/>
          </a:p>
          <a:p>
            <a:r>
              <a:rPr lang="fr-FR" dirty="0" smtClean="0"/>
              <a:t>L’utilisation a été difficile pour les personnes utilisant les dernières version de </a:t>
            </a:r>
            <a:r>
              <a:rPr lang="fr-FR" dirty="0" err="1" smtClean="0"/>
              <a:t>windows</a:t>
            </a:r>
            <a:r>
              <a:rPr lang="fr-FR" dirty="0" smtClean="0"/>
              <a:t>.</a:t>
            </a:r>
          </a:p>
          <a:p>
            <a:r>
              <a:rPr lang="fr-FR" dirty="0" smtClean="0"/>
              <a:t>Il devrait pouvoir intégrer une fonction de règlement, l’étude est en cours mais le coût reste important.</a:t>
            </a:r>
          </a:p>
          <a:p>
            <a:r>
              <a:rPr lang="fr-FR" dirty="0" smtClean="0"/>
              <a:t>Il présentera aussi le montant total du contrat.</a:t>
            </a:r>
          </a:p>
          <a:p>
            <a:endParaRPr lang="fr-FR" dirty="0" smtClean="0"/>
          </a:p>
          <a:p>
            <a:r>
              <a:rPr lang="fr-FR" dirty="0" smtClean="0"/>
              <a:t>Pour le référent et le type de contrat de Ludo, qui multiplie les variétés, c’est un vrai plus en terme de restitution des informations (feuilles de distribution par exemple). C’est aussi un bon point pour les </a:t>
            </a:r>
            <a:r>
              <a:rPr lang="fr-FR" dirty="0" err="1" smtClean="0"/>
              <a:t>amapiens</a:t>
            </a:r>
            <a:r>
              <a:rPr lang="fr-FR" dirty="0" smtClean="0"/>
              <a:t> parce que ça a réduit le nombre d’erreurs de calcul (Ah, ces tables de multiplications </a:t>
            </a:r>
            <a:r>
              <a:rPr lang="fr-FR" dirty="0" smtClean="0">
                <a:sym typeface="Wingdings" panose="05000000000000000000" pitchFamily="2" charset="2"/>
              </a:rPr>
              <a:t>) </a:t>
            </a:r>
            <a:r>
              <a:rPr lang="fr-FR" dirty="0" smtClean="0"/>
              <a:t>et évite de refaire les chèques. </a:t>
            </a:r>
            <a:endParaRPr lang="fr-FR" dirty="0" smtClean="0">
              <a:sym typeface="Wingdings" panose="05000000000000000000" pitchFamily="2" charset="2"/>
            </a:endParaRPr>
          </a:p>
          <a:p>
            <a:endParaRPr lang="fr-FR" dirty="0" smtClean="0"/>
          </a:p>
          <a:p>
            <a:endParaRPr lang="fr-FR" dirty="0"/>
          </a:p>
        </p:txBody>
      </p:sp>
    </p:spTree>
    <p:extLst>
      <p:ext uri="{BB962C8B-B14F-4D97-AF65-F5344CB8AC3E}">
        <p14:creationId xmlns:p14="http://schemas.microsoft.com/office/powerpoint/2010/main" val="3114621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83568" y="5297432"/>
            <a:ext cx="7992888" cy="1200329"/>
          </a:xfrm>
          <a:prstGeom prst="rect">
            <a:avLst/>
          </a:prstGeom>
          <a:noFill/>
        </p:spPr>
        <p:txBody>
          <a:bodyPr wrap="square" rtlCol="0">
            <a:spAutoFit/>
          </a:bodyPr>
          <a:lstStyle/>
          <a:p>
            <a:r>
              <a:rPr lang="fr-FR" dirty="0" smtClean="0"/>
              <a:t>Les formats de pain sont cumulés pour une présentation par variété</a:t>
            </a:r>
          </a:p>
          <a:p>
            <a:endParaRPr lang="fr-FR" dirty="0" smtClean="0"/>
          </a:p>
          <a:p>
            <a:r>
              <a:rPr lang="fr-FR" dirty="0" smtClean="0"/>
              <a:t>Les pains nature et aux graines restent les favoris.</a:t>
            </a:r>
          </a:p>
          <a:p>
            <a:r>
              <a:rPr lang="fr-FR" dirty="0"/>
              <a:t>S</a:t>
            </a:r>
            <a:r>
              <a:rPr lang="fr-FR" dirty="0" smtClean="0"/>
              <a:t>ur les deux dernières périodes ils représentent plus de 50 % des pains distribués</a:t>
            </a:r>
            <a:endParaRPr lang="fr-FR" dirty="0"/>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3608" y="1158571"/>
            <a:ext cx="6828652"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ZoneTexte 5"/>
          <p:cNvSpPr txBox="1"/>
          <p:nvPr/>
        </p:nvSpPr>
        <p:spPr>
          <a:xfrm>
            <a:off x="1835696" y="410761"/>
            <a:ext cx="4142031" cy="461665"/>
          </a:xfrm>
          <a:prstGeom prst="rect">
            <a:avLst/>
          </a:prstGeom>
          <a:noFill/>
        </p:spPr>
        <p:txBody>
          <a:bodyPr wrap="none" rtlCol="0">
            <a:spAutoFit/>
          </a:bodyPr>
          <a:lstStyle/>
          <a:p>
            <a:r>
              <a:rPr lang="fr-FR" sz="2400" dirty="0" smtClean="0"/>
              <a:t>Répartition des variétés de pain</a:t>
            </a:r>
            <a:endParaRPr lang="fr-FR" sz="24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176" y="188640"/>
            <a:ext cx="2752725" cy="1657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52715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827584" y="4581128"/>
            <a:ext cx="7992888" cy="1200329"/>
          </a:xfrm>
          <a:prstGeom prst="rect">
            <a:avLst/>
          </a:prstGeom>
          <a:noFill/>
        </p:spPr>
        <p:txBody>
          <a:bodyPr wrap="square" rtlCol="0">
            <a:spAutoFit/>
          </a:bodyPr>
          <a:lstStyle/>
          <a:p>
            <a:r>
              <a:rPr lang="fr-FR" dirty="0" smtClean="0"/>
              <a:t>Il y avait 40 </a:t>
            </a:r>
            <a:r>
              <a:rPr lang="fr-FR" dirty="0" err="1" smtClean="0"/>
              <a:t>amapiens</a:t>
            </a:r>
            <a:r>
              <a:rPr lang="fr-FR" dirty="0" smtClean="0"/>
              <a:t> sur la saison été 2017. Il y en a 45 sur le contrat hiver.</a:t>
            </a:r>
          </a:p>
          <a:p>
            <a:endParaRPr lang="fr-FR" dirty="0" smtClean="0"/>
          </a:p>
          <a:p>
            <a:r>
              <a:rPr lang="fr-FR" dirty="0" smtClean="0"/>
              <a:t>Chaque </a:t>
            </a:r>
            <a:r>
              <a:rPr lang="fr-FR" dirty="0" err="1" smtClean="0"/>
              <a:t>amapien</a:t>
            </a:r>
            <a:r>
              <a:rPr lang="fr-FR" dirty="0" smtClean="0"/>
              <a:t> a, en moyenne un plus grand nombre d’articles (pain, brioche, galette) ce qui fait que chaque déplacement est plus intéressant</a:t>
            </a:r>
            <a:endParaRPr lang="fr-FR" dirty="0"/>
          </a:p>
        </p:txBody>
      </p:sp>
      <p:pic>
        <p:nvPicPr>
          <p:cNvPr id="2051"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3688" y="980728"/>
            <a:ext cx="5688632" cy="3419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ZoneTexte 4"/>
          <p:cNvSpPr txBox="1"/>
          <p:nvPr/>
        </p:nvSpPr>
        <p:spPr>
          <a:xfrm>
            <a:off x="2555776" y="389855"/>
            <a:ext cx="3790653" cy="461665"/>
          </a:xfrm>
          <a:prstGeom prst="rect">
            <a:avLst/>
          </a:prstGeom>
          <a:noFill/>
        </p:spPr>
        <p:txBody>
          <a:bodyPr wrap="none" rtlCol="0">
            <a:spAutoFit/>
          </a:bodyPr>
          <a:lstStyle/>
          <a:p>
            <a:r>
              <a:rPr lang="fr-FR" sz="2400" dirty="0" smtClean="0"/>
              <a:t>Répartition des contrats pain</a:t>
            </a:r>
            <a:endParaRPr lang="fr-FR" sz="2400" dirty="0"/>
          </a:p>
        </p:txBody>
      </p:sp>
    </p:spTree>
    <p:extLst>
      <p:ext uri="{BB962C8B-B14F-4D97-AF65-F5344CB8AC3E}">
        <p14:creationId xmlns:p14="http://schemas.microsoft.com/office/powerpoint/2010/main" val="2451944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39552" y="4581128"/>
            <a:ext cx="8496944" cy="1754326"/>
          </a:xfrm>
          <a:prstGeom prst="rect">
            <a:avLst/>
          </a:prstGeom>
          <a:noFill/>
        </p:spPr>
        <p:txBody>
          <a:bodyPr wrap="square" rtlCol="0">
            <a:spAutoFit/>
          </a:bodyPr>
          <a:lstStyle/>
          <a:p>
            <a:r>
              <a:rPr lang="fr-FR" dirty="0" smtClean="0"/>
              <a:t>5 </a:t>
            </a:r>
            <a:r>
              <a:rPr lang="fr-FR" dirty="0" err="1" smtClean="0"/>
              <a:t>amapiens</a:t>
            </a:r>
            <a:r>
              <a:rPr lang="fr-FR" dirty="0" smtClean="0"/>
              <a:t> avaient un contrat vin pour la saison été 2017, il y en a 6 sur le contrat hiver.</a:t>
            </a:r>
          </a:p>
          <a:p>
            <a:r>
              <a:rPr lang="fr-FR" dirty="0" smtClean="0"/>
              <a:t>Le volume total des contrats hiver est très semblable à celui du contrat été.</a:t>
            </a:r>
          </a:p>
          <a:p>
            <a:endParaRPr lang="fr-FR" dirty="0" smtClean="0"/>
          </a:p>
          <a:p>
            <a:r>
              <a:rPr lang="fr-FR" dirty="0" smtClean="0"/>
              <a:t>En moyenne légèrement plus de bouteilles à chaque livraison mais moins par </a:t>
            </a:r>
            <a:r>
              <a:rPr lang="fr-FR" dirty="0" err="1" smtClean="0"/>
              <a:t>amapien</a:t>
            </a:r>
            <a:r>
              <a:rPr lang="fr-FR" dirty="0"/>
              <a:t> </a:t>
            </a:r>
            <a:r>
              <a:rPr lang="fr-FR" dirty="0" smtClean="0"/>
              <a:t>ce qui s’explique par 22 distributions sur le contrat été contre 20 sur le contrat hiver</a:t>
            </a:r>
          </a:p>
          <a:p>
            <a:endParaRPr lang="fr-FR" dirty="0" smtClean="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51720" y="1124744"/>
            <a:ext cx="5328592" cy="3202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ZoneTexte 2"/>
          <p:cNvSpPr txBox="1"/>
          <p:nvPr/>
        </p:nvSpPr>
        <p:spPr>
          <a:xfrm>
            <a:off x="2684197" y="419472"/>
            <a:ext cx="3620735" cy="461665"/>
          </a:xfrm>
          <a:prstGeom prst="rect">
            <a:avLst/>
          </a:prstGeom>
          <a:noFill/>
        </p:spPr>
        <p:txBody>
          <a:bodyPr wrap="none" rtlCol="0">
            <a:spAutoFit/>
          </a:bodyPr>
          <a:lstStyle/>
          <a:p>
            <a:r>
              <a:rPr lang="fr-FR" sz="2400" dirty="0" smtClean="0"/>
              <a:t>Répartition des contrats vin</a:t>
            </a:r>
            <a:endParaRPr lang="fr-FR" sz="2400" dirty="0"/>
          </a:p>
        </p:txBody>
      </p:sp>
      <p:pic>
        <p:nvPicPr>
          <p:cNvPr id="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288" y="8486"/>
            <a:ext cx="1639566" cy="23534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66518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39552" y="476672"/>
            <a:ext cx="8352928" cy="2062103"/>
          </a:xfrm>
          <a:prstGeom prst="rect">
            <a:avLst/>
          </a:prstGeom>
          <a:noFill/>
        </p:spPr>
        <p:txBody>
          <a:bodyPr wrap="square" rtlCol="0">
            <a:spAutoFit/>
          </a:bodyPr>
          <a:lstStyle/>
          <a:p>
            <a:pPr algn="ctr"/>
            <a:r>
              <a:rPr lang="fr-FR" sz="3200" dirty="0" smtClean="0"/>
              <a:t>Contrats œufs et volailles</a:t>
            </a:r>
          </a:p>
          <a:p>
            <a:pPr algn="ctr"/>
            <a:endParaRPr lang="fr-FR" sz="2400" dirty="0" smtClean="0"/>
          </a:p>
          <a:p>
            <a:r>
              <a:rPr lang="fr" dirty="0"/>
              <a:t>Petite régression sur nombre contrats (43 à 40) avec renouvellement des </a:t>
            </a:r>
            <a:r>
              <a:rPr lang="fr" dirty="0" smtClean="0"/>
              <a:t>adhérents. Prise </a:t>
            </a:r>
            <a:r>
              <a:rPr lang="fr" dirty="0"/>
              <a:t>en main plus facile à partir de la saison 2 pour les référents. Assez lourd malgré tout par rapport à la gestion des reliquats (course après de vieux reliquats…). Contrat hivernal plus fourni du fait des commandes spéciales pour Noël</a:t>
            </a:r>
            <a:endParaRPr lang="fr-FR" dirty="0"/>
          </a:p>
        </p:txBody>
      </p:sp>
      <p:graphicFrame>
        <p:nvGraphicFramePr>
          <p:cNvPr id="9" name="Shape 56"/>
          <p:cNvGraphicFramePr/>
          <p:nvPr>
            <p:extLst>
              <p:ext uri="{D42A27DB-BD31-4B8C-83A1-F6EECF244321}">
                <p14:modId xmlns:p14="http://schemas.microsoft.com/office/powerpoint/2010/main" val="951660080"/>
              </p:ext>
            </p:extLst>
          </p:nvPr>
        </p:nvGraphicFramePr>
        <p:xfrm>
          <a:off x="467544" y="2852936"/>
          <a:ext cx="8424936" cy="3528392"/>
        </p:xfrm>
        <a:graphic>
          <a:graphicData uri="http://schemas.openxmlformats.org/drawingml/2006/table">
            <a:tbl>
              <a:tblPr>
                <a:noFill/>
              </a:tblPr>
              <a:tblGrid>
                <a:gridCol w="4212468"/>
                <a:gridCol w="4212468"/>
              </a:tblGrid>
              <a:tr h="408394">
                <a:tc>
                  <a:txBody>
                    <a:bodyPr/>
                    <a:lstStyle/>
                    <a:p>
                      <a:pPr marL="0" lvl="0" indent="0" algn="ctr" rtl="0">
                        <a:lnSpc>
                          <a:spcPct val="100000"/>
                        </a:lnSpc>
                        <a:spcBef>
                          <a:spcPts val="0"/>
                        </a:spcBef>
                        <a:spcAft>
                          <a:spcPts val="0"/>
                        </a:spcAft>
                        <a:buNone/>
                      </a:pPr>
                      <a:r>
                        <a:rPr lang="fr" sz="800" b="1" i="1" dirty="0"/>
                        <a:t>les +</a:t>
                      </a:r>
                      <a:endParaRPr sz="800" b="1" i="1" dirty="0"/>
                    </a:p>
                  </a:txBody>
                  <a:tcPr marL="91425" marR="91425" marT="91425" marB="91425"/>
                </a:tc>
                <a:tc>
                  <a:txBody>
                    <a:bodyPr/>
                    <a:lstStyle/>
                    <a:p>
                      <a:pPr marL="0" lvl="0" indent="0" algn="ctr" rtl="0">
                        <a:lnSpc>
                          <a:spcPct val="100000"/>
                        </a:lnSpc>
                        <a:spcBef>
                          <a:spcPts val="0"/>
                        </a:spcBef>
                        <a:spcAft>
                          <a:spcPts val="0"/>
                        </a:spcAft>
                        <a:buNone/>
                      </a:pPr>
                      <a:r>
                        <a:rPr lang="fr" sz="800" b="1" i="1"/>
                        <a:t>les -</a:t>
                      </a:r>
                      <a:endParaRPr sz="800" b="1" i="1"/>
                    </a:p>
                  </a:txBody>
                  <a:tcPr marL="91425" marR="91425" marT="91425" marB="91425"/>
                </a:tc>
              </a:tr>
              <a:tr h="3119998">
                <a:tc>
                  <a:txBody>
                    <a:bodyPr/>
                    <a:lstStyle/>
                    <a:p>
                      <a:pPr marL="0" lvl="0" indent="0" rtl="0">
                        <a:lnSpc>
                          <a:spcPct val="100000"/>
                        </a:lnSpc>
                        <a:spcBef>
                          <a:spcPts val="0"/>
                        </a:spcBef>
                        <a:spcAft>
                          <a:spcPts val="0"/>
                        </a:spcAft>
                        <a:buClr>
                          <a:schemeClr val="dk1"/>
                        </a:buClr>
                        <a:buSzPts val="1100"/>
                        <a:buFont typeface="Arial"/>
                        <a:buNone/>
                      </a:pPr>
                      <a:r>
                        <a:rPr lang="fr" sz="1200" dirty="0">
                          <a:solidFill>
                            <a:schemeClr val="dk2"/>
                          </a:solidFill>
                        </a:rPr>
                        <a:t>Possibilité de souscrire uniquement commandes oeufs (engagement allégé)</a:t>
                      </a:r>
                      <a:endParaRPr sz="1200" dirty="0">
                        <a:solidFill>
                          <a:schemeClr val="dk2"/>
                        </a:solidFill>
                      </a:endParaRPr>
                    </a:p>
                    <a:p>
                      <a:pPr marL="0" lvl="0" indent="0" rtl="0">
                        <a:lnSpc>
                          <a:spcPct val="100000"/>
                        </a:lnSpc>
                        <a:spcBef>
                          <a:spcPts val="1600"/>
                        </a:spcBef>
                        <a:spcAft>
                          <a:spcPts val="0"/>
                        </a:spcAft>
                        <a:buClr>
                          <a:schemeClr val="dk1"/>
                        </a:buClr>
                        <a:buSzPts val="1100"/>
                        <a:buFont typeface="Arial"/>
                        <a:buNone/>
                      </a:pPr>
                      <a:r>
                        <a:rPr lang="fr" sz="1200" dirty="0">
                          <a:solidFill>
                            <a:schemeClr val="dk2"/>
                          </a:solidFill>
                        </a:rPr>
                        <a:t>Visite organisée au GAEC, période hivernale -&gt; mériterait de pouvoir se faire sur été</a:t>
                      </a:r>
                      <a:endParaRPr sz="1200" dirty="0">
                        <a:solidFill>
                          <a:schemeClr val="dk2"/>
                        </a:solidFill>
                      </a:endParaRPr>
                    </a:p>
                    <a:p>
                      <a:pPr marL="0" lvl="0" indent="0" rtl="0">
                        <a:lnSpc>
                          <a:spcPct val="100000"/>
                        </a:lnSpc>
                        <a:spcBef>
                          <a:spcPts val="1600"/>
                        </a:spcBef>
                        <a:spcAft>
                          <a:spcPts val="0"/>
                        </a:spcAft>
                        <a:buClr>
                          <a:schemeClr val="dk1"/>
                        </a:buClr>
                        <a:buSzPts val="1100"/>
                        <a:buFont typeface="Arial"/>
                        <a:buNone/>
                      </a:pPr>
                      <a:r>
                        <a:rPr lang="fr" sz="1200" dirty="0">
                          <a:solidFill>
                            <a:schemeClr val="dk2"/>
                          </a:solidFill>
                        </a:rPr>
                        <a:t>Bocaux et succès des volailles de noël (pintade, oies…)</a:t>
                      </a:r>
                      <a:endParaRPr sz="1200" dirty="0">
                        <a:solidFill>
                          <a:schemeClr val="dk2"/>
                        </a:solidFill>
                      </a:endParaRPr>
                    </a:p>
                    <a:p>
                      <a:pPr marL="0" lvl="0" indent="0" rtl="0">
                        <a:lnSpc>
                          <a:spcPct val="100000"/>
                        </a:lnSpc>
                        <a:spcBef>
                          <a:spcPts val="1600"/>
                        </a:spcBef>
                        <a:spcAft>
                          <a:spcPts val="0"/>
                        </a:spcAft>
                        <a:buNone/>
                      </a:pPr>
                      <a:r>
                        <a:rPr lang="fr" sz="1200" dirty="0">
                          <a:solidFill>
                            <a:schemeClr val="dk2"/>
                          </a:solidFill>
                        </a:rPr>
                        <a:t>Augmentation des prix sur contrats hiver (poulets à 8,30€/kg àld 8,20€/kg), augmentation sur les oeufs ?</a:t>
                      </a:r>
                      <a:endParaRPr sz="1200" dirty="0">
                        <a:solidFill>
                          <a:schemeClr val="dk2"/>
                        </a:solidFill>
                      </a:endParaRPr>
                    </a:p>
                    <a:p>
                      <a:pPr marL="0" lvl="0" indent="0" rtl="0">
                        <a:lnSpc>
                          <a:spcPct val="100000"/>
                        </a:lnSpc>
                        <a:spcBef>
                          <a:spcPts val="1600"/>
                        </a:spcBef>
                        <a:spcAft>
                          <a:spcPts val="0"/>
                        </a:spcAft>
                        <a:buClr>
                          <a:schemeClr val="dk1"/>
                        </a:buClr>
                        <a:buSzPts val="1100"/>
                        <a:buFont typeface="Arial"/>
                        <a:buNone/>
                      </a:pPr>
                      <a:r>
                        <a:rPr lang="fr" sz="1200" dirty="0">
                          <a:solidFill>
                            <a:schemeClr val="dk2"/>
                          </a:solidFill>
                        </a:rPr>
                        <a:t>Bon dynamisme des aidants, même si souvent les mêmes têtes</a:t>
                      </a:r>
                      <a:endParaRPr sz="1200" dirty="0">
                        <a:solidFill>
                          <a:schemeClr val="dk2"/>
                        </a:solidFill>
                      </a:endParaRPr>
                    </a:p>
                    <a:p>
                      <a:pPr marL="0" lvl="0" indent="0" rtl="0">
                        <a:spcBef>
                          <a:spcPts val="1600"/>
                        </a:spcBef>
                        <a:spcAft>
                          <a:spcPts val="1600"/>
                        </a:spcAft>
                        <a:buClr>
                          <a:schemeClr val="dk1"/>
                        </a:buClr>
                        <a:buSzPts val="1100"/>
                        <a:buFont typeface="Arial"/>
                        <a:buNone/>
                      </a:pPr>
                      <a:r>
                        <a:rPr lang="fr" sz="1200" dirty="0">
                          <a:solidFill>
                            <a:schemeClr val="dk2"/>
                          </a:solidFill>
                        </a:rPr>
                        <a:t>Très bon relationnel avec Julien, </a:t>
                      </a:r>
                      <a:endParaRPr sz="1200" dirty="0"/>
                    </a:p>
                  </a:txBody>
                  <a:tcPr marL="91425" marR="91425" marT="91425" marB="91425"/>
                </a:tc>
                <a:tc>
                  <a:txBody>
                    <a:bodyPr/>
                    <a:lstStyle/>
                    <a:p>
                      <a:pPr marL="0" lvl="0" indent="0" rtl="0">
                        <a:lnSpc>
                          <a:spcPct val="100000"/>
                        </a:lnSpc>
                        <a:spcBef>
                          <a:spcPts val="0"/>
                        </a:spcBef>
                        <a:spcAft>
                          <a:spcPts val="0"/>
                        </a:spcAft>
                        <a:buNone/>
                      </a:pPr>
                      <a:r>
                        <a:rPr lang="fr" sz="1200" dirty="0">
                          <a:solidFill>
                            <a:schemeClr val="dk2"/>
                          </a:solidFill>
                        </a:rPr>
                        <a:t>Possibilité de recevoir volailles sans têtes -&gt; à abandonner pour saison suivante ? intérêt pour Julien (main d’oeuvre supplémentaire)</a:t>
                      </a:r>
                      <a:endParaRPr sz="1200" dirty="0">
                        <a:solidFill>
                          <a:schemeClr val="dk2"/>
                        </a:solidFill>
                      </a:endParaRPr>
                    </a:p>
                    <a:p>
                      <a:pPr marL="0" lvl="0" indent="0" rtl="0">
                        <a:lnSpc>
                          <a:spcPct val="100000"/>
                        </a:lnSpc>
                        <a:spcBef>
                          <a:spcPts val="1600"/>
                        </a:spcBef>
                        <a:spcAft>
                          <a:spcPts val="0"/>
                        </a:spcAft>
                        <a:buNone/>
                      </a:pPr>
                      <a:r>
                        <a:rPr lang="fr" sz="1200" dirty="0">
                          <a:solidFill>
                            <a:schemeClr val="dk2"/>
                          </a:solidFill>
                        </a:rPr>
                        <a:t>Améliorer la comm’ sur les bocaux et les plats préparés (surtout avant noël), pour mieux présenter l’offre du GAEC.</a:t>
                      </a:r>
                      <a:endParaRPr sz="1200" dirty="0">
                        <a:solidFill>
                          <a:schemeClr val="dk2"/>
                        </a:solidFill>
                      </a:endParaRPr>
                    </a:p>
                    <a:p>
                      <a:pPr marL="0" lvl="0" indent="0" rtl="0">
                        <a:lnSpc>
                          <a:spcPct val="100000"/>
                        </a:lnSpc>
                        <a:spcBef>
                          <a:spcPts val="1600"/>
                        </a:spcBef>
                        <a:spcAft>
                          <a:spcPts val="0"/>
                        </a:spcAft>
                        <a:buNone/>
                      </a:pPr>
                      <a:r>
                        <a:rPr lang="fr" sz="1200" dirty="0">
                          <a:solidFill>
                            <a:schemeClr val="dk2"/>
                          </a:solidFill>
                        </a:rPr>
                        <a:t>Reliquats chronophages à gérer avec une gestion de la trésorerie pas évidente -&gt; pièces comptables ? </a:t>
                      </a:r>
                      <a:endParaRPr sz="1200" dirty="0">
                        <a:solidFill>
                          <a:schemeClr val="dk2"/>
                        </a:solidFill>
                      </a:endParaRPr>
                    </a:p>
                    <a:p>
                      <a:pPr marL="0" lvl="0" indent="0" rtl="0">
                        <a:lnSpc>
                          <a:spcPct val="100000"/>
                        </a:lnSpc>
                        <a:spcBef>
                          <a:spcPts val="1600"/>
                        </a:spcBef>
                        <a:spcAft>
                          <a:spcPts val="1600"/>
                        </a:spcAft>
                        <a:buClr>
                          <a:schemeClr val="dk1"/>
                        </a:buClr>
                        <a:buSzPts val="1100"/>
                        <a:buFont typeface="Arial"/>
                        <a:buNone/>
                      </a:pPr>
                      <a:endParaRPr sz="800" dirty="0">
                        <a:solidFill>
                          <a:schemeClr val="dk2"/>
                        </a:solidFill>
                      </a:endParaRPr>
                    </a:p>
                  </a:txBody>
                  <a:tcPr marL="91425" marR="91425" marT="91425" marB="91425"/>
                </a:tc>
              </a:tr>
            </a:tbl>
          </a:graphicData>
        </a:graphic>
      </p:graphicFrame>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332656"/>
            <a:ext cx="1696608" cy="1094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16701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39552" y="476672"/>
            <a:ext cx="8352928" cy="2339102"/>
          </a:xfrm>
          <a:prstGeom prst="rect">
            <a:avLst/>
          </a:prstGeom>
          <a:noFill/>
        </p:spPr>
        <p:txBody>
          <a:bodyPr wrap="square" rtlCol="0">
            <a:spAutoFit/>
          </a:bodyPr>
          <a:lstStyle/>
          <a:p>
            <a:pPr algn="ctr"/>
            <a:r>
              <a:rPr lang="fr-FR" sz="3200" dirty="0" smtClean="0"/>
              <a:t>Contrats charcuterie</a:t>
            </a:r>
          </a:p>
          <a:p>
            <a:pPr algn="ctr"/>
            <a:endParaRPr lang="fr-FR" sz="2400" dirty="0" smtClean="0"/>
          </a:p>
          <a:p>
            <a:r>
              <a:rPr lang="fr-FR" dirty="0" smtClean="0"/>
              <a:t>Angélique et Laurent continuent à présenter leurs contrats charcuterie avec des flashs en cours d’année.</a:t>
            </a:r>
          </a:p>
          <a:p>
            <a:r>
              <a:rPr lang="fr-FR" dirty="0" smtClean="0"/>
              <a:t>Sans variation au cours des saisons, les contrats « familles » représentent toujours environ 1/3 des commandes</a:t>
            </a:r>
          </a:p>
          <a:p>
            <a:endParaRPr lang="fr-FR" dirty="0"/>
          </a:p>
        </p:txBody>
      </p:sp>
      <p:sp>
        <p:nvSpPr>
          <p:cNvPr id="2" name="ZoneTexte 1"/>
          <p:cNvSpPr txBox="1"/>
          <p:nvPr/>
        </p:nvSpPr>
        <p:spPr>
          <a:xfrm>
            <a:off x="558416" y="5013176"/>
            <a:ext cx="8334063" cy="1477328"/>
          </a:xfrm>
          <a:prstGeom prst="rect">
            <a:avLst/>
          </a:prstGeom>
          <a:noFill/>
        </p:spPr>
        <p:txBody>
          <a:bodyPr wrap="square" rtlCol="0">
            <a:spAutoFit/>
          </a:bodyPr>
          <a:lstStyle/>
          <a:p>
            <a:r>
              <a:rPr lang="fr-FR" dirty="0" smtClean="0"/>
              <a:t>Il y a eu 2 contrats flash pour les </a:t>
            </a:r>
            <a:r>
              <a:rPr lang="fr-FR" dirty="0" err="1" smtClean="0"/>
              <a:t>steacks</a:t>
            </a:r>
            <a:r>
              <a:rPr lang="fr-FR" dirty="0" smtClean="0"/>
              <a:t> en 2016. Ils sont appréciés avec un constance d’une quinzaine de commandes.</a:t>
            </a:r>
          </a:p>
          <a:p>
            <a:endParaRPr lang="fr-FR" dirty="0" smtClean="0"/>
          </a:p>
          <a:p>
            <a:r>
              <a:rPr lang="fr-FR" dirty="0" smtClean="0"/>
              <a:t>La livraison spéciale de fête de fin d’année a, quant à elle, eu moins de succès cette année qu’en 2016.</a:t>
            </a:r>
            <a:endParaRPr lang="fr-FR" dirty="0"/>
          </a:p>
        </p:txBody>
      </p:sp>
      <p:sp>
        <p:nvSpPr>
          <p:cNvPr id="5" name="ZoneTexte 4"/>
          <p:cNvSpPr txBox="1"/>
          <p:nvPr/>
        </p:nvSpPr>
        <p:spPr>
          <a:xfrm>
            <a:off x="558417" y="2911877"/>
            <a:ext cx="3907134" cy="1754326"/>
          </a:xfrm>
          <a:prstGeom prst="rect">
            <a:avLst/>
          </a:prstGeom>
          <a:noFill/>
        </p:spPr>
        <p:txBody>
          <a:bodyPr wrap="square" rtlCol="0">
            <a:spAutoFit/>
          </a:bodyPr>
          <a:lstStyle/>
          <a:p>
            <a:r>
              <a:rPr lang="fr-FR" dirty="0"/>
              <a:t>Les contrats charcuterie pour l’été </a:t>
            </a:r>
            <a:r>
              <a:rPr lang="fr-FR" dirty="0" smtClean="0"/>
              <a:t>2017 ont connu </a:t>
            </a:r>
            <a:r>
              <a:rPr lang="fr-FR" dirty="0"/>
              <a:t>un vrai </a:t>
            </a:r>
            <a:r>
              <a:rPr lang="fr-FR" dirty="0" smtClean="0"/>
              <a:t>succès avec 20 </a:t>
            </a:r>
            <a:r>
              <a:rPr lang="fr-FR" dirty="0" err="1" smtClean="0"/>
              <a:t>amapiens</a:t>
            </a:r>
            <a:r>
              <a:rPr lang="fr-FR" dirty="0" smtClean="0"/>
              <a:t>.</a:t>
            </a:r>
          </a:p>
          <a:p>
            <a:r>
              <a:rPr lang="fr-FR" dirty="0" smtClean="0"/>
              <a:t>L’hiver 2017, malgré une légère baisse, reste une bonne saison avec 17 paniers contre 14 pour l’hiver 2016</a:t>
            </a:r>
            <a:endParaRPr lang="fr-F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1720" y="2564904"/>
            <a:ext cx="4072931"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32126" y="147026"/>
            <a:ext cx="2264766" cy="1121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07570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39552" y="692696"/>
            <a:ext cx="8352928" cy="3170099"/>
          </a:xfrm>
          <a:prstGeom prst="rect">
            <a:avLst/>
          </a:prstGeom>
          <a:noFill/>
        </p:spPr>
        <p:txBody>
          <a:bodyPr wrap="square" rtlCol="0">
            <a:spAutoFit/>
          </a:bodyPr>
          <a:lstStyle/>
          <a:p>
            <a:pPr algn="ctr"/>
            <a:r>
              <a:rPr lang="fr-FR" sz="3200" dirty="0" smtClean="0"/>
              <a:t>Contrats chèvre</a:t>
            </a:r>
          </a:p>
          <a:p>
            <a:pPr algn="ctr"/>
            <a:endParaRPr lang="fr-FR" sz="2400" dirty="0" smtClean="0"/>
          </a:p>
          <a:p>
            <a:r>
              <a:rPr lang="fr-FR" dirty="0" smtClean="0"/>
              <a:t>Les contrats chèvre d’hiver commencent par une pause pour donner la priorité aux chevrettes sur les </a:t>
            </a:r>
            <a:r>
              <a:rPr lang="fr-FR" dirty="0" err="1" smtClean="0"/>
              <a:t>amapiens</a:t>
            </a:r>
            <a:r>
              <a:rPr lang="fr-FR" dirty="0" smtClean="0"/>
              <a:t>, il y a donc moins de distributions.</a:t>
            </a:r>
          </a:p>
          <a:p>
            <a:r>
              <a:rPr lang="fr-FR" dirty="0" smtClean="0"/>
              <a:t>Le contrat hiver 2016/2017 ne comportait que 6 distributions contre 10 pour celui de l’été 2017.</a:t>
            </a:r>
          </a:p>
          <a:p>
            <a:endParaRPr lang="fr-FR" dirty="0" smtClean="0"/>
          </a:p>
          <a:p>
            <a:r>
              <a:rPr lang="fr-FR" dirty="0" smtClean="0"/>
              <a:t>En revanche le nombre d’</a:t>
            </a:r>
            <a:r>
              <a:rPr lang="fr-FR" dirty="0" err="1" smtClean="0"/>
              <a:t>amapiens</a:t>
            </a:r>
            <a:r>
              <a:rPr lang="fr-FR" dirty="0" smtClean="0"/>
              <a:t> amateurs de fromage est stable. 20 contrats ont été faits sur </a:t>
            </a:r>
            <a:r>
              <a:rPr lang="fr-FR" dirty="0"/>
              <a:t>c</a:t>
            </a:r>
            <a:r>
              <a:rPr lang="fr-FR" dirty="0" smtClean="0"/>
              <a:t>es deux derniers contrats.</a:t>
            </a:r>
          </a:p>
          <a:p>
            <a:endParaRPr lang="fr-FR" dirty="0"/>
          </a:p>
        </p:txBody>
      </p:sp>
      <p:sp>
        <p:nvSpPr>
          <p:cNvPr id="3" name="ZoneTexte 2"/>
          <p:cNvSpPr txBox="1"/>
          <p:nvPr/>
        </p:nvSpPr>
        <p:spPr>
          <a:xfrm>
            <a:off x="539552" y="4288375"/>
            <a:ext cx="3240360" cy="1200329"/>
          </a:xfrm>
          <a:prstGeom prst="rect">
            <a:avLst/>
          </a:prstGeom>
          <a:noFill/>
        </p:spPr>
        <p:txBody>
          <a:bodyPr wrap="square" rtlCol="0">
            <a:spAutoFit/>
          </a:bodyPr>
          <a:lstStyle/>
          <a:p>
            <a:r>
              <a:rPr lang="fr-FR" dirty="0" smtClean="0"/>
              <a:t>Le nombre moyen de fromages par distribution est stable alors qu’il y a une augmentation dans les commandes par </a:t>
            </a:r>
            <a:r>
              <a:rPr lang="fr-FR" dirty="0" err="1" smtClean="0"/>
              <a:t>amapien</a:t>
            </a:r>
            <a:endParaRPr lang="fr-FR" dirty="0"/>
          </a:p>
        </p:txBody>
      </p:sp>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39952" y="3652915"/>
            <a:ext cx="4584700" cy="275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216" y="116632"/>
            <a:ext cx="1819018" cy="1387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3962977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947</Words>
  <Application>Microsoft Office PowerPoint</Application>
  <PresentationFormat>Affichage à l'écran (4:3)</PresentationFormat>
  <Paragraphs>83</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Atos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AHIZI, ANNICK</dc:creator>
  <cp:lastModifiedBy>Famille</cp:lastModifiedBy>
  <cp:revision>21</cp:revision>
  <dcterms:created xsi:type="dcterms:W3CDTF">2018-01-09T17:50:43Z</dcterms:created>
  <dcterms:modified xsi:type="dcterms:W3CDTF">2018-01-29T16:16:20Z</dcterms:modified>
</cp:coreProperties>
</file>