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14/02/2012</a:t>
            </a:fld>
            <a:endParaRPr lang="fr-BE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14/02/2012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14/02/2012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14/02/2012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BE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14/02/2012</a:t>
            </a:fld>
            <a:endParaRPr lang="fr-BE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14/02/2012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14/02/2012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14/02/2012</a:t>
            </a:fld>
            <a:endParaRPr lang="fr-BE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14/02/2012</a:t>
            </a:fld>
            <a:endParaRPr lang="fr-BE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14/02/2012</a:t>
            </a:fld>
            <a:endParaRPr lang="fr-BE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14/02/2012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14/02/2012</a:t>
            </a:fld>
            <a:endParaRPr lang="fr-BE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580;&#1583;&#1608;&#1604;%20&#1575;&#1604;&#1571;&#1593;&#1605;&#1575;&#1604;%20&#1604;&#1604;&#1606;&#1583;&#1608;&#1577;%20&#1575;&#1604;&#1578;&#1585;&#1576;&#1608;&#1610;&#1577;%20&#1604;&#1604;&#1571;&#1587;&#1575;&#1578;&#1584;&#1577;%20&#1575;&#1604;&#1605;&#1578;&#1585;&#1576;&#1589;&#1608;&#1606;%20&#1608;%20&#1575;&#1604;&#1605;&#1587;&#1578;&#1582;&#1604;&#1601;&#1608;&#1606;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-52406"/>
            <a:ext cx="8686800" cy="838200"/>
          </a:xfrm>
        </p:spPr>
        <p:txBody>
          <a:bodyPr/>
          <a:lstStyle/>
          <a:p>
            <a:pPr algn="ctr"/>
            <a:r>
              <a:rPr lang="ar-DZ" u="sng" dirty="0" smtClean="0"/>
              <a:t>مهام أستاذ التعليم الثانوي</a:t>
            </a:r>
            <a:endParaRPr lang="ar-SA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2214554"/>
            <a:ext cx="8543956" cy="71438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DZ" sz="2500" b="1" u="sng" dirty="0" smtClean="0">
                <a:solidFill>
                  <a:srgbClr val="00B050"/>
                </a:solidFill>
              </a:rPr>
              <a:t>أحكام عامة</a:t>
            </a:r>
            <a:endParaRPr lang="ar-SA" sz="2500" b="1" u="sng" dirty="0">
              <a:solidFill>
                <a:srgbClr val="00B05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00034" y="2874577"/>
            <a:ext cx="8286808" cy="35548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r" rtl="1"/>
            <a:r>
              <a:rPr lang="ar-DZ" sz="2500" dirty="0" smtClean="0">
                <a:solidFill>
                  <a:srgbClr val="FF0000"/>
                </a:solidFill>
              </a:rPr>
              <a:t>المادة 01 : </a:t>
            </a:r>
            <a:r>
              <a:rPr lang="ar-DZ" sz="2500" dirty="0" smtClean="0"/>
              <a:t>يمارس مهامه  </a:t>
            </a:r>
            <a:r>
              <a:rPr lang="ar-DZ" sz="2500" b="1" dirty="0" smtClean="0"/>
              <a:t>تحت سلطة مدير</a:t>
            </a:r>
            <a:r>
              <a:rPr lang="ar-DZ" sz="2500" dirty="0" smtClean="0"/>
              <a:t> المؤسسة وفقا لأحكام المرسوم 90-49 .</a:t>
            </a:r>
            <a:endParaRPr lang="en-US" sz="2500" dirty="0" smtClean="0"/>
          </a:p>
          <a:p>
            <a:pPr lvl="0" algn="r" rtl="1"/>
            <a:r>
              <a:rPr lang="ar-DZ" sz="2500" dirty="0" smtClean="0">
                <a:solidFill>
                  <a:srgbClr val="FF0000"/>
                </a:solidFill>
              </a:rPr>
              <a:t>المادة 02 : </a:t>
            </a:r>
            <a:r>
              <a:rPr lang="ar-DZ" sz="2500" dirty="0" smtClean="0"/>
              <a:t>يقوم  </a:t>
            </a:r>
            <a:r>
              <a:rPr lang="ar-DZ" sz="2500" dirty="0" err="1" smtClean="0"/>
              <a:t>الأساتذةبنصاب</a:t>
            </a:r>
            <a:r>
              <a:rPr lang="ar-DZ" sz="2500" dirty="0" smtClean="0"/>
              <a:t> </a:t>
            </a:r>
            <a:r>
              <a:rPr lang="ar-DZ" sz="2500" dirty="0" smtClean="0"/>
              <a:t>التعليم الأسبوعي المقرر </a:t>
            </a:r>
            <a:r>
              <a:rPr lang="ar-DZ" sz="2500" dirty="0" smtClean="0"/>
              <a:t>لهم </a:t>
            </a:r>
            <a:r>
              <a:rPr lang="ar-DZ" sz="2500" dirty="0" smtClean="0"/>
              <a:t>وفقا للأحكام القانونية الأساسية المطبقة </a:t>
            </a:r>
            <a:r>
              <a:rPr lang="ar-DZ" sz="2500" b="1" dirty="0" smtClean="0"/>
              <a:t>ويلزمون بأداء الساعات الإضافية </a:t>
            </a:r>
            <a:r>
              <a:rPr lang="ar-DZ" sz="2500" dirty="0" smtClean="0"/>
              <a:t>المسندة لهم  طبقا للتنظيم الجاري به العمل .</a:t>
            </a:r>
            <a:endParaRPr lang="en-US" sz="2500" dirty="0" smtClean="0"/>
          </a:p>
          <a:p>
            <a:pPr lvl="0" algn="r" rtl="1"/>
            <a:r>
              <a:rPr lang="ar-DZ" sz="2500" dirty="0" smtClean="0">
                <a:solidFill>
                  <a:srgbClr val="FF0000"/>
                </a:solidFill>
              </a:rPr>
              <a:t>المادة 03 : </a:t>
            </a:r>
            <a:r>
              <a:rPr lang="ar-DZ" sz="2500" dirty="0" smtClean="0"/>
              <a:t>تتمثل مهمة الأستاذ في تربية التلاميذ وتعليمهم , فهو يقوم بنشاطات بيداغوجية وتربوية .</a:t>
            </a:r>
            <a:endParaRPr lang="en-US" sz="2500" dirty="0" smtClean="0"/>
          </a:p>
          <a:p>
            <a:pPr algn="r" rtl="1"/>
            <a:endParaRPr lang="ar-SA" sz="2500" dirty="0"/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2600340" y="857232"/>
            <a:ext cx="8543956" cy="7143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ar-DZ" sz="250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مستخلصة من :</a:t>
            </a:r>
            <a:endParaRPr kumimoji="0" lang="ar-SA" sz="250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285720" y="1357298"/>
          <a:ext cx="8501122" cy="7143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501122"/>
              </a:tblGrid>
              <a:tr h="71438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عنصر نائب للمحتوى 2"/>
          <p:cNvSpPr txBox="1">
            <a:spLocks/>
          </p:cNvSpPr>
          <p:nvPr/>
        </p:nvSpPr>
        <p:spPr>
          <a:xfrm>
            <a:off x="370772" y="1485184"/>
            <a:ext cx="8543956" cy="642942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42900" lvl="0" indent="-342900" rtl="1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ar-DZ" sz="2800" b="1" dirty="0" smtClean="0"/>
              <a:t>القرار رقم 153  </a:t>
            </a:r>
            <a:r>
              <a:rPr lang="ar-DZ" sz="2800" b="1" dirty="0" err="1" smtClean="0"/>
              <a:t>و</a:t>
            </a:r>
            <a:r>
              <a:rPr lang="ar-DZ" sz="2800" b="1" dirty="0" smtClean="0"/>
              <a:t> . ت </a:t>
            </a:r>
            <a:r>
              <a:rPr lang="ar-DZ" sz="2800" b="1" dirty="0" err="1" smtClean="0"/>
              <a:t>أ</a:t>
            </a:r>
            <a:r>
              <a:rPr lang="ar-DZ" sz="2800" b="1" dirty="0" smtClean="0"/>
              <a:t> . خ </a:t>
            </a:r>
            <a:r>
              <a:rPr lang="ar-DZ" sz="2800" b="1" dirty="0" err="1" smtClean="0"/>
              <a:t>و</a:t>
            </a:r>
            <a:r>
              <a:rPr lang="ar-DZ" sz="2800" b="1" dirty="0" smtClean="0"/>
              <a:t>  المؤرخ في 26/02/1991</a:t>
            </a:r>
            <a:endParaRPr kumimoji="0" lang="ar-SA" sz="25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p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-52406"/>
            <a:ext cx="8686800" cy="838200"/>
          </a:xfrm>
        </p:spPr>
        <p:txBody>
          <a:bodyPr/>
          <a:lstStyle/>
          <a:p>
            <a:pPr algn="ctr"/>
            <a:r>
              <a:rPr lang="ar-DZ" u="sng" dirty="0" smtClean="0"/>
              <a:t>مهام أستاذ التعليم الثانوي</a:t>
            </a:r>
            <a:endParaRPr lang="ar-SA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785794"/>
            <a:ext cx="8543956" cy="71438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DZ" sz="2500" b="1" u="sng" dirty="0" smtClean="0">
                <a:solidFill>
                  <a:srgbClr val="00B050"/>
                </a:solidFill>
              </a:rPr>
              <a:t>النشاطات البيداغوجية</a:t>
            </a:r>
            <a:endParaRPr lang="ar-SA" sz="2500" b="1" u="sng" dirty="0">
              <a:solidFill>
                <a:srgbClr val="00B05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28596" y="1357298"/>
            <a:ext cx="8286808" cy="54784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r" rtl="1"/>
            <a:r>
              <a:rPr lang="ar-DZ" sz="2500" dirty="0" smtClean="0">
                <a:solidFill>
                  <a:srgbClr val="FF0000"/>
                </a:solidFill>
              </a:rPr>
              <a:t>المادة 04 : </a:t>
            </a:r>
            <a:r>
              <a:rPr lang="ar-DZ" sz="2500" dirty="0" smtClean="0"/>
              <a:t>تشتمل النشاطات البيداغوجية على : </a:t>
            </a:r>
            <a:endParaRPr lang="en-US" sz="2500" dirty="0" smtClean="0"/>
          </a:p>
          <a:p>
            <a:pPr lvl="0" algn="r" rtl="1"/>
            <a:r>
              <a:rPr lang="ar-DZ" sz="2500" dirty="0" smtClean="0"/>
              <a:t>التعليم الممنوح للتلاميذ .</a:t>
            </a:r>
            <a:endParaRPr lang="en-US" sz="2500" dirty="0" smtClean="0"/>
          </a:p>
          <a:p>
            <a:pPr lvl="0" algn="r" rtl="1"/>
            <a:r>
              <a:rPr lang="ar-DZ" sz="2500" dirty="0" smtClean="0"/>
              <a:t>العمل المرتبط بتحضير الدروس وتصحيحها وتقييمها .</a:t>
            </a:r>
            <a:endParaRPr lang="en-US" sz="2500" dirty="0" smtClean="0"/>
          </a:p>
          <a:p>
            <a:pPr lvl="0" algn="r" rtl="1"/>
            <a:r>
              <a:rPr lang="ar-DZ" sz="2500" dirty="0" smtClean="0"/>
              <a:t>تأطير التداريب والخرجات التربوية  .</a:t>
            </a:r>
            <a:endParaRPr lang="en-US" sz="2500" dirty="0" smtClean="0"/>
          </a:p>
          <a:p>
            <a:pPr lvl="0" algn="r" rtl="1"/>
            <a:r>
              <a:rPr lang="ar-DZ" sz="2500" dirty="0" smtClean="0"/>
              <a:t>المشاركة في العمليات المتعلقة بالامتحانات والمسابقات .</a:t>
            </a:r>
            <a:endParaRPr lang="en-US" sz="2500" dirty="0" smtClean="0"/>
          </a:p>
          <a:p>
            <a:pPr lvl="0" algn="r" rtl="1"/>
            <a:r>
              <a:rPr lang="ar-DZ" sz="2500" dirty="0" smtClean="0"/>
              <a:t>المشاركة في مجالس التعليم ومجالس الأقسام .</a:t>
            </a:r>
            <a:endParaRPr lang="en-US" sz="2500" dirty="0" smtClean="0"/>
          </a:p>
          <a:p>
            <a:pPr lvl="0" algn="r" rtl="1"/>
            <a:r>
              <a:rPr lang="ar-DZ" sz="2500" dirty="0" smtClean="0"/>
              <a:t>المشاركة في عمليات التكوين المختلفة .</a:t>
            </a:r>
            <a:endParaRPr lang="en-US" sz="2500" dirty="0" smtClean="0"/>
          </a:p>
          <a:p>
            <a:pPr lvl="0" algn="r" rtl="1"/>
            <a:r>
              <a:rPr lang="ar-DZ" sz="2500" dirty="0" smtClean="0">
                <a:solidFill>
                  <a:srgbClr val="FF0000"/>
                </a:solidFill>
              </a:rPr>
              <a:t>المادة 05 : </a:t>
            </a:r>
            <a:r>
              <a:rPr lang="ar-DZ" sz="2500" dirty="0" smtClean="0"/>
              <a:t>يقوم الأستاذ بمنح التلاميذ تعليما  تضبطه قانونا مواقيت وبرامج وتوجيهات تربوية وتعليمات رسمية , </a:t>
            </a:r>
            <a:r>
              <a:rPr lang="ar-DZ" sz="2500" b="1" dirty="0" smtClean="0"/>
              <a:t>ويتعين عليه التقيد بها بصفة كاملة . </a:t>
            </a:r>
            <a:endParaRPr lang="en-US" sz="2500" dirty="0" smtClean="0"/>
          </a:p>
          <a:p>
            <a:pPr lvl="0" algn="r" rtl="1"/>
            <a:r>
              <a:rPr lang="ar-DZ" sz="2500" dirty="0" smtClean="0">
                <a:solidFill>
                  <a:srgbClr val="FF0000"/>
                </a:solidFill>
              </a:rPr>
              <a:t>المادة 06 : </a:t>
            </a:r>
            <a:r>
              <a:rPr lang="ar-DZ" sz="2500" dirty="0" smtClean="0"/>
              <a:t>يتولى الأستاذ اختيار مواضيع الفروض والاختبارات وتصحيحها وهو المعني بها مباشرة إلا في حالات خاصة  تقررها مجالس التعليم او مجالس الأقسام .</a:t>
            </a:r>
            <a:endParaRPr lang="en-US" sz="2500" dirty="0" smtClean="0"/>
          </a:p>
          <a:p>
            <a:pPr algn="r" rtl="1"/>
            <a:endParaRPr lang="ar-SA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571472" y="423376"/>
            <a:ext cx="8286808" cy="58631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r" rtl="1"/>
            <a:r>
              <a:rPr lang="ar-DZ" sz="2500" dirty="0" smtClean="0">
                <a:solidFill>
                  <a:srgbClr val="FF0000"/>
                </a:solidFill>
              </a:rPr>
              <a:t>المادة 07 : </a:t>
            </a:r>
            <a:r>
              <a:rPr lang="ar-DZ" sz="2500" dirty="0" smtClean="0"/>
              <a:t>يتولى الأستاذ حساب المعدل في مادته وتسجيل العلامات التي يتحصل عليها التلاميذ في فروض المراقبة المستمرة والاختبارات  , والملاحظات على الوثائق والكشوف المتداولة .</a:t>
            </a:r>
            <a:endParaRPr lang="en-US" sz="2500" dirty="0" smtClean="0"/>
          </a:p>
          <a:p>
            <a:pPr lvl="0" algn="r" rtl="1"/>
            <a:r>
              <a:rPr lang="ar-DZ" sz="2500" dirty="0" smtClean="0">
                <a:solidFill>
                  <a:srgbClr val="FF0000"/>
                </a:solidFill>
              </a:rPr>
              <a:t>المادة 08 : </a:t>
            </a:r>
            <a:r>
              <a:rPr lang="ar-DZ" sz="2500" dirty="0" smtClean="0"/>
              <a:t>يلزم الأساتذة بالمشاركة في اجتماعات المجالس المختلفة التي يكونون أعضاء فيها .</a:t>
            </a:r>
            <a:endParaRPr lang="en-US" sz="2500" dirty="0" smtClean="0"/>
          </a:p>
          <a:p>
            <a:pPr lvl="0" algn="r" rtl="1"/>
            <a:r>
              <a:rPr lang="ar-DZ" sz="2500" dirty="0" smtClean="0">
                <a:solidFill>
                  <a:srgbClr val="FF0000"/>
                </a:solidFill>
              </a:rPr>
              <a:t>المادة 09 : </a:t>
            </a:r>
            <a:r>
              <a:rPr lang="ar-DZ" sz="2500" b="1" dirty="0" smtClean="0"/>
              <a:t>يخضع</a:t>
            </a:r>
            <a:r>
              <a:rPr lang="ar-DZ" sz="2500" dirty="0" smtClean="0"/>
              <a:t> </a:t>
            </a:r>
            <a:r>
              <a:rPr lang="ar-DZ" sz="2500" b="1" dirty="0" smtClean="0"/>
              <a:t>الأساتذة إلى المشاركة في عمليات التكوين وتحسين المستوى وتجديد المعلومات التي تنظمها وزارة التربية سواء كمستفيدين أو مؤطرين بما في ذلك العمليات التي تبرمج أثناء العطل المدرسية .</a:t>
            </a:r>
            <a:endParaRPr lang="en-US" sz="2500" dirty="0" smtClean="0"/>
          </a:p>
          <a:p>
            <a:pPr lvl="0" algn="r" rtl="1"/>
            <a:r>
              <a:rPr lang="ar-DZ" sz="2500" dirty="0" smtClean="0">
                <a:solidFill>
                  <a:srgbClr val="FF0000"/>
                </a:solidFill>
              </a:rPr>
              <a:t>المادة 10 : </a:t>
            </a:r>
            <a:r>
              <a:rPr lang="ar-DZ" sz="2500" dirty="0" smtClean="0"/>
              <a:t>تدخل مشاركة الأساتذة في الأنشطة المتعلقة بالامتحانات والمسابقات التي تنظمها السلطات السلمية من حيث إجراؤها وحراستها وتصحيحها ولجانها , في الواجبات المهنية المرسومة لهم .</a:t>
            </a:r>
            <a:endParaRPr lang="en-US" sz="2500" dirty="0" smtClean="0"/>
          </a:p>
          <a:p>
            <a:pPr algn="r" rtl="1"/>
            <a:endParaRPr lang="ar-SA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500034" y="673974"/>
            <a:ext cx="8286808" cy="57554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r" rtl="1"/>
            <a:r>
              <a:rPr lang="ar-DZ" sz="2300" dirty="0" smtClean="0">
                <a:solidFill>
                  <a:srgbClr val="FF0000"/>
                </a:solidFill>
              </a:rPr>
              <a:t>المادة 11 : </a:t>
            </a:r>
            <a:r>
              <a:rPr lang="ar-DZ" sz="2300" dirty="0" smtClean="0"/>
              <a:t>يساهم الأستاذ بصفة فعلية في ازدهار المجموعة التربوية وتربية التلاميذ وإعطاء المثل بالآتي : </a:t>
            </a:r>
            <a:endParaRPr lang="en-US" sz="2300" dirty="0" smtClean="0"/>
          </a:p>
          <a:p>
            <a:pPr lvl="0" algn="r" rtl="1"/>
            <a:r>
              <a:rPr lang="ar-DZ" sz="2300" dirty="0" smtClean="0"/>
              <a:t>المواظبة والانتظام في الحضور والقدوة والسلوك عموما .</a:t>
            </a:r>
            <a:endParaRPr lang="en-US" sz="2300" dirty="0" smtClean="0"/>
          </a:p>
          <a:p>
            <a:pPr lvl="0" algn="r" rtl="1"/>
            <a:r>
              <a:rPr lang="ar-DZ" sz="2300" dirty="0" smtClean="0"/>
              <a:t>المشاركة في النشاطات التربوية والاجتماعية .</a:t>
            </a:r>
            <a:endParaRPr lang="en-US" sz="2300" dirty="0" smtClean="0"/>
          </a:p>
          <a:p>
            <a:pPr lvl="0" algn="r" rtl="1"/>
            <a:r>
              <a:rPr lang="ar-DZ" sz="2300" dirty="0" smtClean="0"/>
              <a:t>الاهتمام بكل ما من شانه ترقية الحياة في المؤسسة .</a:t>
            </a:r>
            <a:endParaRPr lang="en-US" sz="2300" dirty="0" smtClean="0"/>
          </a:p>
          <a:p>
            <a:pPr lvl="0" algn="r" rtl="1"/>
            <a:r>
              <a:rPr lang="ar-DZ" sz="2300" dirty="0" smtClean="0">
                <a:solidFill>
                  <a:srgbClr val="FF0000"/>
                </a:solidFill>
              </a:rPr>
              <a:t>المادة 12 : </a:t>
            </a:r>
            <a:r>
              <a:rPr lang="ar-DZ" sz="2300" dirty="0" smtClean="0"/>
              <a:t>يكون الأستاذ مسؤولا عن جميع التلاميذ الموضوعين تحت سلطته المباشرة في القسم طيلة المدة التي يستغرقها الدرس الذي يكلف بإلقائه في إطار التنظيم العام للمؤسسة وجدول التوقيت الرسمي </a:t>
            </a:r>
            <a:endParaRPr lang="en-US" sz="2300" dirty="0" smtClean="0"/>
          </a:p>
          <a:p>
            <a:pPr lvl="0" algn="r" rtl="1"/>
            <a:r>
              <a:rPr lang="ar-DZ" sz="2300" dirty="0" smtClean="0">
                <a:solidFill>
                  <a:srgbClr val="FF0000"/>
                </a:solidFill>
              </a:rPr>
              <a:t>المادة 13 : </a:t>
            </a:r>
            <a:r>
              <a:rPr lang="ar-DZ" sz="2300" dirty="0" smtClean="0"/>
              <a:t>يكون الأستاذ مسؤولا عن انضباط التلاميذ الموكلين إليه وعلى أمنهم ويلتزم بالتكفل بهم من بداية الحصة إلى نهايتها .</a:t>
            </a:r>
            <a:endParaRPr lang="en-US" sz="2300" dirty="0" smtClean="0"/>
          </a:p>
          <a:p>
            <a:pPr lvl="0" algn="r" rtl="1"/>
            <a:r>
              <a:rPr lang="ar-DZ" sz="2300" dirty="0" smtClean="0">
                <a:solidFill>
                  <a:srgbClr val="FF0000"/>
                </a:solidFill>
              </a:rPr>
              <a:t>المادة 14 </a:t>
            </a:r>
            <a:r>
              <a:rPr lang="ar-DZ" sz="2300" b="1" dirty="0" smtClean="0">
                <a:solidFill>
                  <a:srgbClr val="FF0000"/>
                </a:solidFill>
              </a:rPr>
              <a:t>: </a:t>
            </a:r>
            <a:r>
              <a:rPr lang="ar-DZ" sz="2300" b="1" dirty="0" smtClean="0"/>
              <a:t>لا يمكن </a:t>
            </a:r>
            <a:r>
              <a:rPr lang="ar-DZ" sz="2300" b="1" dirty="0" smtClean="0"/>
              <a:t>للأستاذ </a:t>
            </a:r>
            <a:r>
              <a:rPr lang="ar-DZ" sz="2300" b="1" dirty="0" smtClean="0"/>
              <a:t>أ</a:t>
            </a:r>
            <a:r>
              <a:rPr lang="ar-DZ" sz="2300" b="1" dirty="0" smtClean="0"/>
              <a:t>ن </a:t>
            </a:r>
            <a:r>
              <a:rPr lang="ar-DZ" sz="2300" b="1" dirty="0" smtClean="0"/>
              <a:t>يتكفل بقسم غير منصوص عليه في </a:t>
            </a:r>
            <a:r>
              <a:rPr lang="ar-DZ" sz="2300" b="1" dirty="0" smtClean="0"/>
              <a:t>جدول </a:t>
            </a:r>
            <a:r>
              <a:rPr lang="ar-DZ" sz="2300" b="1" dirty="0" smtClean="0"/>
              <a:t>خدماته , ويشغل قاعة أخرى غير القاعة التي عينت له إلا بعد موافقة مدير المؤسسة أو نائب المدير للدراسات .</a:t>
            </a:r>
            <a:endParaRPr lang="en-US" sz="2300" dirty="0" smtClean="0"/>
          </a:p>
          <a:p>
            <a:pPr algn="r" rtl="1"/>
            <a:endParaRPr lang="ar-SA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785794"/>
            <a:ext cx="8543956" cy="71438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DZ" sz="2500" b="1" u="sng" dirty="0" smtClean="0">
                <a:solidFill>
                  <a:srgbClr val="00B050"/>
                </a:solidFill>
              </a:rPr>
              <a:t>أحكام ختامية</a:t>
            </a:r>
            <a:endParaRPr lang="ar-SA" sz="2500" b="1" u="sng" dirty="0">
              <a:solidFill>
                <a:srgbClr val="00B05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00034" y="1599563"/>
            <a:ext cx="8286808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r" rtl="1"/>
            <a:r>
              <a:rPr lang="ar-DZ" sz="2800" dirty="0" smtClean="0">
                <a:solidFill>
                  <a:srgbClr val="FF0000"/>
                </a:solidFill>
              </a:rPr>
              <a:t>المادة 15 : </a:t>
            </a:r>
            <a:r>
              <a:rPr lang="ar-DZ" sz="2800" dirty="0" smtClean="0"/>
              <a:t>يمنع الدخول على أستاذ في قسمه أثناء قيامه بالدرس , باستثناء </a:t>
            </a:r>
            <a:r>
              <a:rPr lang="ar-DZ" sz="2800" dirty="0" smtClean="0">
                <a:solidFill>
                  <a:srgbClr val="0070C0"/>
                </a:solidFill>
              </a:rPr>
              <a:t>مدير المؤسسة </a:t>
            </a:r>
            <a:r>
              <a:rPr lang="ar-DZ" sz="2800" dirty="0" smtClean="0"/>
              <a:t>والموظفين القائمين </a:t>
            </a:r>
            <a:r>
              <a:rPr lang="ar-DZ" sz="2800" dirty="0" smtClean="0">
                <a:solidFill>
                  <a:srgbClr val="0070C0"/>
                </a:solidFill>
              </a:rPr>
              <a:t>بمهمة التفتيش </a:t>
            </a:r>
            <a:r>
              <a:rPr lang="ar-DZ" sz="2800" dirty="0" smtClean="0"/>
              <a:t>أو </a:t>
            </a:r>
            <a:r>
              <a:rPr lang="ar-DZ" sz="2800" dirty="0" smtClean="0">
                <a:solidFill>
                  <a:srgbClr val="0070C0"/>
                </a:solidFill>
              </a:rPr>
              <a:t>التكوين والبحث والتوجيه  </a:t>
            </a:r>
            <a:r>
              <a:rPr lang="ar-DZ" sz="2800" dirty="0" smtClean="0"/>
              <a:t>, </a:t>
            </a:r>
            <a:r>
              <a:rPr lang="ar-DZ" sz="2800" dirty="0" smtClean="0">
                <a:solidFill>
                  <a:srgbClr val="0070C0"/>
                </a:solidFill>
              </a:rPr>
              <a:t>والعون المعين لجمع غيابات التلاميذ </a:t>
            </a:r>
            <a:r>
              <a:rPr lang="ar-DZ" sz="2800" dirty="0" smtClean="0"/>
              <a:t>.</a:t>
            </a:r>
            <a:endParaRPr lang="en-US" sz="2800" dirty="0" smtClean="0"/>
          </a:p>
          <a:p>
            <a:pPr algn="r" rtl="1"/>
            <a:r>
              <a:rPr lang="ar-DZ" sz="2800" dirty="0" smtClean="0"/>
              <a:t>ويمكن نائب المدير للدراسات ومستشارو التربية إما </a:t>
            </a:r>
            <a:r>
              <a:rPr lang="ar-DZ" sz="2800" dirty="0" smtClean="0">
                <a:solidFill>
                  <a:srgbClr val="0070C0"/>
                </a:solidFill>
              </a:rPr>
              <a:t>بطلب من الأستاذ أو بأمر من المدير </a:t>
            </a:r>
            <a:r>
              <a:rPr lang="ar-DZ" sz="2800" dirty="0" smtClean="0"/>
              <a:t>.</a:t>
            </a:r>
            <a:endParaRPr lang="en-US" sz="2800" dirty="0" smtClean="0"/>
          </a:p>
          <a:p>
            <a:pPr algn="r" rtl="1"/>
            <a:r>
              <a:rPr lang="ar-DZ" sz="2800" dirty="0" smtClean="0"/>
              <a:t>وتخضع كل الأشكال الأخرى للدخول إلى </a:t>
            </a:r>
            <a:r>
              <a:rPr lang="ar-DZ" sz="2800" dirty="0" smtClean="0">
                <a:solidFill>
                  <a:srgbClr val="0070C0"/>
                </a:solidFill>
              </a:rPr>
              <a:t>رخصة يمنحها مدير المؤسسة .</a:t>
            </a:r>
            <a:endParaRPr lang="en-US" sz="2800" dirty="0" smtClean="0">
              <a:solidFill>
                <a:srgbClr val="0070C0"/>
              </a:solidFill>
            </a:endParaRPr>
          </a:p>
          <a:p>
            <a:pPr algn="r" rtl="1"/>
            <a:endParaRPr lang="ar-SA" sz="2800" dirty="0"/>
          </a:p>
        </p:txBody>
      </p:sp>
      <p:sp>
        <p:nvSpPr>
          <p:cNvPr id="6" name="ZoneTexte 5"/>
          <p:cNvSpPr txBox="1"/>
          <p:nvPr/>
        </p:nvSpPr>
        <p:spPr>
          <a:xfrm>
            <a:off x="571472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 action="ppaction://hlinkpres?slideindex=1&amp;slidetitle="/>
              </a:rPr>
              <a:t>*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</TotalTime>
  <Words>468</Words>
  <PresentationFormat>Affichage à l'écran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Promenade</vt:lpstr>
      <vt:lpstr>مهام أستاذ التعليم الثانوي</vt:lpstr>
      <vt:lpstr>مهام أستاذ التعليم الثانوي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مهام أستاذ التعليم الثانوي</dc:title>
  <cp:lastModifiedBy>pc</cp:lastModifiedBy>
  <cp:revision>5</cp:revision>
  <dcterms:modified xsi:type="dcterms:W3CDTF">2012-02-14T17:13:26Z</dcterms:modified>
</cp:coreProperties>
</file>