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60" r:id="rId5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E98"/>
    <a:srgbClr val="FDEF35"/>
    <a:srgbClr val="CC00CC"/>
    <a:srgbClr val="FFEC79"/>
    <a:srgbClr val="FFF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96448" autoAdjust="0"/>
  </p:normalViewPr>
  <p:slideViewPr>
    <p:cSldViewPr>
      <p:cViewPr>
        <p:scale>
          <a:sx n="100" d="100"/>
          <a:sy n="100" d="100"/>
        </p:scale>
        <p:origin x="468" y="126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3CD9D-583F-4A6A-AF95-32FCE8849A12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E58AD-4026-425F-B68C-DAFD6D45E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02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E58AD-4026-425F-B68C-DAFD6D45EB8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66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à coins arrondis 7"/>
          <p:cNvSpPr/>
          <p:nvPr/>
        </p:nvSpPr>
        <p:spPr>
          <a:xfrm>
            <a:off x="209930" y="1080221"/>
            <a:ext cx="4866564" cy="1882774"/>
          </a:xfrm>
          <a:prstGeom prst="roundRect">
            <a:avLst>
              <a:gd name="adj" fmla="val 948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50156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V1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550905" y="313255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209930" y="3389605"/>
            <a:ext cx="4887913" cy="2407250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41189" y="3892384"/>
            <a:ext cx="4765675" cy="53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Un mot composé ne contient qu’un seul mot.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Les mots sont reliés uniquement par un trait d’union.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3.  </a:t>
            </a:r>
            <a:r>
              <a:rPr lang="fr-FR" altLang="fr-FR" sz="1200" dirty="0" smtClean="0">
                <a:latin typeface="Amandine" pitchFamily="2" charset="0"/>
                <a:cs typeface="Arial" pitchFamily="34" charset="0"/>
              </a:rPr>
              <a:t>en, de, à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sont des prépositions.</a:t>
            </a:r>
          </a:p>
        </p:txBody>
      </p:sp>
      <p:sp>
        <p:nvSpPr>
          <p:cNvPr id="5" name="Ellipse 4"/>
          <p:cNvSpPr/>
          <p:nvPr/>
        </p:nvSpPr>
        <p:spPr>
          <a:xfrm>
            <a:off x="1897129" y="3288165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378148" y="4543101"/>
            <a:ext cx="2934295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Retrouve les mots composés qui ont été mélangés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378148" y="3520338"/>
            <a:ext cx="1136650" cy="296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016001" y="3296501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89191" y="780796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4918283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6417969" y="302521"/>
            <a:ext cx="3537209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synonymes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</a:t>
            </a:r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2</a:t>
            </a:r>
            <a:endParaRPr lang="fr-FR" sz="2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3" name="Rectangle 62"/>
          <p:cNvSpPr/>
          <p:nvPr/>
        </p:nvSpPr>
        <p:spPr>
          <a:xfrm rot="10800000">
            <a:off x="289006" y="5263181"/>
            <a:ext cx="4739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1.faux    2. faux    3. vrai   4. un ouvre-boite / un essuie-mains / un coupe-papier / un chauffe-plats / un remue-ménage</a:t>
            </a:r>
          </a:p>
          <a:p>
            <a:endParaRPr lang="fr-FR" sz="800" dirty="0"/>
          </a:p>
        </p:txBody>
      </p:sp>
      <p:sp>
        <p:nvSpPr>
          <p:cNvPr id="3" name="Rectangle 2"/>
          <p:cNvSpPr/>
          <p:nvPr/>
        </p:nvSpPr>
        <p:spPr>
          <a:xfrm>
            <a:off x="227430" y="1116335"/>
            <a:ext cx="48268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Les mots composés sont des mots reliés par un trait d’union ou une préposition (à, de, en, par, pour, sans, avec… ) :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		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un arc-en-ciel</a:t>
            </a:r>
            <a:r>
              <a:rPr lang="fr-FR" sz="1200" dirty="0" smtClean="0">
                <a:effectLst/>
                <a:latin typeface="Amandine" pitchFamily="2" charset="0"/>
                <a:ea typeface="Times New Roman"/>
                <a:cs typeface="Times New Roman"/>
              </a:rPr>
              <a:t>		nez à nez    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fr-FR" sz="1200" dirty="0" smtClean="0">
                <a:effectLst/>
                <a:latin typeface="Amandine" pitchFamily="2" charset="0"/>
                <a:ea typeface="Times New Roman"/>
                <a:cs typeface="Times New Roman"/>
              </a:rPr>
              <a:t>	un chemin de fe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r	une </a:t>
            </a:r>
            <a:r>
              <a:rPr lang="fr-FR" sz="1200" dirty="0" smtClean="0">
                <a:effectLst/>
                <a:latin typeface="Amandine" pitchFamily="2" charset="0"/>
                <a:ea typeface="Times New Roman"/>
                <a:cs typeface="Times New Roman"/>
              </a:rPr>
              <a:t>station-service</a:t>
            </a:r>
          </a:p>
          <a:p>
            <a:pPr lvl="0">
              <a:lnSpc>
                <a:spcPct val="150000"/>
              </a:lnSpc>
              <a:tabLst>
                <a:tab pos="228600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Ils peuvent aussi être réunis en un seul mot ou placés côte à côte : 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tabLst>
                <a:tab pos="228600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		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  <a:ea typeface="Times New Roman"/>
                <a:cs typeface="Times New Roman"/>
              </a:rPr>
              <a:t>un portemanteau 	un loup garou</a:t>
            </a:r>
            <a:endParaRPr lang="fr-FR" sz="1200" dirty="0">
              <a:effectLst/>
              <a:latin typeface="Amandine" pitchFamily="2" charset="0"/>
              <a:ea typeface="Times New Roman"/>
              <a:cs typeface="Times New Roman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575875" y="1024453"/>
            <a:ext cx="4866564" cy="3188226"/>
          </a:xfrm>
          <a:prstGeom prst="roundRect">
            <a:avLst>
              <a:gd name="adj" fmla="val 671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8916850" y="428468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5562837" y="4528003"/>
            <a:ext cx="4887913" cy="2492409"/>
          </a:xfrm>
          <a:prstGeom prst="roundRect">
            <a:avLst>
              <a:gd name="adj" fmla="val 7291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5707134" y="5004767"/>
            <a:ext cx="4765675" cy="76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 Les synonymes permettent de dire le contraire.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 Les mots synonymes ont la même nature.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 Pour remplacer un mot par un synonyme, on doit tenir compte du contexte.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 Un mot peut avoir plusieurs synonymes.  </a:t>
            </a:r>
          </a:p>
        </p:txBody>
      </p:sp>
      <p:sp>
        <p:nvSpPr>
          <p:cNvPr id="72" name="Ellipse 71"/>
          <p:cNvSpPr/>
          <p:nvPr/>
        </p:nvSpPr>
        <p:spPr>
          <a:xfrm>
            <a:off x="7200631" y="4448629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utoShape 14"/>
          <p:cNvSpPr>
            <a:spLocks noChangeArrowheads="1"/>
          </p:cNvSpPr>
          <p:nvPr/>
        </p:nvSpPr>
        <p:spPr bwMode="auto">
          <a:xfrm>
            <a:off x="5778748" y="5807075"/>
            <a:ext cx="3138102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 mot proposé peut-il remplacer le mot souligné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?</a:t>
            </a:r>
            <a:endParaRPr lang="fr-FR" sz="1400" dirty="0">
              <a:latin typeface="Fineliner Script" pitchFamily="50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05" y="540271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689552" y="655809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75" name="AutoShape 15"/>
          <p:cNvSpPr>
            <a:spLocks noChangeArrowheads="1"/>
          </p:cNvSpPr>
          <p:nvPr/>
        </p:nvSpPr>
        <p:spPr bwMode="auto">
          <a:xfrm>
            <a:off x="5778748" y="4672466"/>
            <a:ext cx="1136650" cy="296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17"/>
          <p:cNvSpPr txBox="1">
            <a:spLocks noChangeArrowheads="1"/>
          </p:cNvSpPr>
          <p:nvPr/>
        </p:nvSpPr>
        <p:spPr bwMode="auto">
          <a:xfrm>
            <a:off x="7381946" y="444862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5628471" y="6156895"/>
            <a:ext cx="48272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5. Ces exercices sont trop </a:t>
            </a:r>
            <a:r>
              <a:rPr lang="fr-FR" sz="900" u="sng" dirty="0">
                <a:latin typeface="Short Stack" panose="02010500040000000007" pitchFamily="2" charset="0"/>
              </a:rPr>
              <a:t>durs</a:t>
            </a:r>
            <a:r>
              <a:rPr lang="fr-FR" sz="900" dirty="0" smtClean="0">
                <a:latin typeface="Short Stack" panose="02010500040000000007" pitchFamily="2" charset="0"/>
              </a:rPr>
              <a:t>.  </a:t>
            </a:r>
            <a:r>
              <a:rPr lang="fr-FR" sz="9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s</a:t>
            </a:r>
            <a:r>
              <a:rPr lang="fr-FR" sz="900" dirty="0" smtClean="0">
                <a:latin typeface="Short Stack" panose="02010500040000000007" pitchFamily="2" charset="0"/>
              </a:rPr>
              <a:t>imples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 </a:t>
            </a:r>
            <a:r>
              <a:rPr lang="fr-FR" sz="900" dirty="0" smtClean="0">
                <a:latin typeface="Short Stack" panose="02010500040000000007" pitchFamily="2" charset="0"/>
              </a:rPr>
              <a:t>Nous </a:t>
            </a:r>
            <a:r>
              <a:rPr lang="fr-FR" sz="900" dirty="0">
                <a:latin typeface="Short Stack" panose="02010500040000000007" pitchFamily="2" charset="0"/>
              </a:rPr>
              <a:t>avons </a:t>
            </a:r>
            <a:r>
              <a:rPr lang="fr-FR" sz="900" u="sng" dirty="0">
                <a:latin typeface="Short Stack" panose="02010500040000000007" pitchFamily="2" charset="0"/>
              </a:rPr>
              <a:t>vu</a:t>
            </a:r>
            <a:r>
              <a:rPr lang="fr-FR" sz="900" dirty="0">
                <a:latin typeface="Short Stack" panose="02010500040000000007" pitchFamily="2" charset="0"/>
              </a:rPr>
              <a:t> un nouveau </a:t>
            </a:r>
            <a:r>
              <a:rPr lang="fr-FR" sz="900" dirty="0" smtClean="0">
                <a:latin typeface="Short Stack" panose="02010500040000000007" pitchFamily="2" charset="0"/>
              </a:rPr>
              <a:t>film. </a:t>
            </a:r>
            <a:r>
              <a:rPr lang="fr-FR" sz="9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</a:t>
            </a:r>
            <a:r>
              <a:rPr lang="fr-F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 </a:t>
            </a:r>
            <a:r>
              <a:rPr lang="fr-FR" sz="900" dirty="0" smtClean="0">
                <a:latin typeface="Short Stack" panose="02010500040000000007" pitchFamily="2" charset="0"/>
              </a:rPr>
              <a:t>regardé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7. Le serveur </a:t>
            </a:r>
            <a:r>
              <a:rPr lang="fr-FR" sz="900" u="sng" dirty="0">
                <a:latin typeface="Short Stack" panose="02010500040000000007" pitchFamily="2" charset="0"/>
              </a:rPr>
              <a:t>donne</a:t>
            </a:r>
            <a:r>
              <a:rPr lang="fr-FR" sz="900" dirty="0">
                <a:latin typeface="Short Stack" panose="02010500040000000007" pitchFamily="2" charset="0"/>
              </a:rPr>
              <a:t> les plats aux clients.  </a:t>
            </a:r>
            <a:r>
              <a:rPr lang="fr-FR" sz="9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900" dirty="0" smtClean="0">
                <a:latin typeface="Short Stack" panose="02010500040000000007" pitchFamily="2" charset="0"/>
              </a:rPr>
              <a:t>sert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8. Cette fleur a une </a:t>
            </a:r>
            <a:r>
              <a:rPr lang="fr-FR" sz="900" u="sng" dirty="0">
                <a:latin typeface="Short Stack" panose="02010500040000000007" pitchFamily="2" charset="0"/>
              </a:rPr>
              <a:t>odeur</a:t>
            </a:r>
            <a:r>
              <a:rPr lang="fr-FR" sz="900" dirty="0">
                <a:latin typeface="Short Stack" panose="02010500040000000007" pitchFamily="2" charset="0"/>
              </a:rPr>
              <a:t> agréable.  </a:t>
            </a:r>
            <a:r>
              <a:rPr lang="fr-FR" sz="9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</a:t>
            </a:r>
            <a:r>
              <a:rPr lang="fr-FR" sz="900" dirty="0" smtClean="0">
                <a:latin typeface="Short Stack" panose="02010500040000000007" pitchFamily="2" charset="0"/>
              </a:rPr>
              <a:t>senteur 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1000" dirty="0"/>
              <a:t> 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593375" y="1096461"/>
            <a:ext cx="482683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* Les </a:t>
            </a:r>
            <a:r>
              <a:rPr lang="fr-FR" sz="1000" dirty="0" smtClean="0">
                <a:latin typeface="Short Stack" panose="02010500040000000007" pitchFamily="2" charset="0"/>
              </a:rPr>
              <a:t>synonymes sont </a:t>
            </a:r>
            <a:r>
              <a:rPr lang="fr-FR" sz="1000" dirty="0">
                <a:latin typeface="Short Stack" panose="02010500040000000007" pitchFamily="2" charset="0"/>
              </a:rPr>
              <a:t>des mots qui ont le même sens ou un sens proche. Ils permettent d’éviter les </a:t>
            </a:r>
            <a:r>
              <a:rPr lang="fr-FR" sz="1000" dirty="0" smtClean="0">
                <a:latin typeface="Short Stack" panose="02010500040000000007" pitchFamily="2" charset="0"/>
              </a:rPr>
              <a:t>répétitions ou </a:t>
            </a:r>
            <a:r>
              <a:rPr lang="fr-FR" sz="1000" dirty="0">
                <a:latin typeface="Short Stack" panose="02010500040000000007" pitchFamily="2" charset="0"/>
              </a:rPr>
              <a:t>d’être plus  </a:t>
            </a:r>
            <a:r>
              <a:rPr lang="fr-FR" sz="1000" dirty="0" smtClean="0">
                <a:latin typeface="Short Stack" panose="02010500040000000007" pitchFamily="2" charset="0"/>
              </a:rPr>
              <a:t>précis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</a:p>
          <a:p>
            <a:pPr lvl="0" algn="ctr"/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Les parents </a:t>
            </a:r>
            <a:r>
              <a:rPr lang="fr-FR" sz="1200" b="1" u="sng" dirty="0">
                <a:solidFill>
                  <a:prstClr val="black"/>
                </a:solidFill>
                <a:latin typeface="Amandine" pitchFamily="2" charset="0"/>
              </a:rPr>
              <a:t>élèvent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 leurs enfants.  </a:t>
            </a:r>
            <a:endParaRPr lang="fr-FR" sz="1200" dirty="0" smtClean="0">
              <a:solidFill>
                <a:prstClr val="black"/>
              </a:solidFill>
              <a:latin typeface="Amandine" pitchFamily="2" charset="0"/>
            </a:endParaRPr>
          </a:p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Les parents </a:t>
            </a:r>
            <a:r>
              <a:rPr lang="fr-FR" sz="1200" b="1" u="sng" dirty="0" smtClean="0">
                <a:solidFill>
                  <a:prstClr val="black"/>
                </a:solidFill>
                <a:latin typeface="Amandine" pitchFamily="2" charset="0"/>
              </a:rPr>
              <a:t>éduquent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leurs enfants.</a:t>
            </a:r>
          </a:p>
          <a:p>
            <a:pPr lvl="0" algn="ctr"/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* Les </a:t>
            </a:r>
            <a:r>
              <a:rPr lang="fr-FR" sz="1000" dirty="0">
                <a:latin typeface="Short Stack" panose="02010500040000000007" pitchFamily="2" charset="0"/>
              </a:rPr>
              <a:t>synonymes doivent être de la même </a:t>
            </a:r>
            <a:r>
              <a:rPr lang="fr-FR" sz="1000" dirty="0" smtClean="0">
                <a:latin typeface="Short Stack" panose="02010500040000000007" pitchFamily="2" charset="0"/>
              </a:rPr>
              <a:t>classe (un </a:t>
            </a:r>
            <a:r>
              <a:rPr lang="fr-FR" sz="1000" dirty="0">
                <a:latin typeface="Short Stack" panose="02010500040000000007" pitchFamily="2" charset="0"/>
              </a:rPr>
              <a:t>nom est synonyme d’un  nom, un adjectif est synonyme d’un adjectif</a:t>
            </a:r>
            <a:r>
              <a:rPr lang="fr-FR" sz="1000" dirty="0" smtClean="0">
                <a:latin typeface="Short Stack" panose="02010500040000000007" pitchFamily="2" charset="0"/>
              </a:rPr>
              <a:t>...).</a:t>
            </a:r>
          </a:p>
          <a:p>
            <a:pPr algn="ctr">
              <a:lnSpc>
                <a:spcPct val="150000"/>
              </a:lnSpc>
            </a:pPr>
            <a:r>
              <a:rPr lang="fr-FR" sz="1200" b="1" dirty="0" smtClean="0">
                <a:latin typeface="Amandine" pitchFamily="2" charset="0"/>
              </a:rPr>
              <a:t>é</a:t>
            </a:r>
            <a:r>
              <a:rPr lang="fr-FR" sz="1200" b="1" dirty="0" smtClean="0">
                <a:latin typeface="Amandine" pitchFamily="2" charset="0"/>
              </a:rPr>
              <a:t>lèvent</a:t>
            </a:r>
            <a:r>
              <a:rPr lang="fr-FR" sz="1200" dirty="0" smtClean="0">
                <a:latin typeface="Short Stack" panose="02010500040000000007" pitchFamily="2" charset="0"/>
              </a:rPr>
              <a:t>  </a:t>
            </a:r>
            <a:r>
              <a:rPr lang="fr-FR" sz="1000" dirty="0" smtClean="0">
                <a:latin typeface="Short Stack" panose="02010500040000000007" pitchFamily="2" charset="0"/>
              </a:rPr>
              <a:t>et  </a:t>
            </a:r>
            <a:r>
              <a:rPr lang="fr-FR" sz="1200" b="1" dirty="0" smtClean="0">
                <a:latin typeface="Amandine" pitchFamily="2" charset="0"/>
              </a:rPr>
              <a:t>éduquent</a:t>
            </a:r>
            <a:r>
              <a:rPr lang="fr-FR" sz="1200" dirty="0" smtClean="0">
                <a:latin typeface="Short Stack" panose="02010500040000000007" pitchFamily="2" charset="0"/>
              </a:rPr>
              <a:t>  </a:t>
            </a:r>
            <a:r>
              <a:rPr lang="fr-FR" sz="1000" dirty="0" smtClean="0">
                <a:latin typeface="Short Stack" panose="02010500040000000007" pitchFamily="2" charset="0"/>
              </a:rPr>
              <a:t>sont des verbes.</a:t>
            </a:r>
          </a:p>
          <a:p>
            <a:pPr algn="ctr">
              <a:lnSpc>
                <a:spcPct val="150000"/>
              </a:lnSpc>
            </a:pPr>
            <a:r>
              <a:rPr lang="fr-FR" sz="600" dirty="0" smtClean="0">
                <a:latin typeface="Short Stack" panose="02010500040000000007" pitchFamily="2" charset="0"/>
              </a:rPr>
              <a:t>  </a:t>
            </a:r>
            <a:endParaRPr lang="fr-FR" sz="6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* Pour </a:t>
            </a:r>
            <a:r>
              <a:rPr lang="fr-FR" sz="1000" dirty="0">
                <a:latin typeface="Short Stack" panose="02010500040000000007" pitchFamily="2" charset="0"/>
              </a:rPr>
              <a:t>remplacer un mot par un synonyme </a:t>
            </a:r>
            <a:r>
              <a:rPr lang="fr-FR" sz="1000" dirty="0">
                <a:latin typeface="Short Stack" panose="02010500040000000007" pitchFamily="2" charset="0"/>
              </a:rPr>
              <a:t>i</a:t>
            </a:r>
            <a:r>
              <a:rPr lang="fr-FR" sz="1000" dirty="0" smtClean="0">
                <a:latin typeface="Short Stack" panose="02010500040000000007" pitchFamily="2" charset="0"/>
              </a:rPr>
              <a:t>l </a:t>
            </a:r>
            <a:r>
              <a:rPr lang="fr-FR" sz="1000" dirty="0">
                <a:latin typeface="Short Stack" panose="02010500040000000007" pitchFamily="2" charset="0"/>
              </a:rPr>
              <a:t>faut être attentif au </a:t>
            </a:r>
            <a:r>
              <a:rPr lang="fr-FR" sz="1000" dirty="0" smtClean="0">
                <a:latin typeface="Short Stack" panose="02010500040000000007" pitchFamily="2" charset="0"/>
              </a:rPr>
              <a:t>contexte qui donne le sens du mot</a:t>
            </a:r>
            <a:r>
              <a:rPr lang="fr-FR" sz="1000" dirty="0">
                <a:latin typeface="Short Stack" panose="02010500040000000007" pitchFamily="2" charset="0"/>
              </a:rPr>
              <a:t> : 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latin typeface="Amandine" pitchFamily="2" charset="0"/>
              </a:rPr>
              <a:t>un </a:t>
            </a:r>
            <a:r>
              <a:rPr lang="fr-FR" sz="1200" b="1" u="sng" dirty="0">
                <a:latin typeface="Amandine" pitchFamily="2" charset="0"/>
              </a:rPr>
              <a:t>petit</a:t>
            </a:r>
            <a:r>
              <a:rPr lang="fr-FR" sz="1200" dirty="0">
                <a:latin typeface="Amandine" pitchFamily="2" charset="0"/>
              </a:rPr>
              <a:t> moment un moment </a:t>
            </a:r>
            <a:r>
              <a:rPr lang="fr-FR" sz="1200" b="1" u="sng" dirty="0">
                <a:latin typeface="Amandine" pitchFamily="2" charset="0"/>
              </a:rPr>
              <a:t>bref</a:t>
            </a:r>
            <a:r>
              <a:rPr lang="fr-FR" sz="1200" b="1" dirty="0">
                <a:latin typeface="Amandine" pitchFamily="2" charset="0"/>
              </a:rPr>
              <a:t> </a:t>
            </a:r>
            <a:endParaRPr lang="fr-FR" sz="1200" dirty="0">
              <a:latin typeface="Amandine" pitchFamily="2" charset="0"/>
            </a:endParaRPr>
          </a:p>
          <a:p>
            <a:pPr algn="ctr"/>
            <a:r>
              <a:rPr lang="fr-FR" sz="1200" dirty="0">
                <a:latin typeface="Amandine" pitchFamily="2" charset="0"/>
              </a:rPr>
              <a:t>un </a:t>
            </a:r>
            <a:r>
              <a:rPr lang="fr-FR" sz="1200" b="1" u="sng" dirty="0">
                <a:latin typeface="Amandine" pitchFamily="2" charset="0"/>
              </a:rPr>
              <a:t>petit</a:t>
            </a:r>
            <a:r>
              <a:rPr lang="fr-FR" sz="1200" dirty="0">
                <a:latin typeface="Amandine" pitchFamily="2" charset="0"/>
              </a:rPr>
              <a:t> chemin un chemin </a:t>
            </a:r>
            <a:r>
              <a:rPr lang="fr-FR" sz="1200" b="1" u="sng" dirty="0">
                <a:latin typeface="Amandine" pitchFamily="2" charset="0"/>
              </a:rPr>
              <a:t>étroit</a:t>
            </a:r>
            <a:r>
              <a:rPr lang="fr-FR" sz="1200" b="1" dirty="0" smtClean="0">
                <a:latin typeface="Amandine" pitchFamily="2" charset="0"/>
              </a:rPr>
              <a:t>.</a:t>
            </a:r>
          </a:p>
          <a:p>
            <a:pPr algn="ctr"/>
            <a:endParaRPr lang="fr-FR" sz="1200" dirty="0">
              <a:latin typeface="Amandine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* L’abréviation </a:t>
            </a:r>
            <a:r>
              <a:rPr lang="fr-FR" sz="1000" dirty="0">
                <a:latin typeface="Short Stack" panose="02010500040000000007" pitchFamily="2" charset="0"/>
              </a:rPr>
              <a:t>du dictionnaire </a:t>
            </a:r>
            <a:r>
              <a:rPr lang="fr-FR" sz="1000" dirty="0" err="1" smtClean="0">
                <a:latin typeface="Short Stack" panose="02010500040000000007" pitchFamily="2" charset="0"/>
              </a:rPr>
              <a:t>syn</a:t>
            </a:r>
            <a:r>
              <a:rPr lang="fr-FR" sz="1000" dirty="0" smtClean="0">
                <a:latin typeface="Short Stack" panose="02010500040000000007" pitchFamily="2" charset="0"/>
              </a:rPr>
              <a:t> ou </a:t>
            </a:r>
            <a:r>
              <a:rPr lang="fr-FR" sz="1000" dirty="0">
                <a:latin typeface="Short Stack" panose="02010500040000000007" pitchFamily="2" charset="0"/>
              </a:rPr>
              <a:t>le signe </a:t>
            </a:r>
            <a:r>
              <a:rPr lang="fr-FR" sz="1000" dirty="0" smtClean="0">
                <a:latin typeface="Short Stack" panose="02010500040000000007" pitchFamily="2" charset="0"/>
              </a:rPr>
              <a:t>= signalent </a:t>
            </a:r>
            <a:r>
              <a:rPr lang="fr-FR" sz="1000" dirty="0">
                <a:latin typeface="Short Stack" panose="02010500040000000007" pitchFamily="2" charset="0"/>
              </a:rPr>
              <a:t>le ou les synonymes du mot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7045" y="278830"/>
            <a:ext cx="2334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>
                <a:latin typeface="Fineliner Script" pitchFamily="50" charset="0"/>
              </a:rPr>
              <a:t>Les mots composés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315456" y="4858509"/>
            <a:ext cx="4765675" cy="53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4.   Un 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ouvre-plats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/ un essuie-papier / un coupe-boites / un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   chauffe-ménage / un remue-mains.</a:t>
            </a:r>
          </a:p>
        </p:txBody>
      </p:sp>
      <p:sp>
        <p:nvSpPr>
          <p:cNvPr id="40" name="Rectangle 39"/>
          <p:cNvSpPr/>
          <p:nvPr/>
        </p:nvSpPr>
        <p:spPr>
          <a:xfrm rot="10800000">
            <a:off x="5733060" y="6815999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2.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vrai     3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vrai      4.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vrai     5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non      6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oui    7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oui    8</a:t>
            </a:r>
            <a:r>
              <a:rPr lang="fr-FR" sz="800" dirty="0" smtClean="0">
                <a:latin typeface="Short Stack" panose="02010500040000000007" pitchFamily="2" charset="0"/>
              </a:rPr>
              <a:t>. oui</a:t>
            </a:r>
            <a:endParaRPr lang="fr-FR" sz="800" dirty="0">
              <a:latin typeface="Short Stack" panose="02010500040000000007" pitchFamily="2" charset="0"/>
            </a:endParaRP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42" y="4092805"/>
            <a:ext cx="291179" cy="1159322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022" y="5577234"/>
            <a:ext cx="291179" cy="11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4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contraires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972319"/>
            <a:ext cx="4866564" cy="3559492"/>
          </a:xfrm>
          <a:prstGeom prst="roundRect">
            <a:avLst>
              <a:gd name="adj" fmla="val 664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50156" y="292712"/>
            <a:ext cx="58477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V3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71338" y="464472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209930" y="4889766"/>
            <a:ext cx="4887913" cy="2304256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822015" y="4791637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289006" y="4981277"/>
            <a:ext cx="1182044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Vrai ou faux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940887" y="4799973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540271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45242" y="627461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4918283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6417969" y="302521"/>
            <a:ext cx="3321219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construction des mots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V4</a:t>
            </a:r>
            <a:endParaRPr lang="fr-FR" sz="2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50952" y="5262000"/>
            <a:ext cx="482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Les contraires s’opposent par le sens.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 Les contraires ont des natures différentes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 Tous les mots ont un contraire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 Les contraires sont toujours des mots de la même famille</a:t>
            </a:r>
            <a:r>
              <a:rPr lang="fr-FR" sz="900" dirty="0" smtClean="0">
                <a:latin typeface="Short Stack" panose="02010500040000000007" pitchFamily="2" charset="0"/>
              </a:rPr>
              <a:t>.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575875" y="1037686"/>
            <a:ext cx="4866564" cy="3066267"/>
          </a:xfrm>
          <a:prstGeom prst="roundRect">
            <a:avLst>
              <a:gd name="adj" fmla="val 948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8916850" y="4140671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5562837" y="4383987"/>
            <a:ext cx="4887913" cy="2647457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5707134" y="4860751"/>
            <a:ext cx="4765675" cy="76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 Les mots d’une même famille ont un radical commun. 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 Tous les mots qui se ressemblent appartiennent à la même famille de mots. 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 Un mot contient toujours un préfixe et un suffixe. 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 Le suffixe se place au début du mot. </a:t>
            </a:r>
          </a:p>
        </p:txBody>
      </p:sp>
      <p:sp>
        <p:nvSpPr>
          <p:cNvPr id="72" name="Ellipse 71"/>
          <p:cNvSpPr/>
          <p:nvPr/>
        </p:nvSpPr>
        <p:spPr>
          <a:xfrm>
            <a:off x="7200631" y="4304613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utoShape 14"/>
          <p:cNvSpPr>
            <a:spLocks noChangeArrowheads="1"/>
          </p:cNvSpPr>
          <p:nvPr/>
        </p:nvSpPr>
        <p:spPr bwMode="auto">
          <a:xfrm>
            <a:off x="5778748" y="5735067"/>
            <a:ext cx="3226488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La partie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soulignée est-elle </a:t>
            </a:r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celle écrite en italique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?</a:t>
            </a:r>
            <a:endParaRPr lang="fr-FR" sz="1400" dirty="0">
              <a:latin typeface="Fineliner Script" pitchFamily="50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05" y="612279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689552" y="727817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75" name="AutoShape 15"/>
          <p:cNvSpPr>
            <a:spLocks noChangeArrowheads="1"/>
          </p:cNvSpPr>
          <p:nvPr/>
        </p:nvSpPr>
        <p:spPr bwMode="auto">
          <a:xfrm>
            <a:off x="5778748" y="4528450"/>
            <a:ext cx="1136650" cy="296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17"/>
          <p:cNvSpPr txBox="1">
            <a:spLocks noChangeArrowheads="1"/>
          </p:cNvSpPr>
          <p:nvPr/>
        </p:nvSpPr>
        <p:spPr bwMode="auto">
          <a:xfrm>
            <a:off x="7381946" y="4304613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5628471" y="6086628"/>
            <a:ext cx="482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5. enterr</a:t>
            </a:r>
            <a:r>
              <a:rPr lang="fr-FR" sz="900" u="sng" dirty="0">
                <a:latin typeface="Short Stack" panose="02010500040000000007" pitchFamily="2" charset="0"/>
              </a:rPr>
              <a:t>er</a:t>
            </a:r>
            <a:r>
              <a:rPr lang="fr-FR" sz="900" dirty="0">
                <a:latin typeface="Short Stack" panose="02010500040000000007" pitchFamily="2" charset="0"/>
              </a:rPr>
              <a:t> – terr</a:t>
            </a:r>
            <a:r>
              <a:rPr lang="fr-FR" sz="900" u="sng" dirty="0">
                <a:latin typeface="Short Stack" panose="02010500040000000007" pitchFamily="2" charset="0"/>
              </a:rPr>
              <a:t>estre</a:t>
            </a:r>
            <a:r>
              <a:rPr lang="fr-FR" sz="900" dirty="0">
                <a:latin typeface="Short Stack" panose="02010500040000000007" pitchFamily="2" charset="0"/>
              </a:rPr>
              <a:t> – atterr</a:t>
            </a:r>
            <a:r>
              <a:rPr lang="fr-FR" sz="900" u="sng" dirty="0">
                <a:latin typeface="Short Stack" panose="02010500040000000007" pitchFamily="2" charset="0"/>
              </a:rPr>
              <a:t>ir</a:t>
            </a:r>
            <a:r>
              <a:rPr lang="fr-FR" sz="900" dirty="0">
                <a:latin typeface="Short Stack" panose="02010500040000000007" pitchFamily="2" charset="0"/>
              </a:rPr>
              <a:t> : </a:t>
            </a:r>
            <a:r>
              <a:rPr lang="fr-FR" sz="900" i="1" dirty="0">
                <a:latin typeface="Short Stack" panose="02010500040000000007" pitchFamily="2" charset="0"/>
              </a:rPr>
              <a:t>le suffixe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 un para</a:t>
            </a:r>
            <a:r>
              <a:rPr lang="fr-FR" sz="900" u="sng" dirty="0">
                <a:latin typeface="Short Stack" panose="02010500040000000007" pitchFamily="2" charset="0"/>
              </a:rPr>
              <a:t>sol</a:t>
            </a:r>
            <a:r>
              <a:rPr lang="fr-FR" sz="900" dirty="0">
                <a:latin typeface="Short Stack" panose="02010500040000000007" pitchFamily="2" charset="0"/>
              </a:rPr>
              <a:t> – </a:t>
            </a:r>
            <a:r>
              <a:rPr lang="fr-FR" sz="900" u="sng" dirty="0">
                <a:latin typeface="Short Stack" panose="02010500040000000007" pitchFamily="2" charset="0"/>
              </a:rPr>
              <a:t>sol</a:t>
            </a:r>
            <a:r>
              <a:rPr lang="fr-FR" sz="900" dirty="0">
                <a:latin typeface="Short Stack" panose="02010500040000000007" pitchFamily="2" charset="0"/>
              </a:rPr>
              <a:t>aire – un </a:t>
            </a:r>
            <a:r>
              <a:rPr lang="fr-FR" sz="900" u="sng" dirty="0">
                <a:latin typeface="Short Stack" panose="02010500040000000007" pitchFamily="2" charset="0"/>
              </a:rPr>
              <a:t>sol</a:t>
            </a:r>
            <a:r>
              <a:rPr lang="fr-FR" sz="900" dirty="0">
                <a:latin typeface="Short Stack" panose="02010500040000000007" pitchFamily="2" charset="0"/>
              </a:rPr>
              <a:t>arium : </a:t>
            </a:r>
            <a:r>
              <a:rPr lang="fr-FR" sz="900" i="1" dirty="0">
                <a:latin typeface="Short Stack" panose="02010500040000000007" pitchFamily="2" charset="0"/>
              </a:rPr>
              <a:t>le radical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7. consolid</a:t>
            </a:r>
            <a:r>
              <a:rPr lang="fr-FR" sz="900" u="sng" dirty="0">
                <a:latin typeface="Short Stack" panose="02010500040000000007" pitchFamily="2" charset="0"/>
              </a:rPr>
              <a:t>er</a:t>
            </a:r>
            <a:r>
              <a:rPr lang="fr-FR" sz="900" dirty="0">
                <a:latin typeface="Short Stack" panose="02010500040000000007" pitchFamily="2" charset="0"/>
              </a:rPr>
              <a:t> – solid</a:t>
            </a:r>
            <a:r>
              <a:rPr lang="fr-FR" sz="900" u="sng" dirty="0">
                <a:latin typeface="Short Stack" panose="02010500040000000007" pitchFamily="2" charset="0"/>
              </a:rPr>
              <a:t>arité</a:t>
            </a:r>
            <a:r>
              <a:rPr lang="fr-FR" sz="900" dirty="0">
                <a:latin typeface="Short Stack" panose="02010500040000000007" pitchFamily="2" charset="0"/>
              </a:rPr>
              <a:t> – solidi</a:t>
            </a:r>
            <a:r>
              <a:rPr lang="fr-FR" sz="900" u="sng" dirty="0">
                <a:latin typeface="Short Stack" panose="02010500040000000007" pitchFamily="2" charset="0"/>
              </a:rPr>
              <a:t>fier</a:t>
            </a:r>
            <a:r>
              <a:rPr lang="fr-FR" sz="900" dirty="0">
                <a:latin typeface="Short Stack" panose="02010500040000000007" pitchFamily="2" charset="0"/>
              </a:rPr>
              <a:t> – solid</a:t>
            </a:r>
            <a:r>
              <a:rPr lang="fr-FR" sz="900" u="sng" dirty="0">
                <a:latin typeface="Short Stack" panose="02010500040000000007" pitchFamily="2" charset="0"/>
              </a:rPr>
              <a:t>ement</a:t>
            </a:r>
            <a:r>
              <a:rPr lang="fr-FR" sz="900" dirty="0">
                <a:latin typeface="Short Stack" panose="02010500040000000007" pitchFamily="2" charset="0"/>
              </a:rPr>
              <a:t> : </a:t>
            </a:r>
            <a:r>
              <a:rPr lang="fr-FR" sz="900" i="1" dirty="0">
                <a:latin typeface="Short Stack" panose="02010500040000000007" pitchFamily="2" charset="0"/>
              </a:rPr>
              <a:t>le radical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8. re</a:t>
            </a:r>
            <a:r>
              <a:rPr lang="fr-FR" sz="900" u="sng" dirty="0">
                <a:latin typeface="Short Stack" panose="02010500040000000007" pitchFamily="2" charset="0"/>
              </a:rPr>
              <a:t>fleur</a:t>
            </a:r>
            <a:r>
              <a:rPr lang="fr-FR" sz="900" dirty="0">
                <a:latin typeface="Short Stack" panose="02010500040000000007" pitchFamily="2" charset="0"/>
              </a:rPr>
              <a:t>ir – un </a:t>
            </a:r>
            <a:r>
              <a:rPr lang="fr-FR" sz="900" u="sng" dirty="0">
                <a:latin typeface="Short Stack" panose="02010500040000000007" pitchFamily="2" charset="0"/>
              </a:rPr>
              <a:t>fleur</a:t>
            </a:r>
            <a:r>
              <a:rPr lang="fr-FR" sz="900" dirty="0">
                <a:latin typeface="Short Stack" panose="02010500040000000007" pitchFamily="2" charset="0"/>
              </a:rPr>
              <a:t>iste – la </a:t>
            </a:r>
            <a:r>
              <a:rPr lang="fr-FR" sz="900" u="sng" dirty="0">
                <a:latin typeface="Short Stack" panose="02010500040000000007" pitchFamily="2" charset="0"/>
              </a:rPr>
              <a:t>flor</a:t>
            </a:r>
            <a:r>
              <a:rPr lang="fr-FR" sz="900" dirty="0">
                <a:latin typeface="Short Stack" panose="02010500040000000007" pitchFamily="2" charset="0"/>
              </a:rPr>
              <a:t>aison : </a:t>
            </a:r>
            <a:r>
              <a:rPr lang="fr-FR" sz="900" i="1" dirty="0">
                <a:latin typeface="Short Stack" panose="02010500040000000007" pitchFamily="2" charset="0"/>
              </a:rPr>
              <a:t>le suffixe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</a:p>
        </p:txBody>
      </p:sp>
      <p:sp>
        <p:nvSpPr>
          <p:cNvPr id="79" name="Rectangle 78"/>
          <p:cNvSpPr/>
          <p:nvPr/>
        </p:nvSpPr>
        <p:spPr>
          <a:xfrm rot="10800000">
            <a:off x="5733060" y="6815999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Vrai    2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faux     3.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faux     4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faux    5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oui    6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oui   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7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non     8. non</a:t>
            </a:r>
            <a:endParaRPr lang="fr-FR" sz="800" dirty="0"/>
          </a:p>
        </p:txBody>
      </p:sp>
      <p:sp>
        <p:nvSpPr>
          <p:cNvPr id="80" name="Rectangle 79"/>
          <p:cNvSpPr/>
          <p:nvPr/>
        </p:nvSpPr>
        <p:spPr>
          <a:xfrm>
            <a:off x="5929303" y="1148273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La </a:t>
            </a:r>
            <a:r>
              <a:rPr lang="fr-FR" sz="1000" dirty="0">
                <a:latin typeface="Short Stack" panose="02010500040000000007" pitchFamily="2" charset="0"/>
              </a:rPr>
              <a:t>plupart des mots de la langue française sont construits à partir de  différents éléments 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9" name="AutoShape 14"/>
          <p:cNvSpPr>
            <a:spLocks noChangeArrowheads="1"/>
          </p:cNvSpPr>
          <p:nvPr/>
        </p:nvSpPr>
        <p:spPr bwMode="auto">
          <a:xfrm>
            <a:off x="298888" y="5969886"/>
            <a:ext cx="2344324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Ces mots sont-ils des contraires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/>
              <a:t> 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40318" y="6291597"/>
            <a:ext cx="482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5. correct - incorrect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 tacher - propre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7. lire - élire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8.  battre - </a:t>
            </a:r>
            <a:r>
              <a:rPr lang="fr-FR" sz="900" dirty="0" smtClean="0">
                <a:latin typeface="Short Stack" panose="02010500040000000007" pitchFamily="2" charset="0"/>
              </a:rPr>
              <a:t>débattre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16" name="AutoShape 5" descr="data:image/jpeg;base64,/9j/4AAQSkZJRgABAQAAAQABAAD/2wCEAAkGBxQQEBIUEhQQFBIUFRAWFRAVFBUUFBUWFRUWFxQUFBQYHCggGBolGxQVITEhJSksLi4uFx8zODMsNygtLisBCgoKDg0OGhAQGywkICQsLC0sLCwsLCwsLCwsLCwsLCwsLCwsLCwsLCwsLCwsLCwsLCwsLCwsLCwsLCwsLCwsLP/AABEIAJEBXAMBEQACEQEDEQH/xAAcAAEAAQUBAQAAAAAAAAAAAAAAAQIDBAUGBwj/xABKEAACAQIEAwMHBgkKBwEAAAABAgADEQQFEiExQVEGE2EUIlJxgZGhBzJCkrHBFiMzU2JylLLRJDRDVWOC0tPh41Rzk6KjwvEV/8QAGgEBAQADAQEAAAAAAAAAAAAAAAECAwQFBv/EADERAQACAgEDAwIFAwMFAAAAAAABAgMREgQhMRNBUQVhFCJxgaEVsdEjMkKRweHw8f/aAAwDAQACEQMRAD8A9xgICAgICAgICAgIEXk7CZQgICAgICAgICAgICAgICAgICAgIESBGgjQm8BKEBAQEBAQEBAQEBAQEBAQEC3WqhFJOwHOYWnUDSvisQ2IphabCle7M2m2mx8bg+HGcXLLOTx2G9E7xMoQEBAQEBAQEC33ova4va9r7262gV3gTAQEBAQECDA1FbPF716SaS6EBgWAtcBhtxOx8JzZM8VRUce/6I9n+s0z1FlUHGP6XuAknPaRHlb+kfcv8JPWsJGLf0j7l/hJ61hPlbjn8B/CZevaBi4rtB3ILO9Gw3sx039RFz8DLHUTtNtxleNXEUadVb6aiq6342YXE7YncKypkEBAQEBAQEBAQECJJC8mwjYXlGJjd2pA8C9/qqxHxAPsmq/kZIWbYFQgTKEBAQEBAQEBA4z5QsJUrCmlCp3FYaqlOvewVkBazH0SFsfA8DBvTW9iu3per5HmCihjVsLE+ZWFtnpNwII32PqiJ34SNT3h6GrXhVUBAQEBAgyDhc8wynMKoZVN6eHYXAPHWp/cE8rq66uksqnhlHDUv6rMv2ETVEi7oPpVPrsftMvINJ9J/rGTkIC/pVPrv9xiLCipQXpf9YlvtibDSdp3FLCV2UAWp1LW2+iZjXvYl3mQ0tGFw6+jSpD3IJ7dY7Kz5QlCAgICAgICAgW6tQL64GP3rHgJJGppNiGrsKgZKIDbhgNRvtYjcbX6TiiuWb9/A2aYQEXVqqn9djb2NcfCdM4+/kW6mKakQr2a+ysu1/Bxy5b8PVwmm+bgMPHZjYoS1NdLLYEkXJBW2rxvbhOe/UzNtQbZ+X5gtQstirr85D9o6idOHqa37G2eJ0iZQgICBjY7E90hbbwvwvygcpX7T4tWZe4wuxI3xNIHbqC9xMedWE5K78qPwqxf5jCftVL/ADI51+T1K/J+FeL/ADGE/aqX+OTlX5T1K/J+FWL/ADGE/aqX+OXnX5PUr8sfOM4etpLJSUKmI1sK9FrXouFAAck3YgbCYXvXXlhlyV4z3eeVlp4iktHFBii/kq6W7/DNxvSPNLjdPdYzkxZuNtS8zB1U0vMT4dN2Y7b1svqJhszZXpVP5tmS/kqq7ABz9F+t9wdj1PdFot4exS0WjcPV6FYOLggg8xMtMtrsBAQEBA4rtQdOYUf08O49fd1B/mTzOsjvtJZFI7Cc0eCFZMCDIAlgU1DJI5jty38irD0l0/WIH3y4Y3dJ8PT8OmlFHRVHuE9uvhlC7KEBAQEBAQEBAgmSRrmxCljqN7chc++0w9WqbXKeK1/MtYbbb29fSWuStlVGuADrtYc+EWvFRr2xrK2wCg+lufC6g7e+cl+qhJarNceT3o1WYhVDAWIBW/A39Izx83Xav+ZjtqsUUenSRwK2hU1PVRCKjLY62Uebe4vsJzZvqHHJvHDHa/leNc4yix4u7LsLAqUO1ug039k2dBmtbqP1Wsu+E+qbEyhAQEDSdrP5sf1l++SPcnw81z/C3xWIP9rU/eM8LPknnLxs0bvLX+RzT6jVwPI5PVPTk8jj1l9NPkcnqsZxyp8nEy9SZOELtMIabUaqrVoVPn0W4X5Op4o45MPjN+LqLY5bsGaaTpcyXO6+RadTVMVlRIVattVbCE/QrKOXHhseXoz18WauTw9amStoewZVmdPE0lqUnV0YAhlNwRNzNmwEBAQOH7fnTi8vbqcVT+siuB/4zOHra/l2kr2HbaefWexC6xlmRTqgSpgU1TJMjk+21S9Okn5zE4VPrVVvNnTRu6S9bE9mGSZQgICAgICAgY9fEhepPQcbdZpvlio1GY50LaAGDNtfbhY33HsHtnn5fqFY7RKTLUvj/NsDYdJ51us3OtsNrmDxLswZTbSRdjuLeid99uUz6bqLTZYlfx2NLOBq1aQDyAuTtsOOwJ36ib8/VT4XbDxGK3nFbP2YzLXZg5J1Dc2sR1H8Z5mW8WlhLX9+twNLXOwTQSSeQCgbmY1xWt2gh1HZjJX7zv6ylbAinTPEXFmdt9jYkAeJn0n03oPSnnZtirrhPahkmUICAgaXtZ/Nj+sv3yR7k+Hn2eYYnE1/+ZU+0z5rqLxGSYeXlpM2YIwxmj1Ia/TldVGEk3hYrKrS3Qe6Y8oXjK21Fj1mXOGM0lR5KekyjLCenKpcCxIABJPAAG58BMotNp1VfSmezAzTPVwbNh6CrisZUVkeiPOw9FW2Pf22qH9DgOe4Ant9J080/NLuwYZp3l0PyQdnK+DUlnYrUIZl3FMHe+hOA9k73U9VgICAgcN8q3m0cJV/N4ujc9A4KH96c3U13RJRhHuJ41JIZBabNiNcbBWgUVXmFpHIdpH147K6Q+ljKLkeFM6vunX0UbttHsgnqskwEoQEBAQIY2kmYiNyMOtmSKON7mw2O58DwnLfrMVfdNufzDMgdXW4uOOwAsPVv8TPA63reU/llJs57F1/pb2BufVznjxaby1bKdUMLg3EzmbVnuyhssNigtIDxa/rvO6mWK17G2HUxHn+BA94v/ETmva1pTaksTNWTL20KbTkjz3RdwC68TQQbnvFYjkFQ6ifhb2z1PpVLTm+y1ju9FUT7WIblUoQEBAQOY+UJ664FjhqJrVdSWpggbb3Y36R5HnGI7X4lmYtk1XUSSf5XzJ3/o+s8/J9Ox3tylhOOJWvwsr/ANT1f2v/AGph/S8KelCfwsr/ANT1v2v/AGo/pWE9KD8LK/8AU9b9r/2o/pWL7npwy8i7RPiMXTw9XLqmH7xap704jXp002Yeb3YvcrbjzmrP9Ox0xzavlJxQ6FsKqqzOyIiAl6jHSiAc2bkJ4HT4Mme2qMfScTju0lXHsaGVhqdE3WpmBUrUfkVojiikc9ieduE+p6Toq4I795bK0iHa9hvk+p4ZQWXfib2LMerGd0eGb0OjSCiwFhAuQEBAQOJ+WFCcprMOKNQYevvFUfFhNeSN1SWpyXFh6SMPpKre8A/fPAt+W0pDaa5ltVOuTYgPHIWq1SYzI5GjU73tDl68qetj69Lfdael0Mfl2kPbRPRZJgJQgICAgavPq1Rad6S62uLoNiVPHSTznN1Nb2rqqODfC1lUXLXAuqaTt+iz35DnaeRf6VkvWZ2xmq/gMBVruLhqQtuxGok8hpB4eM58X0e1p/NKRRu8F2RuwavU1qCD3SrpUkcNZJJI8P8A5O/p/pOPFO5ZRVs8b2Zw1VtTIVbiSjMl+pIUgTsv0WG3svlzeeZcuFN6d+5tuLklDzJvuQevK08X6h9PvSd4vDC1WrqVUZfnAcw1xPHiuTlqYY6WKOZA3uCbG2pQSD982z9PyW7xBxZdBnqkLSpuxPMjQvrJa0zxfS81p7wcXX9msk7i71CGrONyPmoPQS+9uFzz+A+m6Hoo6erZWG/E9FkmAgICAgQy3EDG8gp+gvujYeQU/QX3CXYeQU/QX3CNh5BT9BfcI2OH7f55hcsr4apVBF1rWVAC7eYwso9bAb7bzXkpzrNfkcGMPi89qKaytRwatenhFJ36PWP0m4fdaa8OCuKvGkD1ns12Vp4VFGkXA6WA24ATdMDpAIEyhAQEBA5j5S6OvKcd+jRZ/wDpEVP/AFmM9+w8y7B4/VhUB4oWpn+5/paeF1deOTswdQ2Z01HnOvvmuu9G2O2eUR/SL8f4Rxk2qp51RP8ASL7do4ybTUxQYXBBHhvMLzo257sGe+7RM3Hu6b+zzGH3iez0kapBD3ETtZpgICAgICBQXF7X36QLb1Rbbw4+uBUKokA1h4+6UVqbiBZrYNG4gfZMZjfaRrqnZjDMbmkt5q9Cm96TSpOzlAcEE2xWFZtHL6afNUCXx4GSBKJgICAgICAgICAgIHOdouyNDGVqdaouqpSUohJ81QzXJC+lyvA2mV5WlBQFAv1j3GfIEoQEBAQEDBzvCCthq9Mi/eUqiW66lIt8ZJjY+WMozpqGtCdJZtTbcGtZxY8DcfCcufBFp2wmG7p5gjC+u/tuftnHOGfaGExKTiqXpE/3f9Y9K3wak8tpjg3vsPviMVjUrP8A+8KRutQeq95l+G5eViHXfIUrV8xxlcjzRS035aqjqbX6gUz9aehjpERENkPcZtUgICAgICBGmA0iAtAWgTAQEgShAQEBAQEBAQEBAQEBAQEBAQEBAQEBAQOK7RfJhl+OqNVek1Oq27VKTFNR6svzSfG1zJMG3JYv5CKR/JYyso6VKSVP3Skmhhn5BG/49f2U/wCdGhco/IIL+fjiR0XDAH3mqfsjQ3eX/IlgKZ/GPiq3gXCD/sAI98uh6Bk+UUMHTFLD0kpUx9FBa56k8SfE7xo2z5QgICAgICAgICAgICAgICAgICAgICAgICAgICAgICAgICAgICAgICAgICAgICAgICAgRAXgIC8BAQEBeAvCJhUQF4CAvAQECYEQJgIEQF4CAvIEoEwKUqg3sQbGx8D0kiYnwm4nwqvKpAQJgReAgLwF4CBMCICAvAXkEyhAQKTINRgsQ74zELc6Ka0wF5XIvf7Zox3m2W0e0OXHe1s949obZnABJNgBuek371Hd0715a3CZ3Tq1Aih976WK2VrcdJmmmeJtxc9Oqpe/HTZkzdLomdMbC45KtIVVNk843O1gpIN/cZjF4mvL2YVyVtXl7MRc9pd3r8+xYqo0+c5/QHMTX69dcmqOqpNeX/sqqWco1F6tnAQkMpFmBFtiL8dxLGavGZWOopNJv8KameUwyi1QltBOlb6NXzdfST169og/FV3qPLYV6wRGc3soLH1AXM3TOo23TOo2teWp3Qqk2QqGuehFxJzjjyY+pXhyYjZ7TCK1qhL300wt3YDmF6eM1TnrEbap6mkVif4VtnNMUBW87QSBa3nXva1ry+tXhzX8TT0/U9lvEZ9TRypFQgbM6qWUHjpJHOYz1FeXFjPV0i3HuwsrzwNVq6jUIZwKaBGNgNr7Da/3TXh6iL2lpw9XFrW3+zop2begxsFjkq0+8U2Xztzt80kH7JhW8TG/ZrpkravL2Y1POabU2qecEViuoi2o/odZhGek1m3s1x1OOaep7L2WZktfVpDqyW1I40sL8DboZceWL+PZlizVyb17LuPxa0abO19K2vYXO5AG3tmd7cY3LO94rG5U43HLRpl2O3xJ5AeMxvkitdyxyZa0pylh4rPadMLcVCxUMUVbsq9XHKa79RWv3a79VSnnuv1s0RVonziKxULYdeZ6DeZTmrWIn5ZWz0rFZn38LC59S1MPP0qGPe6fxZ08Qrc5jPUUidMPxWOJmP59l7L8waq35J0S11drC/8Ad4iZ0yWtPjszxZbX/wCOoZztYE9LzZPaNt0zqGjyCotPDtWqGwqM7kn12H2TlwW1jm9veXH00xTHOS0+Wdl2bJXZlC1FZQDZ1sSDwI8Jux5YvOm7FnrknUR3ZWLxApozteygk23Npna3GNy23vxrMyoq41Epd4xsmkNf18PbJOSK15SxtlrWnKWHVz2mqI2mqWcEikFu9hzK8hNVs9axE68tNuqpWInv39lypm9MUkq+cVqFQthvcm24vMpy14xb5ZznpFIv8rbZ7TDlbVCBqu4XzLqLldXXaY/iKb0xnqqb0pftBTCodNUlgG0qtyq+k++wj8RTzpJ6umonU9/ZVjs9p0m0nW1raiq3CX4aunGW+etVy9VSk6nu2aNcA9d5v3vu6In4WaeMU1Wpi+pQrHbazcN5jFo3phGSJtNfdjtmtMVTTubqpZm+ioHpNyMwnNXc1+GE56ReafC3g87SrU0KKgJBKsy2DgcSvWSmetp0mPqaXtx0hs8pgObOSrmmFAuzsOSC+8kZ6d0nqqanf6NbmHaFW7oIaieeC91IIUcR4+yaL9VE6iP3c2TrItx47jv3b/BYsVV1LqtcjzlKn2A8t+M7KWi0bh6FLxeNwyZkyIFMDlsuzMJVxJ7uq7NUNgi32W4FzOCmTja0zE728zFnit7zxmdyv5xjXrYWpalVp2ZA2tbXW+5AHEcL+uZ5rTfFPaYZ9Re2TDOomP8ACnJ6qtVUqWrPbTrC93TpJzCg+yMNom2/M/2MFo5RMd5/iHSHhOvW409ByVKk7VHwYuKYqF2b+zNm0j1kzgiLzb0vb/s8qK3m04ddt/x8K83/ABeJW7ijTWmAj6C1vSCDk3jGXVckR4iI7SyzxxyR7RpOMI8grBEcJdbO/wA6pdgWcjlMrTrDOv8A6mSY/D24x/5+7c5JhNFFb/PezueZZh92w9k34MfCkbdnT44rT7s6rTDKVPAgg+0Wm6Y3Gm60co05XLKT1iuHcHusOzBz6dj5i+qcGOLW/wBOfEPNw1vefTt4rP8A1+FOPfRiquuoaQIVVIQsxS3zUP0d7xeZjLPfX+EyajNbc6/b+yvNz/I6eim1NRVQIp3YizaWI5XPL+MZu2KIiPdl1G/QrxjXd0GDwoo0Qi8gbnqx4k9TeddacKadtKRTHqGq7M45dCUwGNS9Q1NjZDqJ84n2CaumyRx05+kyVivGPPu6GdTtckKVQ1KmEW4RqhcsOVNtyo9Znn8bRacUeN7/AGeZEX52wx4md7+zJzI93iKQ7t2p00vSRVuDUvYX6WHOZ5I1eI12jx+rbkjjliNdojt+qrIO8XE4gVQQ9QUmuAdOwOwPhqA9kvTxaL25e+k6XnXJblHnTcZnhu9o1E9JTb18vjOjLXnSYdeavOkw0WTBsWyPVHmUQFAP0qg4sfUJy4YtkmJv4j+7iwcs8xN47V/mWEHHeV1rOylnOqkqE1Ki/RUN6NuQmrf5pi867/vLV/ytF5138a7yys8Rn8jUKaeouuniVB0ge3TczZnjlwiI02dRWbenERpuMxo0Uw5SpZaNlXnt6Nrc7idN60imreHXkpjjHwt2hh5Di3Z2QM1WiB5tZlKm9/mn0tuc1YLTvXmPlp6a9pmY8x7S2mZkijVtx7t/3TOjJ/tnTqy/7J/RzWOJGGwRuFQAFmKllBCjSWUcec4snL06TE6h5uSZ9LHMdo92zyF1LuU11NQ8/EsNIJHBUXpuZuwzWbTMd/u6emms2mY7/dtsTRDoyHgwI9+06LVi1dOq1eVZhzOUI+J7tKg/F4fZujupIUeoCcOKLZJitvEfy87p4vl1S0dq/wArWIqWxNfvahp6iBZULO6AbKjfRExvbWSYtOv8fZhM/wCrfnOv29l7OrnD4cIhp/jAEU7kCxCk9DztMs0bpWKxru2Z45YqxEajbaZhhRSwdREGy0yPE7bkzoyUiuKYdOSkVwTER7KezeF00A5+fUFyfC1lX1AWk6enGn3Y9Jj44omfMtBgqgsVqs5bWWbDKh1O99tb8xOTHqO1p9/DixTrcXnvvx93aUGJUEjSbC63vY24XnpxPh69Zma92hz2s+HrpVpjUaiNTK9W4ofj8Jx5uWO/Kvu4uptbHki9Y3uFnNMA1HCAcWaojVnte97kk8yL2ky04Yu/eZ8sMuKceHUefeV7JqqtVBUtWYizVdJSnTXkqKfG0ywzHLt3/tH6Munms37d5+faFvsthbvVqNxV3VB0JN3Pr4D2THpqbva8/LHo6bta0/M6Xs0xK0sZSapcIKT6TYm7lrWFudgJlltFctZn4bM1ormibfDeYepqVWsVuAdJ4jwM64ncbdlZ3G12VkQItAgIBwAk0kREJtKqFQDgAPVJpIiI8JtKppEmhDIDxAMuk1CSo6QajwAQqYEBRCaQUB5CTUGoSVHSXRqC0KgIByEmoNaVSiNIvfn1k0mvctKppgTAgKJNEdkaBe9hfrzjUJxhJUSrpBUHiLxMbJ7pCgQkREeC0KgoLWsLdJNR4TUeEhQOEq6TAgKISI0goONhfrJqDUeUlRLpQiAtAjQL3sL9ecmoTUb2m0qhUSaNBEpPdCoBwAjSaiEhRCx2QUB4gQkxEqoUgICAgICAgICAgICAgICAgICAgICAgICAgICAgICAgICAgICAgICAgICAgICAgICAgICAgICAgICAgICAgICAgICAgICAgICAgICAgICAgICAgICAgICAgICAgICAgICAgICAgICAgICAgICAgICAgICAgICAgICAgICAgICAgICAgICAgICAgICAgICAgICAgICAgICAgICAgICAgICAgICAgICAgICAgICAgICAgICA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40318" y="1004692"/>
            <a:ext cx="4788437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Les contraires sont des mots qui s’opposent par leur sens. Ils ont toujours la même nature grammaticale :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la montrée/la descente (noms)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lourd/léger (adjectif)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entrer/sortir (verbes)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peuvent appartenir à la même famille et s’opposent alors par un préfixe comme a-, in-, dé-, mal– ou parfois non- :</a:t>
            </a:r>
          </a:p>
          <a:p>
            <a:pPr marL="361950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symétrique/asymétrique	</a:t>
            </a:r>
            <a:r>
              <a:rPr lang="fr-FR" sz="1200" dirty="0" smtClean="0">
                <a:latin typeface="Amandine" pitchFamily="2" charset="0"/>
              </a:rPr>
              <a:t>	poli/impoli</a:t>
            </a:r>
            <a:endParaRPr lang="fr-FR" sz="1200" dirty="0">
              <a:latin typeface="Amandine" pitchFamily="2" charset="0"/>
            </a:endParaRPr>
          </a:p>
          <a:p>
            <a:pPr marL="361950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heureux/malheureux	</a:t>
            </a:r>
            <a:r>
              <a:rPr lang="fr-FR" sz="1200" dirty="0" smtClean="0">
                <a:latin typeface="Amandine" pitchFamily="2" charset="0"/>
              </a:rPr>
              <a:t>	faire/défaire</a:t>
            </a:r>
            <a:endParaRPr lang="fr-FR" sz="1200" dirty="0">
              <a:latin typeface="Amandine" pitchFamily="2" charset="0"/>
            </a:endParaRPr>
          </a:p>
          <a:p>
            <a:pPr marL="361950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la violence/la non-violence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peuvent aussi être de familles différentes : grand/petit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Tous les mots n’ont pas un contraire. Mais certains en ont plusieurs, selon le contexte : 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un tissu doux - un tissu rugueux</a:t>
            </a:r>
          </a:p>
          <a:p>
            <a:pPr algn="ctr">
              <a:lnSpc>
                <a:spcPct val="120000"/>
              </a:lnSpc>
            </a:pPr>
            <a:r>
              <a:rPr lang="fr-FR" sz="1200" dirty="0">
                <a:latin typeface="Amandine" pitchFamily="2" charset="0"/>
              </a:rPr>
              <a:t>un enfant doux - un enfant </a:t>
            </a:r>
            <a:r>
              <a:rPr lang="fr-FR" sz="1200" dirty="0" smtClean="0">
                <a:latin typeface="Amandine" pitchFamily="2" charset="0"/>
              </a:rPr>
              <a:t>brutal</a:t>
            </a:r>
            <a:endParaRPr lang="fr-FR" sz="1200" dirty="0">
              <a:latin typeface="Amandine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 rot="10800000">
            <a:off x="1242243" y="6916432"/>
            <a:ext cx="3786511" cy="20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ea typeface="Georgia Belle" panose="02000603000000000000" pitchFamily="2" charset="0"/>
                <a:cs typeface="Arial" pitchFamily="34" charset="0"/>
              </a:rPr>
              <a:t>1. vrai   2. vrai   3. faux    4. faux  </a:t>
            </a:r>
            <a:r>
              <a:rPr kumimoji="0" lang="fr-FR" altLang="fr-FR" sz="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ea typeface="Georgia Belle" panose="02000603000000000000" pitchFamily="2" charset="0"/>
                <a:cs typeface="Arial" pitchFamily="34" charset="0"/>
              </a:rPr>
              <a:t> 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ea typeface="Georgia Belle" panose="02000603000000000000" pitchFamily="2" charset="0"/>
                <a:cs typeface="Arial" pitchFamily="34" charset="0"/>
              </a:rPr>
              <a:t>5. oui    6. oui    7. non     8. non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95152"/>
              </p:ext>
            </p:extLst>
          </p:nvPr>
        </p:nvGraphicFramePr>
        <p:xfrm>
          <a:off x="5707133" y="1609591"/>
          <a:ext cx="4594221" cy="1042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1407"/>
                <a:gridCol w="1531407"/>
                <a:gridCol w="1531407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Le </a:t>
                      </a:r>
                      <a:r>
                        <a:rPr lang="fr-FR" sz="1000" u="sng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radical</a:t>
                      </a: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 est l’élément de base, il contient le sens principal du mot :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un bond</a:t>
                      </a:r>
                      <a:r>
                        <a:rPr lang="fr-FR" sz="1200" i="1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 </a:t>
                      </a:r>
                      <a:endParaRPr lang="fr-FR" sz="1200" dirty="0" smtClean="0">
                        <a:solidFill>
                          <a:prstClr val="black"/>
                        </a:solidFill>
                        <a:latin typeface="Amandin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Le </a:t>
                      </a:r>
                      <a:r>
                        <a:rPr lang="fr-FR" sz="1000" u="sng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préfixe</a:t>
                      </a: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se place au début du mot, avant le radical :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un </a:t>
                      </a:r>
                      <a:r>
                        <a:rPr lang="fr-FR" sz="1200" b="1" u="sng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re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bond</a:t>
                      </a: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Le </a:t>
                      </a:r>
                      <a:r>
                        <a:rPr lang="fr-FR" sz="1000" u="sng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préfixe</a:t>
                      </a: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prstClr val="black"/>
                          </a:solidFill>
                          <a:latin typeface="Short Stack" panose="02010500040000000007" pitchFamily="2" charset="0"/>
                        </a:rPr>
                        <a:t>se place à la fin du mot, après le radical :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bond</a:t>
                      </a:r>
                      <a:r>
                        <a:rPr lang="fr-FR" sz="1200" b="1" u="sng" dirty="0" smtClean="0">
                          <a:solidFill>
                            <a:prstClr val="black"/>
                          </a:solidFill>
                          <a:latin typeface="Amandine" pitchFamily="2" charset="0"/>
                        </a:rPr>
                        <a:t>ir</a:t>
                      </a:r>
                      <a:endParaRPr lang="fr-FR" sz="1000" dirty="0" smtClean="0">
                        <a:solidFill>
                          <a:prstClr val="black"/>
                        </a:solidFill>
                        <a:latin typeface="Amandine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575875" y="2729256"/>
            <a:ext cx="481396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Un même mot peut contenir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un préfixe et un suffixe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 : </a:t>
            </a:r>
            <a:r>
              <a:rPr lang="fr-FR" sz="1200" b="1" u="sng" dirty="0">
                <a:solidFill>
                  <a:prstClr val="black"/>
                </a:solidFill>
                <a:latin typeface="Amandine" pitchFamily="2" charset="0"/>
              </a:rPr>
              <a:t>re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bond</a:t>
            </a:r>
            <a:r>
              <a:rPr lang="fr-FR" sz="1200" b="1" u="sng" dirty="0">
                <a:solidFill>
                  <a:prstClr val="black"/>
                </a:solidFill>
                <a:latin typeface="Amandine" pitchFamily="2" charset="0"/>
              </a:rPr>
              <a:t>ir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Les mots qui ont le même radical et un sens commun constituent une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famille de mots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 : 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un bond – un rebond – rebondir – un rebondissement.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spcAft>
                <a:spcPts val="600"/>
              </a:spcAft>
            </a:pPr>
            <a:r>
              <a:rPr lang="fr-FR" sz="1000" b="1" u="sng" dirty="0">
                <a:solidFill>
                  <a:prstClr val="black"/>
                </a:solidFill>
                <a:latin typeface="Short Stack" panose="02010500040000000007" pitchFamily="2" charset="0"/>
              </a:rPr>
              <a:t>Attention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 : Certains mots qui se ressemblent n’appartiennent pas à la même famille de mots : 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bondé</a:t>
            </a:r>
            <a:r>
              <a:rPr lang="fr-FR" sz="1200" dirty="0">
                <a:solidFill>
                  <a:prstClr val="black"/>
                </a:solidFill>
                <a:latin typeface="Short Stack" panose="02010500040000000007" pitchFamily="2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signifie 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être plein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42" y="5411364"/>
            <a:ext cx="291179" cy="1159322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252" y="5462233"/>
            <a:ext cx="291179" cy="11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0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préfixes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972319"/>
            <a:ext cx="4866564" cy="4104456"/>
          </a:xfrm>
          <a:prstGeom prst="roundRect">
            <a:avLst>
              <a:gd name="adj" fmla="val 3775"/>
            </a:avLst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50156" y="292712"/>
            <a:ext cx="58477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V5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540271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45242" y="627461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6" name="AutoShape 5" descr="data:image/jpeg;base64,/9j/4AAQSkZJRgABAQAAAQABAAD/2wCEAAkGBxQQEBIUEhQQFBIUFRAWFRAVFBUUFBUWFRUWFxQUFBQYHCggGBolGxQVITEhJSksLi4uFx8zODMsNygtLisBCgoKDg0OGhAQGywkICQsLC0sLCwsLCwsLCwsLCwsLCwsLCwsLCwsLCwsLCwsLCwsLCwsLCwsLCwsLCwsLCwsLP/AABEIAJEBXAMBEQACEQEDEQH/xAAcAAEAAQUBAQAAAAAAAAAAAAAAAQIDBAUGBwj/xABKEAACAQIEAwMHBgkKBwEAAAABAgADEQQFEiExQVEGE2EUIlJxgZGhBzJCkrHBFiMzU2JylLLRJDRDVWOC0tPh41Rzk6KjwvEV/8QAGgEBAQADAQEAAAAAAAAAAAAAAAECAwQFBv/EADERAQACAgEDAwIFAwMFAAAAAAABAgMREgQhMRNBUQVhFCJxgaEVsdEjMkKRweHw8f/aAAwDAQACEQMRAD8A9xgICAgICAgICAgIEXk7CZQgICAgICAgICAgICAgICAgICAgIESBGgjQm8BKEBAQEBAQEBAQEBAQEBAQEC3WqhFJOwHOYWnUDSvisQ2IphabCle7M2m2mx8bg+HGcXLLOTx2G9E7xMoQEBAQEBAQEC33ova4va9r7262gV3gTAQEBAQECDA1FbPF716SaS6EBgWAtcBhtxOx8JzZM8VRUce/6I9n+s0z1FlUHGP6XuAknPaRHlb+kfcv8JPWsJGLf0j7l/hJ61hPlbjn8B/CZevaBi4rtB3ILO9Gw3sx039RFz8DLHUTtNtxleNXEUadVb6aiq6342YXE7YncKypkEBAQEBAQEBAQECJJC8mwjYXlGJjd2pA8C9/qqxHxAPsmq/kZIWbYFQgTKEBAQEBAQEBA4z5QsJUrCmlCp3FYaqlOvewVkBazH0SFsfA8DBvTW9iu3per5HmCihjVsLE+ZWFtnpNwII32PqiJ34SNT3h6GrXhVUBAQEBAgyDhc8wynMKoZVN6eHYXAPHWp/cE8rq66uksqnhlHDUv6rMv2ETVEi7oPpVPrsftMvINJ9J/rGTkIC/pVPrv9xiLCipQXpf9YlvtibDSdp3FLCV2UAWp1LW2+iZjXvYl3mQ0tGFw6+jSpD3IJ7dY7Kz5QlCAgICAgICAgW6tQL64GP3rHgJJGppNiGrsKgZKIDbhgNRvtYjcbX6TiiuWb9/A2aYQEXVqqn9djb2NcfCdM4+/kW6mKakQr2a+ysu1/Bxy5b8PVwmm+bgMPHZjYoS1NdLLYEkXJBW2rxvbhOe/UzNtQbZ+X5gtQstirr85D9o6idOHqa37G2eJ0iZQgICBjY7E90hbbwvwvygcpX7T4tWZe4wuxI3xNIHbqC9xMedWE5K78qPwqxf5jCftVL/ADI51+T1K/J+FeL/ADGE/aqX+OTlX5T1K/J+FWL/ADGE/aqX+OXnX5PUr8sfOM4etpLJSUKmI1sK9FrXouFAAck3YgbCYXvXXlhlyV4z3eeVlp4iktHFBii/kq6W7/DNxvSPNLjdPdYzkxZuNtS8zB1U0vMT4dN2Y7b1svqJhszZXpVP5tmS/kqq7ABz9F+t9wdj1PdFot4exS0WjcPV6FYOLggg8xMtMtrsBAQEBA4rtQdOYUf08O49fd1B/mTzOsjvtJZFI7Cc0eCFZMCDIAlgU1DJI5jty38irD0l0/WIH3y4Y3dJ8PT8OmlFHRVHuE9uvhlC7KEBAQEBAQEBAgmSRrmxCljqN7chc++0w9WqbXKeK1/MtYbbb29fSWuStlVGuADrtYc+EWvFRr2xrK2wCg+lufC6g7e+cl+qhJarNceT3o1WYhVDAWIBW/A39Izx83Xav+ZjtqsUUenSRwK2hU1PVRCKjLY62Uebe4vsJzZvqHHJvHDHa/leNc4yix4u7LsLAqUO1ug039k2dBmtbqP1Wsu+E+qbEyhAQEDSdrP5sf1l++SPcnw81z/C3xWIP9rU/eM8LPknnLxs0bvLX+RzT6jVwPI5PVPTk8jj1l9NPkcnqsZxyp8nEy9SZOELtMIabUaqrVoVPn0W4X5Op4o45MPjN+LqLY5bsGaaTpcyXO6+RadTVMVlRIVattVbCE/QrKOXHhseXoz18WauTw9amStoewZVmdPE0lqUnV0YAhlNwRNzNmwEBAQOH7fnTi8vbqcVT+siuB/4zOHra/l2kr2HbaefWexC6xlmRTqgSpgU1TJMjk+21S9Okn5zE4VPrVVvNnTRu6S9bE9mGSZQgICAgICAgY9fEhepPQcbdZpvlio1GY50LaAGDNtfbhY33HsHtnn5fqFY7RKTLUvj/NsDYdJ51us3OtsNrmDxLswZTbSRdjuLeid99uUz6bqLTZYlfx2NLOBq1aQDyAuTtsOOwJ36ib8/VT4XbDxGK3nFbP2YzLXZg5J1Dc2sR1H8Z5mW8WlhLX9+twNLXOwTQSSeQCgbmY1xWt2gh1HZjJX7zv6ylbAinTPEXFmdt9jYkAeJn0n03oPSnnZtirrhPahkmUICAgaXtZ/Nj+sv3yR7k+Hn2eYYnE1/+ZU+0z5rqLxGSYeXlpM2YIwxmj1Ia/TldVGEk3hYrKrS3Qe6Y8oXjK21Fj1mXOGM0lR5KekyjLCenKpcCxIABJPAAG58BMotNp1VfSmezAzTPVwbNh6CrisZUVkeiPOw9FW2Pf22qH9DgOe4Ant9J080/NLuwYZp3l0PyQdnK+DUlnYrUIZl3FMHe+hOA9k73U9VgICAgcN8q3m0cJV/N4ujc9A4KH96c3U13RJRhHuJ41JIZBabNiNcbBWgUVXmFpHIdpH147K6Q+ljKLkeFM6vunX0UbttHsgnqskwEoQEBAQIY2kmYiNyMOtmSKON7mw2O58DwnLfrMVfdNufzDMgdXW4uOOwAsPVv8TPA63reU/llJs57F1/pb2BufVznjxaby1bKdUMLg3EzmbVnuyhssNigtIDxa/rvO6mWK17G2HUxHn+BA94v/ETmva1pTaksTNWTL20KbTkjz3RdwC68TQQbnvFYjkFQ6ifhb2z1PpVLTm+y1ju9FUT7WIblUoQEBAQOY+UJ664FjhqJrVdSWpggbb3Y36R5HnGI7X4lmYtk1XUSSf5XzJ3/o+s8/J9Ox3tylhOOJWvwsr/ANT1f2v/AGph/S8KelCfwsr/ANT1v2v/AGo/pWE9KD8LK/8AU9b9r/2o/pWL7npwy8i7RPiMXTw9XLqmH7xap704jXp002Yeb3YvcrbjzmrP9Ox0xzavlJxQ6FsKqqzOyIiAl6jHSiAc2bkJ4HT4Mme2qMfScTju0lXHsaGVhqdE3WpmBUrUfkVojiikc9ieduE+p6Toq4I795bK0iHa9hvk+p4ZQWXfib2LMerGd0eGb0OjSCiwFhAuQEBAQOJ+WFCcprMOKNQYevvFUfFhNeSN1SWpyXFh6SMPpKre8A/fPAt+W0pDaa5ltVOuTYgPHIWq1SYzI5GjU73tDl68qetj69Lfdael0Mfl2kPbRPRZJgJQgICAgavPq1Rad6S62uLoNiVPHSTznN1Nb2rqqODfC1lUXLXAuqaTt+iz35DnaeRf6VkvWZ2xmq/gMBVruLhqQtuxGok8hpB4eM58X0e1p/NKRRu8F2RuwavU1qCD3SrpUkcNZJJI8P8A5O/p/pOPFO5ZRVs8b2Zw1VtTIVbiSjMl+pIUgTsv0WG3svlzeeZcuFN6d+5tuLklDzJvuQevK08X6h9PvSd4vDC1WrqVUZfnAcw1xPHiuTlqYY6WKOZA3uCbG2pQSD982z9PyW7xBxZdBnqkLSpuxPMjQvrJa0zxfS81p7wcXX9msk7i71CGrONyPmoPQS+9uFzz+A+m6Hoo6erZWG/E9FkmAgICAgQy3EDG8gp+gvujYeQU/QX3CXYeQU/QX3CNh5BT9BfcI2OH7f55hcsr4apVBF1rWVAC7eYwso9bAb7bzXkpzrNfkcGMPi89qKaytRwatenhFJ36PWP0m4fdaa8OCuKvGkD1ns12Vp4VFGkXA6WA24ATdMDpAIEyhAQEBA5j5S6OvKcd+jRZ/wDpEVP/AFmM9+w8y7B4/VhUB4oWpn+5/paeF1deOTswdQ2Z01HnOvvmuu9G2O2eUR/SL8f4Rxk2qp51RP8ASL7do4ybTUxQYXBBHhvMLzo257sGe+7RM3Hu6b+zzGH3iez0kapBD3ETtZpgICAgICBQXF7X36QLb1Rbbw4+uBUKokA1h4+6UVqbiBZrYNG4gfZMZjfaRrqnZjDMbmkt5q9Cm96TSpOzlAcEE2xWFZtHL6afNUCXx4GSBKJgICAgICAgICAgIHOdouyNDGVqdaouqpSUohJ81QzXJC+lyvA2mV5WlBQFAv1j3GfIEoQEBAQEDBzvCCthq9Mi/eUqiW66lIt8ZJjY+WMozpqGtCdJZtTbcGtZxY8DcfCcufBFp2wmG7p5gjC+u/tuftnHOGfaGExKTiqXpE/3f9Y9K3wak8tpjg3vsPviMVjUrP8A+8KRutQeq95l+G5eViHXfIUrV8xxlcjzRS035aqjqbX6gUz9aehjpERENkPcZtUgICAgICBGmA0iAtAWgTAQEgShAQEBAQEBAQEBAQEBAQEBAQEBAQEBAQOK7RfJhl+OqNVek1Oq27VKTFNR6svzSfG1zJMG3JYv5CKR/JYyso6VKSVP3Skmhhn5BG/49f2U/wCdGhco/IIL+fjiR0XDAH3mqfsjQ3eX/IlgKZ/GPiq3gXCD/sAI98uh6Bk+UUMHTFLD0kpUx9FBa56k8SfE7xo2z5QgICAgICAgICAgICAgICAgICAgICAgICAgICAgICAgICAgICAgICAgICAgICAgICAgRAXgIC8BAQEBeAvCJhUQF4CAvAQECYEQJgIEQF4CAvIEoEwKUqg3sQbGx8D0kiYnwm4nwqvKpAQJgReAgLwF4CBMCICAvAXkEyhAQKTINRgsQ74zELc6Ka0wF5XIvf7Zox3m2W0e0OXHe1s949obZnABJNgBuek371Hd0715a3CZ3Tq1Aih976WK2VrcdJmmmeJtxc9Oqpe/HTZkzdLomdMbC45KtIVVNk843O1gpIN/cZjF4mvL2YVyVtXl7MRc9pd3r8+xYqo0+c5/QHMTX69dcmqOqpNeX/sqqWco1F6tnAQkMpFmBFtiL8dxLGavGZWOopNJv8KameUwyi1QltBOlb6NXzdfST169og/FV3qPLYV6wRGc3soLH1AXM3TOo23TOo2teWp3Qqk2QqGuehFxJzjjyY+pXhyYjZ7TCK1qhL300wt3YDmF6eM1TnrEbap6mkVif4VtnNMUBW87QSBa3nXva1ry+tXhzX8TT0/U9lvEZ9TRypFQgbM6qWUHjpJHOYz1FeXFjPV0i3HuwsrzwNVq6jUIZwKaBGNgNr7Da/3TXh6iL2lpw9XFrW3+zop2begxsFjkq0+8U2Xztzt80kH7JhW8TG/ZrpkravL2Y1POabU2qecEViuoi2o/odZhGek1m3s1x1OOaep7L2WZktfVpDqyW1I40sL8DboZceWL+PZlizVyb17LuPxa0abO19K2vYXO5AG3tmd7cY3LO94rG5U43HLRpl2O3xJ5AeMxvkitdyxyZa0pylh4rPadMLcVCxUMUVbsq9XHKa79RWv3a79VSnnuv1s0RVonziKxULYdeZ6DeZTmrWIn5ZWz0rFZn38LC59S1MPP0qGPe6fxZ08Qrc5jPUUidMPxWOJmP59l7L8waq35J0S11drC/8Ad4iZ0yWtPjszxZbX/wCOoZztYE9LzZPaNt0zqGjyCotPDtWqGwqM7kn12H2TlwW1jm9veXH00xTHOS0+Wdl2bJXZlC1FZQDZ1sSDwI8Jux5YvOm7FnrknUR3ZWLxApozteygk23Npna3GNy23vxrMyoq41Epd4xsmkNf18PbJOSK15SxtlrWnKWHVz2mqI2mqWcEikFu9hzK8hNVs9axE68tNuqpWInv39lypm9MUkq+cVqFQthvcm24vMpy14xb5ZznpFIv8rbZ7TDlbVCBqu4XzLqLldXXaY/iKb0xnqqb0pftBTCodNUlgG0qtyq+k++wj8RTzpJ6umonU9/ZVjs9p0m0nW1raiq3CX4aunGW+etVy9VSk6nu2aNcA9d5v3vu6In4WaeMU1Wpi+pQrHbazcN5jFo3phGSJtNfdjtmtMVTTubqpZm+ioHpNyMwnNXc1+GE56ReafC3g87SrU0KKgJBKsy2DgcSvWSmetp0mPqaXtx0hs8pgObOSrmmFAuzsOSC+8kZ6d0nqqanf6NbmHaFW7oIaieeC91IIUcR4+yaL9VE6iP3c2TrItx47jv3b/BYsVV1LqtcjzlKn2A8t+M7KWi0bh6FLxeNwyZkyIFMDlsuzMJVxJ7uq7NUNgi32W4FzOCmTja0zE728zFnit7zxmdyv5xjXrYWpalVp2ZA2tbXW+5AHEcL+uZ5rTfFPaYZ9Re2TDOomP8ACnJ6qtVUqWrPbTrC93TpJzCg+yMNom2/M/2MFo5RMd5/iHSHhOvW409ByVKk7VHwYuKYqF2b+zNm0j1kzgiLzb0vb/s8qK3m04ddt/x8K83/ABeJW7ijTWmAj6C1vSCDk3jGXVckR4iI7SyzxxyR7RpOMI8grBEcJdbO/wA6pdgWcjlMrTrDOv8A6mSY/D24x/5+7c5JhNFFb/PezueZZh92w9k34MfCkbdnT44rT7s6rTDKVPAgg+0Wm6Y3Gm60co05XLKT1iuHcHusOzBz6dj5i+qcGOLW/wBOfEPNw1vefTt4rP8A1+FOPfRiquuoaQIVVIQsxS3zUP0d7xeZjLPfX+EyajNbc6/b+yvNz/I6eim1NRVQIp3YizaWI5XPL+MZu2KIiPdl1G/QrxjXd0GDwoo0Qi8gbnqx4k9TeddacKadtKRTHqGq7M45dCUwGNS9Q1NjZDqJ84n2CaumyRx05+kyVivGPPu6GdTtckKVQ1KmEW4RqhcsOVNtyo9Znn8bRacUeN7/AGeZEX52wx4md7+zJzI93iKQ7t2p00vSRVuDUvYX6WHOZ5I1eI12jx+rbkjjliNdojt+qrIO8XE4gVQQ9QUmuAdOwOwPhqA9kvTxaL25e+k6XnXJblHnTcZnhu9o1E9JTb18vjOjLXnSYdeavOkw0WTBsWyPVHmUQFAP0qg4sfUJy4YtkmJv4j+7iwcs8xN47V/mWEHHeV1rOylnOqkqE1Ki/RUN6NuQmrf5pi867/vLV/ytF5138a7yys8Rn8jUKaeouuniVB0ge3TczZnjlwiI02dRWbenERpuMxo0Uw5SpZaNlXnt6Nrc7idN60imreHXkpjjHwt2hh5Di3Z2QM1WiB5tZlKm9/mn0tuc1YLTvXmPlp6a9pmY8x7S2mZkijVtx7t/3TOjJ/tnTqy/7J/RzWOJGGwRuFQAFmKllBCjSWUcec4snL06TE6h5uSZ9LHMdo92zyF1LuU11NQ8/EsNIJHBUXpuZuwzWbTMd/u6emms2mY7/dtsTRDoyHgwI9+06LVi1dOq1eVZhzOUI+J7tKg/F4fZujupIUeoCcOKLZJitvEfy87p4vl1S0dq/wArWIqWxNfvahp6iBZULO6AbKjfRExvbWSYtOv8fZhM/wCrfnOv29l7OrnD4cIhp/jAEU7kCxCk9DztMs0bpWKxru2Z45YqxEajbaZhhRSwdREGy0yPE7bkzoyUiuKYdOSkVwTER7KezeF00A5+fUFyfC1lX1AWk6enGn3Y9Jj44omfMtBgqgsVqs5bWWbDKh1O99tb8xOTHqO1p9/DixTrcXnvvx93aUGJUEjSbC63vY24XnpxPh69Zma92hz2s+HrpVpjUaiNTK9W4ofj8Jx5uWO/Kvu4uptbHki9Y3uFnNMA1HCAcWaojVnte97kk8yL2ky04Yu/eZ8sMuKceHUefeV7JqqtVBUtWYizVdJSnTXkqKfG0ywzHLt3/tH6Munms37d5+faFvsthbvVqNxV3VB0JN3Pr4D2THpqbva8/LHo6bta0/M6Xs0xK0sZSapcIKT6TYm7lrWFudgJlltFctZn4bM1ormibfDeYepqVWsVuAdJ4jwM64ncbdlZ3G12VkQItAgIBwAk0kREJtKqFQDgAPVJpIiI8JtKppEmhDIDxAMuk1CSo6QajwAQqYEBRCaQUB5CTUGoSVHSXRqC0KgIByEmoNaVSiNIvfn1k0mvctKppgTAgKJNEdkaBe9hfrzjUJxhJUSrpBUHiLxMbJ7pCgQkREeC0KgoLWsLdJNR4TUeEhQOEq6TAgKISI0goONhfrJqDUeUlRLpQiAtAjQL3sL9ecmoTUb2m0qhUSaNBEpPdCoBwAjSaiEhRCx2QUB4gQkxEqoUgICAgICAgICAgICAgICAgICAgICAgICAgICAgICAgICAgICAgICAgICAgICAgICAgICAgICAgICAgICAgICAgICAgICAgICAgICAgICAgICAgICAgICAgICAgICAgICAgICAgICAgICAgICAgICAgICAgICAgICAgICAgICAgICAgICAgICAgICAgICAgICAgICAgICAgICAgICAgICAgICAgICAgICAgICAgICAgICA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4918283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0" name="ZoneTexte 29"/>
          <p:cNvSpPr txBox="1"/>
          <p:nvPr/>
        </p:nvSpPr>
        <p:spPr>
          <a:xfrm>
            <a:off x="6417969" y="302521"/>
            <a:ext cx="3537209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suffixes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2" name="Larme 31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V6</a:t>
            </a:r>
            <a:endParaRPr lang="fr-FR" sz="2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5575875" y="1044327"/>
            <a:ext cx="4866564" cy="3402439"/>
          </a:xfrm>
          <a:prstGeom prst="roundRect">
            <a:avLst>
              <a:gd name="adj" fmla="val 360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>
              <a:lnSpc>
                <a:spcPct val="150000"/>
              </a:lnSpc>
            </a:pP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05" y="612279"/>
            <a:ext cx="720147" cy="582622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689552" y="727817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046" y="972319"/>
            <a:ext cx="4838074" cy="95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Le </a:t>
            </a:r>
            <a:r>
              <a:rPr lang="fr-FR" sz="1050" b="1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préfixe</a:t>
            </a:r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 se place devant le radical d’un mot. Il permet de former un nouveau mot ou </a:t>
            </a:r>
            <a:r>
              <a:rPr lang="fr-FR" sz="1050" b="1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mot</a:t>
            </a:r>
            <a:r>
              <a:rPr lang="fr-FR" sz="105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 </a:t>
            </a:r>
            <a:r>
              <a:rPr lang="fr-FR" sz="1050" b="1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dérivé</a:t>
            </a:r>
            <a:r>
              <a:rPr lang="fr-FR" sz="1100" kern="1400" dirty="0">
                <a:solidFill>
                  <a:srgbClr val="000000"/>
                </a:solidFill>
                <a:latin typeface="Sassoon Infant Std"/>
              </a:rPr>
              <a:t>.  	</a:t>
            </a:r>
            <a:endParaRPr lang="fr-FR" sz="1100" kern="1400" dirty="0" smtClean="0">
              <a:solidFill>
                <a:srgbClr val="000000"/>
              </a:solidFill>
              <a:latin typeface="Sassoon Infant Std"/>
            </a:endParaRPr>
          </a:p>
          <a:p>
            <a:pPr algn="ctr">
              <a:lnSpc>
                <a:spcPct val="110000"/>
              </a:lnSpc>
            </a:pPr>
            <a:r>
              <a:rPr lang="fr-FR" sz="1200" b="1" kern="1400" dirty="0" err="1">
                <a:solidFill>
                  <a:srgbClr val="000000"/>
                </a:solidFill>
                <a:latin typeface="Amandine"/>
              </a:rPr>
              <a:t>r</a:t>
            </a:r>
            <a:r>
              <a:rPr lang="fr-FR" sz="1200" b="1" kern="1400" dirty="0" err="1" smtClean="0">
                <a:solidFill>
                  <a:srgbClr val="000000"/>
                </a:solidFill>
                <a:latin typeface="Amandine"/>
              </a:rPr>
              <a:t>e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  dire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	</a:t>
            </a:r>
            <a:r>
              <a:rPr lang="fr-FR" sz="1200" b="1" kern="1400" dirty="0" smtClean="0">
                <a:solidFill>
                  <a:srgbClr val="000000"/>
                </a:solidFill>
                <a:latin typeface="Amandine"/>
              </a:rPr>
              <a:t>in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 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 croyable</a:t>
            </a:r>
            <a:endParaRPr lang="fr-FR" sz="9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fr-FR" sz="1600" kern="1400" dirty="0">
              <a:solidFill>
                <a:srgbClr val="000000"/>
              </a:solidFill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>
            <a:off x="1561555" y="1502594"/>
            <a:ext cx="388937" cy="180975"/>
          </a:xfrm>
          <a:custGeom>
            <a:avLst/>
            <a:gdLst>
              <a:gd name="T0" fmla="*/ 0 w 388883"/>
              <a:gd name="T1" fmla="*/ 21020 h 182179"/>
              <a:gd name="T2" fmla="*/ 199696 w 388883"/>
              <a:gd name="T3" fmla="*/ 178676 h 182179"/>
              <a:gd name="T4" fmla="*/ 388883 w 388883"/>
              <a:gd name="T5" fmla="*/ 0 h 182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883" h="182179">
                <a:moveTo>
                  <a:pt x="0" y="21020"/>
                </a:moveTo>
                <a:cubicBezTo>
                  <a:pt x="67441" y="101599"/>
                  <a:pt x="134882" y="182179"/>
                  <a:pt x="199696" y="178676"/>
                </a:cubicBezTo>
                <a:cubicBezTo>
                  <a:pt x="264510" y="175173"/>
                  <a:pt x="360855" y="29779"/>
                  <a:pt x="388883" y="0"/>
                </a:cubicBezTo>
              </a:path>
            </a:pathLst>
          </a:custGeom>
          <a:noFill/>
          <a:ln w="9525" cap="flat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3"/>
          <p:cNvSpPr>
            <a:spLocks/>
          </p:cNvSpPr>
          <p:nvPr/>
        </p:nvSpPr>
        <p:spPr bwMode="auto">
          <a:xfrm>
            <a:off x="1888034" y="1508944"/>
            <a:ext cx="388938" cy="182562"/>
          </a:xfrm>
          <a:custGeom>
            <a:avLst/>
            <a:gdLst>
              <a:gd name="T0" fmla="*/ 0 w 388883"/>
              <a:gd name="T1" fmla="*/ 21020 h 182179"/>
              <a:gd name="T2" fmla="*/ 199696 w 388883"/>
              <a:gd name="T3" fmla="*/ 178676 h 182179"/>
              <a:gd name="T4" fmla="*/ 388883 w 388883"/>
              <a:gd name="T5" fmla="*/ 0 h 182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883" h="182179">
                <a:moveTo>
                  <a:pt x="0" y="21020"/>
                </a:moveTo>
                <a:cubicBezTo>
                  <a:pt x="67441" y="101599"/>
                  <a:pt x="134882" y="182179"/>
                  <a:pt x="199696" y="178676"/>
                </a:cubicBezTo>
                <a:cubicBezTo>
                  <a:pt x="264510" y="175173"/>
                  <a:pt x="360855" y="29779"/>
                  <a:pt x="388883" y="0"/>
                </a:cubicBezTo>
              </a:path>
            </a:pathLst>
          </a:custGeom>
          <a:noFill/>
          <a:ln w="9525" cap="flat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513930" y="1707381"/>
            <a:ext cx="4413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préfixe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962324" y="1699444"/>
            <a:ext cx="4413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radical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610396" y="1691506"/>
            <a:ext cx="4413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préfixe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186460" y="1683569"/>
            <a:ext cx="4413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radical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2648993" y="1493335"/>
            <a:ext cx="388937" cy="180975"/>
          </a:xfrm>
          <a:custGeom>
            <a:avLst/>
            <a:gdLst>
              <a:gd name="T0" fmla="*/ 0 w 388883"/>
              <a:gd name="T1" fmla="*/ 21020 h 182179"/>
              <a:gd name="T2" fmla="*/ 199696 w 388883"/>
              <a:gd name="T3" fmla="*/ 178676 h 182179"/>
              <a:gd name="T4" fmla="*/ 388883 w 388883"/>
              <a:gd name="T5" fmla="*/ 0 h 182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883" h="182179">
                <a:moveTo>
                  <a:pt x="0" y="21020"/>
                </a:moveTo>
                <a:cubicBezTo>
                  <a:pt x="67441" y="101599"/>
                  <a:pt x="134882" y="182179"/>
                  <a:pt x="199696" y="178676"/>
                </a:cubicBezTo>
                <a:cubicBezTo>
                  <a:pt x="264510" y="175173"/>
                  <a:pt x="360855" y="29779"/>
                  <a:pt x="388883" y="0"/>
                </a:cubicBezTo>
              </a:path>
            </a:pathLst>
          </a:custGeom>
          <a:noFill/>
          <a:ln w="9525" cap="flat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2972842" y="1504181"/>
            <a:ext cx="723900" cy="203200"/>
          </a:xfrm>
          <a:custGeom>
            <a:avLst/>
            <a:gdLst>
              <a:gd name="T0" fmla="*/ 0 w 388883"/>
              <a:gd name="T1" fmla="*/ 21020 h 182179"/>
              <a:gd name="T2" fmla="*/ 199696 w 388883"/>
              <a:gd name="T3" fmla="*/ 178676 h 182179"/>
              <a:gd name="T4" fmla="*/ 388883 w 388883"/>
              <a:gd name="T5" fmla="*/ 0 h 182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883" h="182179">
                <a:moveTo>
                  <a:pt x="0" y="21020"/>
                </a:moveTo>
                <a:cubicBezTo>
                  <a:pt x="67441" y="101599"/>
                  <a:pt x="134882" y="182179"/>
                  <a:pt x="199696" y="178676"/>
                </a:cubicBezTo>
                <a:cubicBezTo>
                  <a:pt x="264510" y="175173"/>
                  <a:pt x="360855" y="29779"/>
                  <a:pt x="388883" y="0"/>
                </a:cubicBezTo>
              </a:path>
            </a:pathLst>
          </a:custGeom>
          <a:noFill/>
          <a:ln w="9525" cap="flat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587856"/>
              </p:ext>
            </p:extLst>
          </p:nvPr>
        </p:nvGraphicFramePr>
        <p:xfrm>
          <a:off x="307975" y="1980431"/>
          <a:ext cx="4606677" cy="2986939"/>
        </p:xfrm>
        <a:graphic>
          <a:graphicData uri="http://schemas.openxmlformats.org/drawingml/2006/table">
            <a:tbl>
              <a:tblPr/>
              <a:tblGrid>
                <a:gridCol w="1150293"/>
                <a:gridCol w="1368152"/>
                <a:gridCol w="2088232"/>
              </a:tblGrid>
              <a:tr h="1758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Préfixes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Signification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Exemples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21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re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-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r-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répétition, retour en arrière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re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venir, 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re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trouver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pré-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avant, devant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pré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fixe, </a:t>
                      </a: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pré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dire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pro-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en avant de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pro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jeter, </a:t>
                      </a: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pro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venir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im-</a:t>
                      </a:r>
                      <a:r>
                        <a:rPr lang="de-DE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de-DE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in-</a:t>
                      </a:r>
                      <a:r>
                        <a:rPr lang="de-DE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de-DE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il-</a:t>
                      </a:r>
                      <a:r>
                        <a:rPr lang="de-DE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ir-</a:t>
                      </a:r>
                      <a:r>
                        <a:rPr lang="de-DE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de-DE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mal-</a:t>
                      </a:r>
                      <a:endParaRPr lang="de-DE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contraire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im</a:t>
                      </a:r>
                      <a:r>
                        <a:rPr lang="fr-FR" sz="1000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mobile, </a:t>
                      </a:r>
                      <a:r>
                        <a:rPr lang="fr-FR" sz="1000" b="1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in</a:t>
                      </a:r>
                      <a:r>
                        <a:rPr lang="fr-FR" sz="1000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complet, </a:t>
                      </a:r>
                      <a:r>
                        <a:rPr lang="fr-FR" sz="1000" b="1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  <a:r>
                        <a:rPr lang="fr-FR" sz="1000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lisible, </a:t>
                      </a:r>
                      <a:r>
                        <a:rPr lang="fr-FR" sz="1000" b="1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ir</a:t>
                      </a:r>
                      <a:r>
                        <a:rPr lang="fr-FR" sz="1000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réfléchi, </a:t>
                      </a:r>
                      <a:r>
                        <a:rPr lang="fr-FR" sz="1000" b="1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mal</a:t>
                      </a:r>
                      <a:r>
                        <a:rPr lang="fr-FR" sz="1000" kern="1400" spc="-30" baseline="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adroit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mono-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un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mono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place, 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mono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logue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bi-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deux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bi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mensuel, 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bi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cyclette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en-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em-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dans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en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laidir,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em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prisonner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a-, é-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rendre plus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maigrir, 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claircir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inter-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intra-</a:t>
                      </a: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,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intro-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entre, au milieu de, parmi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intra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musculaire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trans-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 delà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trans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porter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5608664" y="1092001"/>
            <a:ext cx="483377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Le suffixe, qui est toujours placé </a:t>
            </a:r>
            <a:r>
              <a:rPr lang="fr-FR" sz="1000" dirty="0" smtClean="0">
                <a:latin typeface="Short Stack" panose="02010500040000000007" pitchFamily="2" charset="0"/>
              </a:rPr>
              <a:t>après le </a:t>
            </a:r>
            <a:r>
              <a:rPr lang="fr-FR" sz="1000" dirty="0">
                <a:latin typeface="Short Stack" panose="02010500040000000007" pitchFamily="2" charset="0"/>
              </a:rPr>
              <a:t>radical, change le plus  souvent la </a:t>
            </a:r>
            <a:r>
              <a:rPr lang="fr-FR" sz="1000" dirty="0" smtClean="0">
                <a:latin typeface="Short Stack" panose="02010500040000000007" pitchFamily="2" charset="0"/>
              </a:rPr>
              <a:t>nature grammaticale </a:t>
            </a:r>
            <a:r>
              <a:rPr lang="fr-FR" sz="1000" dirty="0">
                <a:latin typeface="Short Stack" panose="02010500040000000007" pitchFamily="2" charset="0"/>
              </a:rPr>
              <a:t>du mot. Il donne une indication sur le </a:t>
            </a:r>
            <a:r>
              <a:rPr lang="fr-FR" sz="1000" dirty="0" smtClean="0">
                <a:latin typeface="Short Stack" panose="02010500040000000007" pitchFamily="2" charset="0"/>
              </a:rPr>
              <a:t>sens du </a:t>
            </a:r>
            <a:r>
              <a:rPr lang="fr-FR" sz="1000" dirty="0">
                <a:latin typeface="Short Stack" panose="02010500040000000007" pitchFamily="2" charset="0"/>
              </a:rPr>
              <a:t>nouveau mot. 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Les suffixes ont, comme les préfixes, une signification 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</a:p>
          <a:p>
            <a:endParaRPr lang="fr-FR" sz="1000" dirty="0">
              <a:latin typeface="Short Stack" panose="02010500040000000007" pitchFamily="2" charset="0"/>
            </a:endParaRPr>
          </a:p>
          <a:p>
            <a:pPr marL="85725"/>
            <a:r>
              <a:rPr lang="fr-FR" sz="1000" dirty="0">
                <a:latin typeface="Short Stack" panose="02010500040000000007" pitchFamily="2" charset="0"/>
              </a:rPr>
              <a:t>*</a:t>
            </a:r>
            <a:r>
              <a:rPr lang="fr-FR" sz="1200" dirty="0" smtClean="0">
                <a:latin typeface="Amandine" pitchFamily="2" charset="0"/>
              </a:rPr>
              <a:t>-</a:t>
            </a:r>
            <a:r>
              <a:rPr lang="fr-FR" sz="1200" dirty="0" err="1">
                <a:latin typeface="Amandine" pitchFamily="2" charset="0"/>
              </a:rPr>
              <a:t>ement</a:t>
            </a:r>
            <a:r>
              <a:rPr lang="fr-FR" sz="1200" dirty="0">
                <a:latin typeface="Amandine" pitchFamily="2" charset="0"/>
              </a:rPr>
              <a:t>, -</a:t>
            </a:r>
            <a:r>
              <a:rPr lang="fr-FR" sz="1200" dirty="0" err="1">
                <a:latin typeface="Amandine" pitchFamily="2" charset="0"/>
              </a:rPr>
              <a:t>tion</a:t>
            </a:r>
            <a:r>
              <a:rPr lang="fr-FR" sz="1200" dirty="0">
                <a:latin typeface="Amandine" pitchFamily="2" charset="0"/>
              </a:rPr>
              <a:t>, -</a:t>
            </a:r>
            <a:r>
              <a:rPr lang="fr-FR" sz="1200" dirty="0" err="1">
                <a:latin typeface="Amandine" pitchFamily="2" charset="0"/>
              </a:rPr>
              <a:t>age</a:t>
            </a:r>
            <a:r>
              <a:rPr lang="fr-FR" sz="1200" dirty="0">
                <a:latin typeface="Amandine" pitchFamily="2" charset="0"/>
              </a:rPr>
              <a:t>, -ure </a:t>
            </a:r>
            <a:r>
              <a:rPr lang="fr-FR" sz="1000" dirty="0">
                <a:latin typeface="Short Stack" panose="02010500040000000007" pitchFamily="2" charset="0"/>
              </a:rPr>
              <a:t>: ces suffixes permettent de construire des mots désignant une </a:t>
            </a:r>
            <a:r>
              <a:rPr lang="fr-FR" sz="1000" dirty="0" smtClean="0">
                <a:latin typeface="Short Stack" panose="02010500040000000007" pitchFamily="2" charset="0"/>
              </a:rPr>
              <a:t>action ou </a:t>
            </a:r>
            <a:r>
              <a:rPr lang="fr-FR" sz="1000" dirty="0">
                <a:latin typeface="Short Stack" panose="02010500040000000007" pitchFamily="2" charset="0"/>
              </a:rPr>
              <a:t>le résultat d’une action.</a:t>
            </a:r>
          </a:p>
          <a:p>
            <a:pPr marL="85725" algn="ctr"/>
            <a:r>
              <a:rPr lang="fr-FR" sz="1200" dirty="0">
                <a:latin typeface="Amandine" pitchFamily="2" charset="0"/>
              </a:rPr>
              <a:t>un changement </a:t>
            </a:r>
            <a:r>
              <a:rPr lang="fr-FR" sz="1000" dirty="0">
                <a:latin typeface="Short Stack" panose="02010500040000000007" pitchFamily="2" charset="0"/>
              </a:rPr>
              <a:t>: action de </a:t>
            </a:r>
            <a:r>
              <a:rPr lang="fr-FR" sz="1000" dirty="0" smtClean="0">
                <a:latin typeface="Short Stack" panose="02010500040000000007" pitchFamily="2" charset="0"/>
              </a:rPr>
              <a:t>changer</a:t>
            </a:r>
          </a:p>
          <a:p>
            <a:pPr marL="85725" algn="ctr"/>
            <a:endParaRPr lang="fr-FR" sz="1000" dirty="0">
              <a:latin typeface="Short Stack" panose="02010500040000000007" pitchFamily="2" charset="0"/>
            </a:endParaRPr>
          </a:p>
          <a:p>
            <a:pPr marL="85725">
              <a:spcAft>
                <a:spcPts val="60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*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200" dirty="0">
                <a:latin typeface="Amandine" pitchFamily="2" charset="0"/>
              </a:rPr>
              <a:t>-</a:t>
            </a:r>
            <a:r>
              <a:rPr lang="fr-FR" sz="1200" dirty="0" err="1">
                <a:latin typeface="Amandine" pitchFamily="2" charset="0"/>
              </a:rPr>
              <a:t>eur</a:t>
            </a:r>
            <a:r>
              <a:rPr lang="fr-FR" sz="1200" dirty="0">
                <a:latin typeface="Amandine" pitchFamily="2" charset="0"/>
              </a:rPr>
              <a:t>, -</a:t>
            </a:r>
            <a:r>
              <a:rPr lang="fr-FR" sz="1200" dirty="0" err="1">
                <a:latin typeface="Amandine" pitchFamily="2" charset="0"/>
              </a:rPr>
              <a:t>ier</a:t>
            </a:r>
            <a:r>
              <a:rPr lang="fr-FR" sz="1200" dirty="0">
                <a:latin typeface="Amandine" pitchFamily="2" charset="0"/>
              </a:rPr>
              <a:t>, -</a:t>
            </a:r>
            <a:r>
              <a:rPr lang="fr-FR" sz="1200" dirty="0" err="1">
                <a:latin typeface="Amandine" pitchFamily="2" charset="0"/>
              </a:rPr>
              <a:t>iste</a:t>
            </a:r>
            <a:r>
              <a:rPr lang="fr-FR" sz="1200" dirty="0">
                <a:latin typeface="Amandine" pitchFamily="2" charset="0"/>
              </a:rPr>
              <a:t>, -er, -</a:t>
            </a:r>
            <a:r>
              <a:rPr lang="fr-FR" sz="1200" dirty="0" err="1">
                <a:latin typeface="Amandine" pitchFamily="2" charset="0"/>
              </a:rPr>
              <a:t>ien</a:t>
            </a:r>
            <a:r>
              <a:rPr lang="fr-FR" sz="1200" dirty="0">
                <a:latin typeface="Amandine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: ils permettent de construire des noms qui  signifient </a:t>
            </a:r>
            <a:r>
              <a:rPr lang="fr-FR" sz="1000" dirty="0" smtClean="0">
                <a:latin typeface="Short Stack" panose="02010500040000000007" pitchFamily="2" charset="0"/>
              </a:rPr>
              <a:t>« personne qui fait quelque chose ».</a:t>
            </a:r>
            <a:endParaRPr lang="fr-FR" sz="1000" dirty="0">
              <a:latin typeface="Short Stack" panose="02010500040000000007" pitchFamily="2" charset="0"/>
            </a:endParaRPr>
          </a:p>
          <a:p>
            <a:pPr marL="85725" algn="ctr">
              <a:spcAft>
                <a:spcPts val="600"/>
              </a:spcAft>
            </a:pPr>
            <a:r>
              <a:rPr lang="fr-FR" sz="1200" dirty="0">
                <a:latin typeface="Amandine" pitchFamily="2" charset="0"/>
              </a:rPr>
              <a:t>un musicien</a:t>
            </a:r>
            <a:r>
              <a:rPr lang="fr-FR" sz="1000" dirty="0">
                <a:latin typeface="Short Stack" panose="02010500040000000007" pitchFamily="2" charset="0"/>
              </a:rPr>
              <a:t> : personne qui joue de la </a:t>
            </a:r>
            <a:r>
              <a:rPr lang="fr-FR" sz="1000" dirty="0" smtClean="0">
                <a:latin typeface="Short Stack" panose="02010500040000000007" pitchFamily="2" charset="0"/>
              </a:rPr>
              <a:t>musique</a:t>
            </a:r>
          </a:p>
          <a:p>
            <a:pPr marL="85725" algn="ctr"/>
            <a:endParaRPr lang="fr-FR" sz="1000" dirty="0">
              <a:latin typeface="Short Stack" panose="02010500040000000007" pitchFamily="2" charset="0"/>
            </a:endParaRPr>
          </a:p>
          <a:p>
            <a:pPr marL="85725">
              <a:spcAft>
                <a:spcPts val="60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* </a:t>
            </a:r>
            <a:r>
              <a:rPr lang="fr-FR" sz="1200" dirty="0" smtClean="0">
                <a:latin typeface="Amandine" pitchFamily="2" charset="0"/>
              </a:rPr>
              <a:t>-</a:t>
            </a:r>
            <a:r>
              <a:rPr lang="fr-FR" sz="1200" dirty="0">
                <a:latin typeface="Amandine" pitchFamily="2" charset="0"/>
              </a:rPr>
              <a:t>able, -</a:t>
            </a:r>
            <a:r>
              <a:rPr lang="fr-FR" sz="1200" dirty="0" err="1">
                <a:latin typeface="Amandine" pitchFamily="2" charset="0"/>
              </a:rPr>
              <a:t>ible</a:t>
            </a:r>
            <a:r>
              <a:rPr lang="fr-FR" sz="1200" dirty="0">
                <a:latin typeface="Amandine" pitchFamily="2" charset="0"/>
              </a:rPr>
              <a:t>, -</a:t>
            </a:r>
            <a:r>
              <a:rPr lang="fr-FR" sz="1200" dirty="0" err="1">
                <a:latin typeface="Amandine" pitchFamily="2" charset="0"/>
              </a:rPr>
              <a:t>uble</a:t>
            </a:r>
            <a:r>
              <a:rPr lang="fr-FR" sz="1200" dirty="0">
                <a:latin typeface="Amandine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: ils permettent de construire des </a:t>
            </a:r>
            <a:r>
              <a:rPr lang="fr-FR" sz="1000" dirty="0" smtClean="0">
                <a:latin typeface="Short Stack" panose="02010500040000000007" pitchFamily="2" charset="0"/>
              </a:rPr>
              <a:t>adjectifs qui </a:t>
            </a:r>
            <a:r>
              <a:rPr lang="fr-FR" sz="1000" dirty="0">
                <a:latin typeface="Short Stack" panose="02010500040000000007" pitchFamily="2" charset="0"/>
              </a:rPr>
              <a:t>signifient « qui peut-être... »</a:t>
            </a:r>
          </a:p>
          <a:p>
            <a:pPr marL="85725" algn="ctr">
              <a:spcAft>
                <a:spcPts val="600"/>
              </a:spcAft>
            </a:pPr>
            <a:r>
              <a:rPr lang="fr-FR" sz="1200" dirty="0">
                <a:latin typeface="Amandine" pitchFamily="2" charset="0"/>
              </a:rPr>
              <a:t>mangeable</a:t>
            </a:r>
            <a:r>
              <a:rPr lang="fr-FR" sz="1000" dirty="0">
                <a:latin typeface="Short Stack" panose="02010500040000000007" pitchFamily="2" charset="0"/>
              </a:rPr>
              <a:t> : qui peut être </a:t>
            </a:r>
            <a:r>
              <a:rPr lang="fr-FR" sz="1000" dirty="0" smtClean="0">
                <a:latin typeface="Short Stack" panose="02010500040000000007" pitchFamily="2" charset="0"/>
              </a:rPr>
              <a:t>mangé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271338" y="514878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209930" y="5393822"/>
            <a:ext cx="4887913" cy="1987209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822015" y="5295693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289006" y="5485333"/>
            <a:ext cx="1182044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Vrai ou faux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2940887" y="530402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50952" y="5766056"/>
            <a:ext cx="48272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 Le préfixe se place derrière le radical.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 Certains préfixe permettent de dire le contraire.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 Tous les mots ont un préfixe</a:t>
            </a:r>
            <a:r>
              <a:rPr lang="fr-FR" sz="900" dirty="0" smtClean="0">
                <a:latin typeface="Short Stack" panose="02010500040000000007" pitchFamily="2" charset="0"/>
              </a:rPr>
              <a:t>.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298888" y="6300911"/>
            <a:ext cx="2455524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Les mots soulignés ont-ils un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préfixe ?</a:t>
            </a:r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240318" y="6622622"/>
            <a:ext cx="48272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4. illégal - </a:t>
            </a:r>
            <a:r>
              <a:rPr lang="fr-FR" sz="900" u="sng" dirty="0">
                <a:latin typeface="Short Stack" panose="02010500040000000007" pitchFamily="2" charset="0"/>
              </a:rPr>
              <a:t>illogique</a:t>
            </a:r>
            <a:r>
              <a:rPr lang="fr-FR" sz="900" dirty="0">
                <a:latin typeface="Short Stack" panose="02010500040000000007" pitchFamily="2" charset="0"/>
              </a:rPr>
              <a:t> - illisible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5. un minijupe - un minibus - le </a:t>
            </a:r>
            <a:r>
              <a:rPr lang="fr-FR" sz="900" u="sng" dirty="0">
                <a:latin typeface="Short Stack" panose="02010500040000000007" pitchFamily="2" charset="0"/>
              </a:rPr>
              <a:t>minimum</a:t>
            </a:r>
            <a:r>
              <a:rPr lang="fr-FR" sz="900" dirty="0">
                <a:latin typeface="Short Stack" panose="02010500040000000007" pitchFamily="2" charset="0"/>
              </a:rPr>
              <a:t> 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 une multiprise - un multicoque - </a:t>
            </a:r>
            <a:r>
              <a:rPr lang="fr-FR" sz="900" u="sng" dirty="0">
                <a:latin typeface="Short Stack" panose="02010500040000000007" pitchFamily="2" charset="0"/>
              </a:rPr>
              <a:t>multiplier</a:t>
            </a:r>
            <a:r>
              <a:rPr lang="fr-FR" sz="900" dirty="0"/>
              <a:t>	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 rot="10800000">
            <a:off x="271337" y="7176243"/>
            <a:ext cx="482650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1. faux </a:t>
            </a:r>
            <a:r>
              <a:rPr kumimoji="0" lang="fr-FR" altLang="fr-FR" sz="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    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2. vrai       3.faux  	4. oui        5. non     6. non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8916850" y="4490258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13"/>
          <p:cNvSpPr>
            <a:spLocks noChangeArrowheads="1"/>
          </p:cNvSpPr>
          <p:nvPr/>
        </p:nvSpPr>
        <p:spPr bwMode="auto">
          <a:xfrm>
            <a:off x="5562837" y="4733574"/>
            <a:ext cx="4887913" cy="2545063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5707134" y="5210338"/>
            <a:ext cx="4765675" cy="67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 Le suffixe ne donne aucune indication sur le sens d’un mot.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 Le suffixe se trouve après le radical</a:t>
            </a:r>
          </a:p>
          <a:p>
            <a:r>
              <a:rPr lang="fr-FR" sz="900" spc="-40" dirty="0">
                <a:latin typeface="Short Stack" panose="02010500040000000007" pitchFamily="2" charset="0"/>
              </a:rPr>
              <a:t>3. –</a:t>
            </a:r>
            <a:r>
              <a:rPr lang="fr-FR" sz="900" spc="-40" dirty="0" err="1">
                <a:latin typeface="Short Stack" panose="02010500040000000007" pitchFamily="2" charset="0"/>
              </a:rPr>
              <a:t>tion</a:t>
            </a:r>
            <a:r>
              <a:rPr lang="fr-FR" sz="900" spc="-40" dirty="0">
                <a:latin typeface="Short Stack" panose="02010500040000000007" pitchFamily="2" charset="0"/>
              </a:rPr>
              <a:t> est un suffixe qui permet de faire des noms désignant une action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 Le suffixe change souvent la nature grammaticale des </a:t>
            </a:r>
            <a:r>
              <a:rPr lang="fr-FR" sz="900" dirty="0" smtClean="0">
                <a:latin typeface="Short Stack" panose="02010500040000000007" pitchFamily="2" charset="0"/>
              </a:rPr>
              <a:t>mots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7200631" y="4654200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5706740" y="5947896"/>
            <a:ext cx="3226488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La partie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soulignée est-elle </a:t>
            </a:r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celle écrite en italique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?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51" name="AutoShape 15"/>
          <p:cNvSpPr>
            <a:spLocks noChangeArrowheads="1"/>
          </p:cNvSpPr>
          <p:nvPr/>
        </p:nvSpPr>
        <p:spPr bwMode="auto">
          <a:xfrm>
            <a:off x="5706740" y="4878037"/>
            <a:ext cx="1136650" cy="296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7381946" y="4654200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628471" y="6236161"/>
            <a:ext cx="48272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spc="-50" dirty="0">
                <a:latin typeface="Short Stack" panose="02010500040000000007" pitchFamily="2" charset="0"/>
              </a:rPr>
              <a:t>5. Une action ou son résultat : un déménagement, une rédaction, une guérison</a:t>
            </a:r>
          </a:p>
          <a:p>
            <a:r>
              <a:rPr lang="fr-FR" sz="900" spc="-50" dirty="0">
                <a:latin typeface="Short Stack" panose="02010500040000000007" pitchFamily="2" charset="0"/>
              </a:rPr>
              <a:t>6. Une personne qui fait quelque chose : un italien, une portière, une agrafeuse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7. Qui peut-être… : un cartable, un misérable, intouchable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8. Une personne qui fait quelque chose : un sculpteur, un informaticien, un </a:t>
            </a:r>
            <a:r>
              <a:rPr lang="fr-FR" sz="900" dirty="0" smtClean="0">
                <a:latin typeface="Short Stack" panose="02010500040000000007" pitchFamily="2" charset="0"/>
              </a:rPr>
              <a:t>jardinier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 rot="10800000">
            <a:off x="5733060" y="7020991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latin typeface="Short Stack" panose="02010500040000000007" pitchFamily="2" charset="0"/>
              </a:rPr>
              <a:t>1. faux   2. vrai    3. vrai     4. vrai     5. oui    6. non    7. non     8. </a:t>
            </a:r>
            <a:r>
              <a:rPr lang="fr-FR" sz="800" dirty="0" smtClean="0">
                <a:latin typeface="Short Stack" panose="02010500040000000007" pitchFamily="2" charset="0"/>
              </a:rPr>
              <a:t>oui</a:t>
            </a:r>
            <a:endParaRPr lang="fr-FR" sz="800" dirty="0">
              <a:latin typeface="Short Stack" panose="02010500040000000007" pitchFamily="2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5707133" y="3604900"/>
            <a:ext cx="4608119" cy="751795"/>
          </a:xfrm>
          <a:prstGeom prst="roundRect">
            <a:avLst>
              <a:gd name="adj" fmla="val 7447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5700479" y="2812812"/>
            <a:ext cx="4614773" cy="679787"/>
          </a:xfrm>
          <a:prstGeom prst="roundRect">
            <a:avLst>
              <a:gd name="adj" fmla="val 7447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5700479" y="1980431"/>
            <a:ext cx="4614773" cy="751795"/>
          </a:xfrm>
          <a:prstGeom prst="roundRect">
            <a:avLst>
              <a:gd name="adj" fmla="val 7447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42" y="5411364"/>
            <a:ext cx="291179" cy="1159322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324" y="4733574"/>
            <a:ext cx="291179" cy="11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5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4918283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6417969" y="302521"/>
            <a:ext cx="3537209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mots génériques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V8</a:t>
            </a:r>
            <a:endParaRPr lang="fr-FR" sz="2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575875" y="1044328"/>
            <a:ext cx="4866564" cy="1620180"/>
          </a:xfrm>
          <a:prstGeom prst="roundRect">
            <a:avLst>
              <a:gd name="adj" fmla="val 654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>
              <a:lnSpc>
                <a:spcPct val="150000"/>
              </a:lnSpc>
            </a:pP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129" y="612279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905576" y="727817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51497" y="1146676"/>
            <a:ext cx="4663756" cy="1408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343025" algn="l"/>
              </a:tabLs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Un mot générique permet de nommer une catégorie de choses ayant des points communs :</a:t>
            </a:r>
          </a:p>
          <a:p>
            <a:pPr algn="ctr">
              <a:spcAft>
                <a:spcPts val="0"/>
              </a:spcAft>
              <a:tabLst>
                <a:tab pos="1343025" algn="l"/>
              </a:tabLst>
            </a:pP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1343025" algn="l"/>
              </a:tabLst>
            </a:pP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L’abeille, la fourmi et la mouche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sont</a:t>
            </a:r>
            <a:r>
              <a:rPr lang="fr-FR" sz="1000" dirty="0" smtClean="0">
                <a:latin typeface="Amandine" pitchFamily="2" charset="0"/>
                <a:ea typeface="Times New Roman"/>
                <a:cs typeface="Times New Roman"/>
              </a:rPr>
              <a:t> </a:t>
            </a:r>
            <a:r>
              <a:rPr lang="fr-FR" sz="1200" u="sng" dirty="0" smtClean="0">
                <a:latin typeface="Amandine" pitchFamily="2" charset="0"/>
                <a:ea typeface="Times New Roman"/>
                <a:cs typeface="Times New Roman"/>
              </a:rPr>
              <a:t>des insectes</a:t>
            </a:r>
          </a:p>
          <a:p>
            <a:pPr algn="ctr">
              <a:spcAft>
                <a:spcPts val="0"/>
              </a:spcAft>
              <a:tabLst>
                <a:tab pos="1343025" algn="l"/>
              </a:tabLst>
            </a:pPr>
            <a:r>
              <a:rPr lang="fr-FR" sz="9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mot générique qui regroupe ces trois mots est donc </a:t>
            </a:r>
            <a:r>
              <a:rPr lang="fr-FR" sz="1200" u="sng" dirty="0" smtClean="0">
                <a:latin typeface="Amandine" pitchFamily="2" charset="0"/>
                <a:ea typeface="Times New Roman"/>
                <a:cs typeface="Times New Roman"/>
              </a:rPr>
              <a:t>insectes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.</a:t>
            </a:r>
          </a:p>
          <a:p>
            <a:pPr>
              <a:spcAft>
                <a:spcPts val="0"/>
              </a:spcAft>
              <a:tabLst>
                <a:tab pos="1343025" algn="l"/>
              </a:tabLst>
            </a:pPr>
            <a:endParaRPr lang="fr-FR" sz="100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  <a:tabLst>
                <a:tab pos="134302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mot générique peut-être un nom, un verbe ou un adjectif qualificatif.</a:t>
            </a:r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5" name="ZoneTexte 74"/>
          <p:cNvSpPr txBox="1"/>
          <p:nvPr/>
        </p:nvSpPr>
        <p:spPr>
          <a:xfrm>
            <a:off x="882204" y="279227"/>
            <a:ext cx="362554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niveaux de </a:t>
            </a:r>
            <a:r>
              <a:rPr lang="fr-FR" sz="2800" dirty="0" smtClean="0">
                <a:latin typeface="Fineliner Script" pitchFamily="50" charset="0"/>
              </a:rPr>
              <a:t>langage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209930" y="972319"/>
            <a:ext cx="4866564" cy="3384376"/>
          </a:xfrm>
          <a:prstGeom prst="roundRect">
            <a:avLst>
              <a:gd name="adj" fmla="val 664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78" name="Larme 77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450156" y="292712"/>
            <a:ext cx="58477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pitchFamily="50" charset="0"/>
              </a:rPr>
              <a:t>V7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05" name="Text Box 10"/>
          <p:cNvSpPr txBox="1">
            <a:spLocks noChangeArrowheads="1"/>
          </p:cNvSpPr>
          <p:nvPr/>
        </p:nvSpPr>
        <p:spPr bwMode="auto">
          <a:xfrm>
            <a:off x="271338" y="442870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AutoShape 13"/>
          <p:cNvSpPr>
            <a:spLocks noChangeArrowheads="1"/>
          </p:cNvSpPr>
          <p:nvPr/>
        </p:nvSpPr>
        <p:spPr bwMode="auto">
          <a:xfrm>
            <a:off x="209930" y="4673742"/>
            <a:ext cx="4887913" cy="2419836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822015" y="4575613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AutoShape 14"/>
          <p:cNvSpPr>
            <a:spLocks noChangeArrowheads="1"/>
          </p:cNvSpPr>
          <p:nvPr/>
        </p:nvSpPr>
        <p:spPr bwMode="auto">
          <a:xfrm>
            <a:off x="289007" y="4788743"/>
            <a:ext cx="1182044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Vrai ou faux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2940887" y="458394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Image 109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612279"/>
            <a:ext cx="720147" cy="505755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>
            <a:off x="4345242" y="699469"/>
            <a:ext cx="531251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 smtClean="0">
                <a:solidFill>
                  <a:prstClr val="black"/>
                </a:solidFill>
                <a:latin typeface="Waltograph" pitchFamily="66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50952" y="5069466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On distingue trois niveaux de langage.</a:t>
            </a: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 langage soutenu permet de discuter avec ses amis.</a:t>
            </a: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 langage courant est surtout utilisé à l'écrit.</a:t>
            </a: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 langage familier s’utilise en classe.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endParaRPr lang="fr-FR" sz="1000" dirty="0" smtClean="0">
              <a:latin typeface="Short Stack" panose="02010500040000000007" pitchFamily="2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80839" y="2986509"/>
            <a:ext cx="454545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70497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La différence entre les niveaux de langage apparaît aussi dans la prononciation et la construction de phrases :</a:t>
            </a:r>
          </a:p>
          <a:p>
            <a:pPr>
              <a:spcAft>
                <a:spcPts val="0"/>
              </a:spcAft>
              <a:tabLst>
                <a:tab pos="1704975" algn="l"/>
              </a:tabLst>
            </a:pPr>
            <a:endParaRPr lang="fr-FR" sz="100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lvl="1">
              <a:tabLst>
                <a:tab pos="714375" algn="l"/>
              </a:tabLst>
            </a:pPr>
            <a:r>
              <a:rPr lang="fr-FR" sz="1300" dirty="0" smtClean="0">
                <a:latin typeface="Amandine" pitchFamily="2" charset="0"/>
                <a:ea typeface="Times New Roman"/>
                <a:cs typeface="Times New Roman"/>
              </a:rPr>
              <a:t>Vient-il ce soir ?</a:t>
            </a:r>
          </a:p>
          <a:p>
            <a:pPr lvl="1">
              <a:tabLst>
                <a:tab pos="714375" algn="l"/>
              </a:tabLst>
            </a:pPr>
            <a:r>
              <a:rPr lang="fr-FR" sz="1300" dirty="0" smtClean="0">
                <a:latin typeface="Amandine" pitchFamily="2" charset="0"/>
                <a:ea typeface="Times New Roman"/>
                <a:cs typeface="Times New Roman"/>
              </a:rPr>
              <a:t>Est-ce qu’il vient ce soir ?</a:t>
            </a:r>
          </a:p>
          <a:p>
            <a:pPr lvl="1">
              <a:tabLst>
                <a:tab pos="714375" algn="l"/>
              </a:tabLst>
            </a:pPr>
            <a:r>
              <a:rPr lang="fr-FR" sz="1300" dirty="0" smtClean="0">
                <a:latin typeface="Amandine" pitchFamily="2" charset="0"/>
                <a:ea typeface="Times New Roman"/>
                <a:cs typeface="Times New Roman"/>
              </a:rPr>
              <a:t>Il vient c’ soir ?</a:t>
            </a:r>
            <a:endParaRPr lang="fr-FR" sz="1300" dirty="0">
              <a:latin typeface="Amandine" pitchFamily="2" charset="0"/>
              <a:ea typeface="Times New Roman"/>
              <a:cs typeface="Times New Roman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80840" y="1145081"/>
            <a:ext cx="4545454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tabLst>
                <a:tab pos="134302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Selon la situation (personne à qui l’on s’adresse, lieu dans lequel on se trouve, oral ou écrit), on utilise des niveaux de langage différents pour s’exprimer.</a:t>
            </a:r>
          </a:p>
          <a:p>
            <a:pPr>
              <a:lnSpc>
                <a:spcPct val="120000"/>
              </a:lnSpc>
              <a:spcAft>
                <a:spcPts val="600"/>
              </a:spcAft>
              <a:tabLst>
                <a:tab pos="134302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On distingue </a:t>
            </a:r>
            <a:r>
              <a:rPr lang="fr-FR" sz="10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trois niveaux de langage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:</a:t>
            </a:r>
          </a:p>
          <a:p>
            <a:pPr marL="171450" indent="-171450">
              <a:lnSpc>
                <a:spcPct val="120000"/>
              </a:lnSpc>
              <a:buFontTx/>
              <a:buChar char="-"/>
              <a:tabLst>
                <a:tab pos="134302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langage soutenu, surtout utilisé à l’écrit :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Hâte-toi !</a:t>
            </a:r>
          </a:p>
          <a:p>
            <a:pPr marL="171450" indent="-171450">
              <a:lnSpc>
                <a:spcPct val="120000"/>
              </a:lnSpc>
              <a:buFontTx/>
              <a:buChar char="-"/>
              <a:tabLst>
                <a:tab pos="134302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langage courant :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Dépêche-toi !</a:t>
            </a:r>
            <a:endParaRPr lang="fr-FR" sz="1000" dirty="0" smtClean="0">
              <a:latin typeface="Amandine" pitchFamily="2" charset="0"/>
              <a:ea typeface="Times New Roman"/>
              <a:cs typeface="Times New Roman"/>
            </a:endParaRPr>
          </a:p>
          <a:p>
            <a:pPr marL="171450" indent="-171450">
              <a:lnSpc>
                <a:spcPct val="120000"/>
              </a:lnSpc>
              <a:buFontTx/>
              <a:buChar char="-"/>
              <a:tabLst>
                <a:tab pos="1343025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langage familier :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Grouille-toi !</a:t>
            </a:r>
          </a:p>
        </p:txBody>
      </p:sp>
      <p:sp>
        <p:nvSpPr>
          <p:cNvPr id="116" name="Rectangle à coins arrondis 115"/>
          <p:cNvSpPr/>
          <p:nvPr/>
        </p:nvSpPr>
        <p:spPr>
          <a:xfrm>
            <a:off x="380839" y="1116335"/>
            <a:ext cx="4545455" cy="1678428"/>
          </a:xfrm>
          <a:prstGeom prst="roundRect">
            <a:avLst>
              <a:gd name="adj" fmla="val 8754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380838" y="2985125"/>
            <a:ext cx="4545456" cy="1155546"/>
          </a:xfrm>
          <a:prstGeom prst="roundRect">
            <a:avLst>
              <a:gd name="adj" fmla="val 7447"/>
            </a:avLst>
          </a:prstGeom>
          <a:noFill/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AutoShape 14"/>
          <p:cNvSpPr>
            <a:spLocks noChangeArrowheads="1"/>
          </p:cNvSpPr>
          <p:nvPr/>
        </p:nvSpPr>
        <p:spPr bwMode="auto">
          <a:xfrm>
            <a:off x="298887" y="5843263"/>
            <a:ext cx="3895685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Les mots ou expressions sont-ils du même niveau de langage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240318" y="6099063"/>
            <a:ext cx="48272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>
                <a:latin typeface="Short Stack" panose="02010500040000000007" pitchFamily="2" charset="0"/>
              </a:rPr>
              <a:t>h</a:t>
            </a:r>
            <a:r>
              <a:rPr lang="fr-FR" sz="1000" dirty="0" smtClean="0">
                <a:latin typeface="Short Stack" panose="02010500040000000007" pitchFamily="2" charset="0"/>
              </a:rPr>
              <a:t>arassante – incommodée – foutue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Est-il là ? – Vient-il ? – Il arrive ?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Je ne vois pas – Je ne sais pas – je n’entends pas.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boulot – une bécane – un livre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 startAt="5"/>
            </a:pPr>
            <a:endParaRPr lang="fr-FR" sz="1000" dirty="0" smtClean="0">
              <a:latin typeface="Short Stack" panose="02010500040000000007" pitchFamily="2" charset="0"/>
            </a:endParaRPr>
          </a:p>
        </p:txBody>
      </p:sp>
      <p:sp>
        <p:nvSpPr>
          <p:cNvPr id="124" name="AutoShape 5" descr="data:image/jpeg;base64,/9j/4AAQSkZJRgABAQAAAQABAAD/2wCEAAkGBxQQEBIUEhQQFBIUFRAWFRAVFBUUFBUWFRUWFxQUFBQYHCggGBolGxQVITEhJSksLi4uFx8zODMsNygtLisBCgoKDg0OGhAQGywkICQsLC0sLCwsLCwsLCwsLCwsLCwsLCwsLCwsLCwsLCwsLCwsLCwsLCwsLCwsLCwsLCwsLP/AABEIAJEBXAMBEQACEQEDEQH/xAAcAAEAAQUBAQAAAAAAAAAAAAAAAQIDBAUGBwj/xABKEAACAQIEAwMHBgkKBwEAAAABAgADEQQFEiExQVEGE2EUIlJxgZGhBzJCkrHBFiMzU2JylLLRJDRDVWOC0tPh41Rzk6KjwvEV/8QAGgEBAQADAQEAAAAAAAAAAAAAAAECAwQFBv/EADERAQACAgEDAwIFAwMFAAAAAAABAgMREgQhMRNBUQVhFCJxgaEVsdEjMkKRweHw8f/aAAwDAQACEQMRAD8A9xgICAgICAgICAgIEXk7CZQgICAgICAgICAgICAgICAgICAgIESBGgjQm8BKEBAQEBAQEBAQEBAQEBAQEC3WqhFJOwHOYWnUDSvisQ2IphabCle7M2m2mx8bg+HGcXLLOTx2G9E7xMoQEBAQEBAQEC33ova4va9r7262gV3gTAQEBAQECDA1FbPF716SaS6EBgWAtcBhtxOx8JzZM8VRUce/6I9n+s0z1FlUHGP6XuAknPaRHlb+kfcv8JPWsJGLf0j7l/hJ61hPlbjn8B/CZevaBi4rtB3ILO9Gw3sx039RFz8DLHUTtNtxleNXEUadVb6aiq6342YXE7YncKypkEBAQEBAQEBAQECJJC8mwjYXlGJjd2pA8C9/qqxHxAPsmq/kZIWbYFQgTKEBAQEBAQEBA4z5QsJUrCmlCp3FYaqlOvewVkBazH0SFsfA8DBvTW9iu3per5HmCihjVsLE+ZWFtnpNwII32PqiJ34SNT3h6GrXhVUBAQEBAgyDhc8wynMKoZVN6eHYXAPHWp/cE8rq66uksqnhlHDUv6rMv2ETVEi7oPpVPrsftMvINJ9J/rGTkIC/pVPrv9xiLCipQXpf9YlvtibDSdp3FLCV2UAWp1LW2+iZjXvYl3mQ0tGFw6+jSpD3IJ7dY7Kz5QlCAgICAgICAgW6tQL64GP3rHgJJGppNiGrsKgZKIDbhgNRvtYjcbX6TiiuWb9/A2aYQEXVqqn9djb2NcfCdM4+/kW6mKakQr2a+ysu1/Bxy5b8PVwmm+bgMPHZjYoS1NdLLYEkXJBW2rxvbhOe/UzNtQbZ+X5gtQstirr85D9o6idOHqa37G2eJ0iZQgICBjY7E90hbbwvwvygcpX7T4tWZe4wuxI3xNIHbqC9xMedWE5K78qPwqxf5jCftVL/ADI51+T1K/J+FeL/ADGE/aqX+OTlX5T1K/J+FWL/ADGE/aqX+OXnX5PUr8sfOM4etpLJSUKmI1sK9FrXouFAAck3YgbCYXvXXlhlyV4z3eeVlp4iktHFBii/kq6W7/DNxvSPNLjdPdYzkxZuNtS8zB1U0vMT4dN2Y7b1svqJhszZXpVP5tmS/kqq7ABz9F+t9wdj1PdFot4exS0WjcPV6FYOLggg8xMtMtrsBAQEBA4rtQdOYUf08O49fd1B/mTzOsjvtJZFI7Cc0eCFZMCDIAlgU1DJI5jty38irD0l0/WIH3y4Y3dJ8PT8OmlFHRVHuE9uvhlC7KEBAQEBAQEBAgmSRrmxCljqN7chc++0w9WqbXKeK1/MtYbbb29fSWuStlVGuADrtYc+EWvFRr2xrK2wCg+lufC6g7e+cl+qhJarNceT3o1WYhVDAWIBW/A39Izx83Xav+ZjtqsUUenSRwK2hU1PVRCKjLY62Uebe4vsJzZvqHHJvHDHa/leNc4yix4u7LsLAqUO1ug039k2dBmtbqP1Wsu+E+qbEyhAQEDSdrP5sf1l++SPcnw81z/C3xWIP9rU/eM8LPknnLxs0bvLX+RzT6jVwPI5PVPTk8jj1l9NPkcnqsZxyp8nEy9SZOELtMIabUaqrVoVPn0W4X5Op4o45MPjN+LqLY5bsGaaTpcyXO6+RadTVMVlRIVattVbCE/QrKOXHhseXoz18WauTw9amStoewZVmdPE0lqUnV0YAhlNwRNzNmwEBAQOH7fnTi8vbqcVT+siuB/4zOHra/l2kr2HbaefWexC6xlmRTqgSpgU1TJMjk+21S9Okn5zE4VPrVVvNnTRu6S9bE9mGSZQgICAgICAgY9fEhepPQcbdZpvlio1GY50LaAGDNtfbhY33HsHtnn5fqFY7RKTLUvj/NsDYdJ51us3OtsNrmDxLswZTbSRdjuLeid99uUz6bqLTZYlfx2NLOBq1aQDyAuTtsOOwJ36ib8/VT4XbDxGK3nFbP2YzLXZg5J1Dc2sR1H8Z5mW8WlhLX9+twNLXOwTQSSeQCgbmY1xWt2gh1HZjJX7zv6ylbAinTPEXFmdt9jYkAeJn0n03oPSnnZtirrhPahkmUICAgaXtZ/Nj+sv3yR7k+Hn2eYYnE1/+ZU+0z5rqLxGSYeXlpM2YIwxmj1Ia/TldVGEk3hYrKrS3Qe6Y8oXjK21Fj1mXOGM0lR5KekyjLCenKpcCxIABJPAAG58BMotNp1VfSmezAzTPVwbNh6CrisZUVkeiPOw9FW2Pf22qH9DgOe4Ant9J080/NLuwYZp3l0PyQdnK+DUlnYrUIZl3FMHe+hOA9k73U9VgICAgcN8q3m0cJV/N4ujc9A4KH96c3U13RJRhHuJ41JIZBabNiNcbBWgUVXmFpHIdpH147K6Q+ljKLkeFM6vunX0UbttHsgnqskwEoQEBAQIY2kmYiNyMOtmSKON7mw2O58DwnLfrMVfdNufzDMgdXW4uOOwAsPVv8TPA63reU/llJs57F1/pb2BufVznjxaby1bKdUMLg3EzmbVnuyhssNigtIDxa/rvO6mWK17G2HUxHn+BA94v/ETmva1pTaksTNWTL20KbTkjz3RdwC68TQQbnvFYjkFQ6ifhb2z1PpVLTm+y1ju9FUT7WIblUoQEBAQOY+UJ664FjhqJrVdSWpggbb3Y36R5HnGI7X4lmYtk1XUSSf5XzJ3/o+s8/J9Ox3tylhOOJWvwsr/ANT1f2v/AGph/S8KelCfwsr/ANT1v2v/AGo/pWE9KD8LK/8AU9b9r/2o/pWL7npwy8i7RPiMXTw9XLqmH7xap704jXp002Yeb3YvcrbjzmrP9Ox0xzavlJxQ6FsKqqzOyIiAl6jHSiAc2bkJ4HT4Mme2qMfScTju0lXHsaGVhqdE3WpmBUrUfkVojiikc9ieduE+p6Toq4I795bK0iHa9hvk+p4ZQWXfib2LMerGd0eGb0OjSCiwFhAuQEBAQOJ+WFCcprMOKNQYevvFUfFhNeSN1SWpyXFh6SMPpKre8A/fPAt+W0pDaa5ltVOuTYgPHIWq1SYzI5GjU73tDl68qetj69Lfdael0Mfl2kPbRPRZJgJQgICAgavPq1Rad6S62uLoNiVPHSTznN1Nb2rqqODfC1lUXLXAuqaTt+iz35DnaeRf6VkvWZ2xmq/gMBVruLhqQtuxGok8hpB4eM58X0e1p/NKRRu8F2RuwavU1qCD3SrpUkcNZJJI8P8A5O/p/pOPFO5ZRVs8b2Zw1VtTIVbiSjMl+pIUgTsv0WG3svlzeeZcuFN6d+5tuLklDzJvuQevK08X6h9PvSd4vDC1WrqVUZfnAcw1xPHiuTlqYY6WKOZA3uCbG2pQSD982z9PyW7xBxZdBnqkLSpuxPMjQvrJa0zxfS81p7wcXX9msk7i71CGrONyPmoPQS+9uFzz+A+m6Hoo6erZWG/E9FkmAgICAgQy3EDG8gp+gvujYeQU/QX3CXYeQU/QX3CNh5BT9BfcI2OH7f55hcsr4apVBF1rWVAC7eYwso9bAb7bzXkpzrNfkcGMPi89qKaytRwatenhFJ36PWP0m4fdaa8OCuKvGkD1ns12Vp4VFGkXA6WA24ATdMDpAIEyhAQEBA5j5S6OvKcd+jRZ/wDpEVP/AFmM9+w8y7B4/VhUB4oWpn+5/paeF1deOTswdQ2Z01HnOvvmuu9G2O2eUR/SL8f4Rxk2qp51RP8ASL7do4ybTUxQYXBBHhvMLzo257sGe+7RM3Hu6b+zzGH3iez0kapBD3ETtZpgICAgICBQXF7X36QLb1Rbbw4+uBUKokA1h4+6UVqbiBZrYNG4gfZMZjfaRrqnZjDMbmkt5q9Cm96TSpOzlAcEE2xWFZtHL6afNUCXx4GSBKJgICAgICAgICAgIHOdouyNDGVqdaouqpSUohJ81QzXJC+lyvA2mV5WlBQFAv1j3GfIEoQEBAQEDBzvCCthq9Mi/eUqiW66lIt8ZJjY+WMozpqGtCdJZtTbcGtZxY8DcfCcufBFp2wmG7p5gjC+u/tuftnHOGfaGExKTiqXpE/3f9Y9K3wak8tpjg3vsPviMVjUrP8A+8KRutQeq95l+G5eViHXfIUrV8xxlcjzRS035aqjqbX6gUz9aehjpERENkPcZtUgICAgICBGmA0iAtAWgTAQEgShAQEBAQEBAQEBAQEBAQEBAQEBAQEBAQOK7RfJhl+OqNVek1Oq27VKTFNR6svzSfG1zJMG3JYv5CKR/JYyso6VKSVP3Skmhhn5BG/49f2U/wCdGhco/IIL+fjiR0XDAH3mqfsjQ3eX/IlgKZ/GPiq3gXCD/sAI98uh6Bk+UUMHTFLD0kpUx9FBa56k8SfE7xo2z5QgICAgICAgICAgICAgICAgICAgICAgICAgICAgICAgICAgICAgICAgICAgICAgICAgRAXgIC8BAQEBeAvCJhUQF4CAvAQECYEQJgIEQF4CAvIEoEwKUqg3sQbGx8D0kiYnwm4nwqvKpAQJgReAgLwF4CBMCICAvAXkEyhAQKTINRgsQ74zELc6Ka0wF5XIvf7Zox3m2W0e0OXHe1s949obZnABJNgBuek371Hd0715a3CZ3Tq1Aih976WK2VrcdJmmmeJtxc9Oqpe/HTZkzdLomdMbC45KtIVVNk843O1gpIN/cZjF4mvL2YVyVtXl7MRc9pd3r8+xYqo0+c5/QHMTX69dcmqOqpNeX/sqqWco1F6tnAQkMpFmBFtiL8dxLGavGZWOopNJv8KameUwyi1QltBOlb6NXzdfST169og/FV3qPLYV6wRGc3soLH1AXM3TOo23TOo2teWp3Qqk2QqGuehFxJzjjyY+pXhyYjZ7TCK1qhL300wt3YDmF6eM1TnrEbap6mkVif4VtnNMUBW87QSBa3nXva1ry+tXhzX8TT0/U9lvEZ9TRypFQgbM6qWUHjpJHOYz1FeXFjPV0i3HuwsrzwNVq6jUIZwKaBGNgNr7Da/3TXh6iL2lpw9XFrW3+zop2begxsFjkq0+8U2Xztzt80kH7JhW8TG/ZrpkravL2Y1POabU2qecEViuoi2o/odZhGek1m3s1x1OOaep7L2WZktfVpDqyW1I40sL8DboZceWL+PZlizVyb17LuPxa0abO19K2vYXO5AG3tmd7cY3LO94rG5U43HLRpl2O3xJ5AeMxvkitdyxyZa0pylh4rPadMLcVCxUMUVbsq9XHKa79RWv3a79VSnnuv1s0RVonziKxULYdeZ6DeZTmrWIn5ZWz0rFZn38LC59S1MPP0qGPe6fxZ08Qrc5jPUUidMPxWOJmP59l7L8waq35J0S11drC/8Ad4iZ0yWtPjszxZbX/wCOoZztYE9LzZPaNt0zqGjyCotPDtWqGwqM7kn12H2TlwW1jm9veXH00xTHOS0+Wdl2bJXZlC1FZQDZ1sSDwI8Jux5YvOm7FnrknUR3ZWLxApozteygk23Npna3GNy23vxrMyoq41Epd4xsmkNf18PbJOSK15SxtlrWnKWHVz2mqI2mqWcEikFu9hzK8hNVs9axE68tNuqpWInv39lypm9MUkq+cVqFQthvcm24vMpy14xb5ZznpFIv8rbZ7TDlbVCBqu4XzLqLldXXaY/iKb0xnqqb0pftBTCodNUlgG0qtyq+k++wj8RTzpJ6umonU9/ZVjs9p0m0nW1raiq3CX4aunGW+etVy9VSk6nu2aNcA9d5v3vu6In4WaeMU1Wpi+pQrHbazcN5jFo3phGSJtNfdjtmtMVTTubqpZm+ioHpNyMwnNXc1+GE56ReafC3g87SrU0KKgJBKsy2DgcSvWSmetp0mPqaXtx0hs8pgObOSrmmFAuzsOSC+8kZ6d0nqqanf6NbmHaFW7oIaieeC91IIUcR4+yaL9VE6iP3c2TrItx47jv3b/BYsVV1LqtcjzlKn2A8t+M7KWi0bh6FLxeNwyZkyIFMDlsuzMJVxJ7uq7NUNgi32W4FzOCmTja0zE728zFnit7zxmdyv5xjXrYWpalVp2ZA2tbXW+5AHEcL+uZ5rTfFPaYZ9Re2TDOomP8ACnJ6qtVUqWrPbTrC93TpJzCg+yMNom2/M/2MFo5RMd5/iHSHhOvW409ByVKk7VHwYuKYqF2b+zNm0j1kzgiLzb0vb/s8qK3m04ddt/x8K83/ABeJW7ijTWmAj6C1vSCDk3jGXVckR4iI7SyzxxyR7RpOMI8grBEcJdbO/wA6pdgWcjlMrTrDOv8A6mSY/D24x/5+7c5JhNFFb/PezueZZh92w9k34MfCkbdnT44rT7s6rTDKVPAgg+0Wm6Y3Gm60co05XLKT1iuHcHusOzBz6dj5i+qcGOLW/wBOfEPNw1vefTt4rP8A1+FOPfRiquuoaQIVVIQsxS3zUP0d7xeZjLPfX+EyajNbc6/b+yvNz/I6eim1NRVQIp3YizaWI5XPL+MZu2KIiPdl1G/QrxjXd0GDwoo0Qi8gbnqx4k9TeddacKadtKRTHqGq7M45dCUwGNS9Q1NjZDqJ84n2CaumyRx05+kyVivGPPu6GdTtckKVQ1KmEW4RqhcsOVNtyo9Znn8bRacUeN7/AGeZEX52wx4md7+zJzI93iKQ7t2p00vSRVuDUvYX6WHOZ5I1eI12jx+rbkjjliNdojt+qrIO8XE4gVQQ9QUmuAdOwOwPhqA9kvTxaL25e+k6XnXJblHnTcZnhu9o1E9JTb18vjOjLXnSYdeavOkw0WTBsWyPVHmUQFAP0qg4sfUJy4YtkmJv4j+7iwcs8xN47V/mWEHHeV1rOylnOqkqE1Ki/RUN6NuQmrf5pi867/vLV/ytF5138a7yys8Rn8jUKaeouuniVB0ge3TczZnjlwiI02dRWbenERpuMxo0Uw5SpZaNlXnt6Nrc7idN60imreHXkpjjHwt2hh5Di3Z2QM1WiB5tZlKm9/mn0tuc1YLTvXmPlp6a9pmY8x7S2mZkijVtx7t/3TOjJ/tnTqy/7J/RzWOJGGwRuFQAFmKllBCjSWUcec4snL06TE6h5uSZ9LHMdo92zyF1LuU11NQ8/EsNIJHBUXpuZuwzWbTMd/u6emms2mY7/dtsTRDoyHgwI9+06LVi1dOq1eVZhzOUI+J7tKg/F4fZujupIUeoCcOKLZJitvEfy87p4vl1S0dq/wArWIqWxNfvahp6iBZULO6AbKjfRExvbWSYtOv8fZhM/wCrfnOv29l7OrnD4cIhp/jAEU7kCxCk9DztMs0bpWKxru2Z45YqxEajbaZhhRSwdREGy0yPE7bkzoyUiuKYdOSkVwTER7KezeF00A5+fUFyfC1lX1AWk6enGn3Y9Jj44omfMtBgqgsVqs5bWWbDKh1O99tb8xOTHqO1p9/DixTrcXnvvx93aUGJUEjSbC63vY24XnpxPh69Zma92hz2s+HrpVpjUaiNTK9W4ofj8Jx5uWO/Kvu4uptbHki9Y3uFnNMA1HCAcWaojVnte97kk8yL2ky04Yu/eZ8sMuKceHUefeV7JqqtVBUtWYizVdJSnTXkqKfG0ywzHLt3/tH6Munms37d5+faFvsthbvVqNxV3VB0JN3Pr4D2THpqbva8/LHo6bta0/M6Xs0xK0sZSapcIKT6TYm7lrWFudgJlltFctZn4bM1ormibfDeYepqVWsVuAdJ4jwM64ncbdlZ3G12VkQItAgIBwAk0kREJtKqFQDgAPVJpIiI8JtKppEmhDIDxAMuk1CSo6QajwAQqYEBRCaQUB5CTUGoSVHSXRqC0KgIByEmoNaVSiNIvfn1k0mvctKppgTAgKJNEdkaBe9hfrzjUJxhJUSrpBUHiLxMbJ7pCgQkREeC0KgoLWsLdJNR4TUeEhQOEq6TAgKISI0goONhfrJqDUeUlRLpQiAtAjQL3sL9ecmoTUb2m0qhUSaNBEpPdCoBwAjSaiEhRCx2QUB4gQkxEqoUgICAgICAgICAgICAgICAgICAgICAgICAgICAgICAgICAgICAgICAgICAgICAgICAgICAgICAgICAgICAgICAgICAgICAgICAgICAgICAgICAgICAgICAgICAgICAgICAgICAgICAgICAgICAgICAgICAgICAgICAgICAgICAgICAgICAgICAgICAgICAgICAgICAgICAgICAgICAgICAgICAgICAgICAgICAgICAgICA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 rot="10800000">
            <a:off x="380840" y="6892928"/>
            <a:ext cx="4647914" cy="15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ea typeface="Georgia Belle" panose="02000603000000000000" pitchFamily="2" charset="0"/>
                <a:cs typeface="Arial" pitchFamily="34" charset="0"/>
              </a:rPr>
              <a:t>1. vrai   2. faux    3. faux    4. faux    5. non     6. non    7. oui    8. non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ea typeface="Georgia Belle" panose="02000603000000000000" pitchFamily="2" charset="0"/>
              <a:cs typeface="Arial" pitchFamily="34" charset="0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8916850" y="2700511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5562837" y="2943827"/>
            <a:ext cx="4887913" cy="2939833"/>
          </a:xfrm>
          <a:prstGeom prst="roundRect">
            <a:avLst>
              <a:gd name="adj" fmla="val 5106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5707134" y="3420590"/>
            <a:ext cx="4765675" cy="7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AutoNum type="arabicPeriod"/>
            </a:pPr>
            <a:r>
              <a:rPr lang="fr-FR" sz="900" dirty="0" smtClean="0">
                <a:latin typeface="Short Stack" panose="02010500040000000007" pitchFamily="2" charset="0"/>
              </a:rPr>
              <a:t>Un mot générique désigne un ensemble de choses ayant des points communs.</a:t>
            </a:r>
          </a:p>
          <a:p>
            <a:pPr marL="228600" indent="-228600">
              <a:buAutoNum type="arabicPeriod"/>
            </a:pPr>
            <a:r>
              <a:rPr lang="fr-FR" sz="900" dirty="0" smtClean="0">
                <a:latin typeface="Short Stack" panose="02010500040000000007" pitchFamily="2" charset="0"/>
              </a:rPr>
              <a:t>Un mot générique désigne un ensemble de mots de la même famille.</a:t>
            </a:r>
          </a:p>
          <a:p>
            <a:pPr marL="228600" indent="-228600">
              <a:buAutoNum type="arabicPeriod"/>
            </a:pPr>
            <a:r>
              <a:rPr lang="fr-FR" sz="900" dirty="0" smtClean="0">
                <a:latin typeface="Short Stack" panose="02010500040000000007" pitchFamily="2" charset="0"/>
              </a:rPr>
              <a:t>Le mot générique est toujours un nom.</a:t>
            </a:r>
          </a:p>
          <a:p>
            <a:pPr marL="228600" indent="-228600">
              <a:buAutoNum type="arabicPeriod"/>
            </a:pPr>
            <a:r>
              <a:rPr lang="fr-FR" sz="900" dirty="0" smtClean="0">
                <a:latin typeface="Short Stack" panose="02010500040000000007" pitchFamily="2" charset="0"/>
              </a:rPr>
              <a:t>Un mot générique désigne le genre (masculin, féminin) d’un mot.</a:t>
            </a:r>
          </a:p>
          <a:p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7200631" y="2864453"/>
            <a:ext cx="1804605" cy="379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utoShape 14"/>
          <p:cNvSpPr>
            <a:spLocks noChangeArrowheads="1"/>
          </p:cNvSpPr>
          <p:nvPr/>
        </p:nvSpPr>
        <p:spPr bwMode="auto">
          <a:xfrm>
            <a:off x="5706740" y="4292291"/>
            <a:ext cx="2592288" cy="277812"/>
          </a:xfrm>
          <a:prstGeom prst="roundRect">
            <a:avLst>
              <a:gd name="adj" fmla="val 36366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Es-tu d’accord avec ces affirmations ?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50" name="AutoShape 15"/>
          <p:cNvSpPr>
            <a:spLocks noChangeArrowheads="1"/>
          </p:cNvSpPr>
          <p:nvPr/>
        </p:nvSpPr>
        <p:spPr bwMode="auto">
          <a:xfrm>
            <a:off x="5706740" y="3088290"/>
            <a:ext cx="1136650" cy="296863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 cap="rnd">
            <a:prstDash val="sysDot"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7381946" y="2864453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628471" y="4580556"/>
            <a:ext cx="45713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900" dirty="0" smtClean="0">
                <a:latin typeface="Short Stack" panose="02010500040000000007" pitchFamily="2" charset="0"/>
              </a:rPr>
              <a:t>Le mot générique </a:t>
            </a:r>
            <a:r>
              <a:rPr lang="fr-FR" sz="1200" dirty="0" smtClean="0">
                <a:latin typeface="Amandine" pitchFamily="2" charset="0"/>
              </a:rPr>
              <a:t>arbre</a:t>
            </a:r>
            <a:r>
              <a:rPr lang="fr-FR" sz="1200" dirty="0" smtClean="0">
                <a:latin typeface="Short Stack" panose="02010500040000000007" pitchFamily="2" charset="0"/>
              </a:rPr>
              <a:t> </a:t>
            </a:r>
            <a:r>
              <a:rPr lang="fr-FR" sz="900" dirty="0" smtClean="0">
                <a:latin typeface="Short Stack" panose="02010500040000000007" pitchFamily="2" charset="0"/>
              </a:rPr>
              <a:t>désigne l’ensemble « cerisier, poirier, frêne, pommier. »</a:t>
            </a:r>
          </a:p>
          <a:p>
            <a:pPr marL="228600" indent="-228600">
              <a:buAutoNum type="arabicPeriod" startAt="5"/>
            </a:pPr>
            <a:r>
              <a:rPr lang="fr-FR" sz="900" dirty="0" smtClean="0">
                <a:latin typeface="Short Stack" panose="02010500040000000007" pitchFamily="2" charset="0"/>
              </a:rPr>
              <a:t>Le mot générique </a:t>
            </a:r>
            <a:r>
              <a:rPr lang="fr-FR" sz="1200" dirty="0" smtClean="0">
                <a:latin typeface="Amandine" pitchFamily="2" charset="0"/>
              </a:rPr>
              <a:t>mammifère</a:t>
            </a:r>
            <a:r>
              <a:rPr lang="fr-FR" sz="1200" dirty="0" smtClean="0">
                <a:latin typeface="Short Stack" panose="02010500040000000007" pitchFamily="2" charset="0"/>
              </a:rPr>
              <a:t> </a:t>
            </a:r>
            <a:r>
              <a:rPr lang="fr-FR" sz="900" dirty="0" smtClean="0">
                <a:latin typeface="Short Stack" panose="02010500040000000007" pitchFamily="2" charset="0"/>
              </a:rPr>
              <a:t>est l’équivalent de « animal dont la femelle a des mamelles ».</a:t>
            </a:r>
          </a:p>
          <a:p>
            <a:pPr marL="228600" indent="-228600">
              <a:buAutoNum type="arabicPeriod" startAt="5"/>
            </a:pPr>
            <a:r>
              <a:rPr lang="fr-FR" sz="900" dirty="0" smtClean="0">
                <a:latin typeface="Short Stack" panose="02010500040000000007" pitchFamily="2" charset="0"/>
              </a:rPr>
              <a:t>Le mot générique </a:t>
            </a:r>
            <a:r>
              <a:rPr lang="fr-FR" sz="1200" dirty="0" smtClean="0">
                <a:latin typeface="Amandine" pitchFamily="2" charset="0"/>
              </a:rPr>
              <a:t>animal</a:t>
            </a:r>
            <a:r>
              <a:rPr lang="fr-FR" sz="1200" dirty="0" smtClean="0">
                <a:latin typeface="Short Stack" panose="02010500040000000007" pitchFamily="2" charset="0"/>
              </a:rPr>
              <a:t> </a:t>
            </a:r>
            <a:r>
              <a:rPr lang="fr-FR" sz="900" dirty="0" smtClean="0">
                <a:latin typeface="Short Stack" panose="02010500040000000007" pitchFamily="2" charset="0"/>
              </a:rPr>
              <a:t>peut désigner les catégories mammifères, reptiles et insectes.</a:t>
            </a:r>
          </a:p>
        </p:txBody>
      </p:sp>
      <p:sp>
        <p:nvSpPr>
          <p:cNvPr id="54" name="Rectangle 53"/>
          <p:cNvSpPr/>
          <p:nvPr/>
        </p:nvSpPr>
        <p:spPr>
          <a:xfrm rot="10800000">
            <a:off x="5733060" y="5652839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latin typeface="Short Stack" panose="02010500040000000007" pitchFamily="2" charset="0"/>
              </a:rPr>
              <a:t>1. </a:t>
            </a:r>
            <a:r>
              <a:rPr lang="fr-FR" sz="800" dirty="0" smtClean="0">
                <a:latin typeface="Short Stack" panose="02010500040000000007" pitchFamily="2" charset="0"/>
              </a:rPr>
              <a:t>Vrai    2</a:t>
            </a:r>
            <a:r>
              <a:rPr lang="fr-FR" sz="800" dirty="0">
                <a:latin typeface="Short Stack" panose="02010500040000000007" pitchFamily="2" charset="0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</a:rPr>
              <a:t>faux     3</a:t>
            </a:r>
            <a:r>
              <a:rPr lang="fr-FR" sz="800" dirty="0">
                <a:latin typeface="Short Stack" panose="02010500040000000007" pitchFamily="2" charset="0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</a:rPr>
              <a:t>faux      4.faux     5</a:t>
            </a:r>
            <a:r>
              <a:rPr lang="fr-FR" sz="800" dirty="0">
                <a:latin typeface="Short Stack" panose="02010500040000000007" pitchFamily="2" charset="0"/>
              </a:rPr>
              <a:t>. oui    6. </a:t>
            </a:r>
            <a:r>
              <a:rPr lang="fr-FR" sz="800" dirty="0" smtClean="0">
                <a:latin typeface="Short Stack" panose="02010500040000000007" pitchFamily="2" charset="0"/>
              </a:rPr>
              <a:t>non    7</a:t>
            </a:r>
            <a:r>
              <a:rPr lang="fr-FR" sz="800" dirty="0">
                <a:latin typeface="Short Stack" panose="02010500040000000007" pitchFamily="2" charset="0"/>
              </a:rPr>
              <a:t>. </a:t>
            </a:r>
            <a:r>
              <a:rPr lang="fr-FR" sz="800" dirty="0" smtClean="0">
                <a:latin typeface="Short Stack" panose="02010500040000000007" pitchFamily="2" charset="0"/>
              </a:rPr>
              <a:t>oui  </a:t>
            </a:r>
            <a:endParaRPr lang="fr-FR" sz="800" dirty="0">
              <a:latin typeface="Short Stack" panose="02010500040000000007" pitchFamily="2" charset="0"/>
            </a:endParaRPr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42" y="5411364"/>
            <a:ext cx="291179" cy="1159322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803" y="4140671"/>
            <a:ext cx="291179" cy="11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45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1238</Words>
  <Application>Microsoft Office PowerPoint</Application>
  <PresentationFormat>Personnalisé</PresentationFormat>
  <Paragraphs>241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89</cp:revision>
  <dcterms:created xsi:type="dcterms:W3CDTF">2014-07-29T16:54:57Z</dcterms:created>
  <dcterms:modified xsi:type="dcterms:W3CDTF">2015-08-09T14:31:26Z</dcterms:modified>
</cp:coreProperties>
</file>