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9" r:id="rId3"/>
    <p:sldId id="262" r:id="rId4"/>
    <p:sldId id="263" r:id="rId5"/>
    <p:sldId id="265" r:id="rId6"/>
    <p:sldId id="266" r:id="rId7"/>
    <p:sldId id="264" r:id="rId8"/>
    <p:sldId id="267" r:id="rId9"/>
    <p:sldId id="270" r:id="rId10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AA8B"/>
    <a:srgbClr val="7DED45"/>
    <a:srgbClr val="FED3D3"/>
    <a:srgbClr val="FAE35C"/>
    <a:srgbClr val="FEFDF4"/>
    <a:srgbClr val="02E849"/>
    <a:srgbClr val="016E22"/>
    <a:srgbClr val="F7D708"/>
    <a:srgbClr val="FFF3C3"/>
    <a:srgbClr val="F071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8" d="100"/>
          <a:sy n="48" d="100"/>
        </p:scale>
        <p:origin x="23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2863-7176-49AA-B38E-81C38A2D17D3}" type="datetimeFigureOut">
              <a:rPr lang="fr-FR" smtClean="0"/>
              <a:t>28/07/2021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DF5-9ECA-4EAD-A0CA-6F60BC29F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563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2863-7176-49AA-B38E-81C38A2D17D3}" type="datetimeFigureOut">
              <a:rPr lang="fr-FR" smtClean="0"/>
              <a:t>28/07/2021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DF5-9ECA-4EAD-A0CA-6F60BC29F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66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2863-7176-49AA-B38E-81C38A2D17D3}" type="datetimeFigureOut">
              <a:rPr lang="fr-FR" smtClean="0"/>
              <a:t>28/07/2021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DF5-9ECA-4EAD-A0CA-6F60BC29F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54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2863-7176-49AA-B38E-81C38A2D17D3}" type="datetimeFigureOut">
              <a:rPr lang="fr-FR" smtClean="0"/>
              <a:t>28/07/2021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DF5-9ECA-4EAD-A0CA-6F60BC29F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33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2863-7176-49AA-B38E-81C38A2D17D3}" type="datetimeFigureOut">
              <a:rPr lang="fr-FR" smtClean="0"/>
              <a:t>28/07/2021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DF5-9ECA-4EAD-A0CA-6F60BC29F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30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2863-7176-49AA-B38E-81C38A2D17D3}" type="datetimeFigureOut">
              <a:rPr lang="fr-FR" smtClean="0"/>
              <a:t>28/07/2021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DF5-9ECA-4EAD-A0CA-6F60BC29F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971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2863-7176-49AA-B38E-81C38A2D17D3}" type="datetimeFigureOut">
              <a:rPr lang="fr-FR" smtClean="0"/>
              <a:t>28/07/2021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DF5-9ECA-4EAD-A0CA-6F60BC29F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44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2863-7176-49AA-B38E-81C38A2D17D3}" type="datetimeFigureOut">
              <a:rPr lang="fr-FR" smtClean="0"/>
              <a:t>28/07/2021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DF5-9ECA-4EAD-A0CA-6F60BC29F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15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2863-7176-49AA-B38E-81C38A2D17D3}" type="datetimeFigureOut">
              <a:rPr lang="fr-FR" smtClean="0"/>
              <a:t>28/07/2021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DF5-9ECA-4EAD-A0CA-6F60BC29F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718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2863-7176-49AA-B38E-81C38A2D17D3}" type="datetimeFigureOut">
              <a:rPr lang="fr-FR" smtClean="0"/>
              <a:t>28/07/2021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DF5-9ECA-4EAD-A0CA-6F60BC29F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748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B2863-7176-49AA-B38E-81C38A2D17D3}" type="datetimeFigureOut">
              <a:rPr lang="fr-FR" smtClean="0"/>
              <a:t>28/07/2021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DFDF5-9ECA-4EAD-A0CA-6F60BC29F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75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B2863-7176-49AA-B38E-81C38A2D17D3}" type="datetimeFigureOut">
              <a:rPr lang="fr-FR" smtClean="0"/>
              <a:t>28/07/2021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DFDF5-9ECA-4EAD-A0CA-6F60BC29FE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88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esign plat design abstrait papier peint floral Vecteur gratuit">
            <a:extLst>
              <a:ext uri="{FF2B5EF4-FFF2-40B4-BE49-F238E27FC236}">
                <a16:creationId xmlns:a16="http://schemas.microsoft.com/office/drawing/2014/main" id="{67C2324E-3DC0-48EB-9ED2-ACB2887D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18611" y="1718612"/>
            <a:ext cx="10295222" cy="6857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3DE9899-E7BF-4EAF-A74B-0D097D0C6CCD}"/>
              </a:ext>
            </a:extLst>
          </p:cNvPr>
          <p:cNvSpPr txBox="1"/>
          <p:nvPr/>
        </p:nvSpPr>
        <p:spPr>
          <a:xfrm>
            <a:off x="0" y="0"/>
            <a:ext cx="6995886" cy="10497425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9600" dirty="0">
              <a:effectLst/>
              <a:latin typeface="KG A Little Swag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1500" dirty="0">
                <a:solidFill>
                  <a:srgbClr val="7030A0"/>
                </a:solidFill>
                <a:effectLst/>
                <a:latin typeface="KG A Little Swa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fr-FR" sz="11500" dirty="0">
                <a:solidFill>
                  <a:srgbClr val="F0715A"/>
                </a:solidFill>
                <a:effectLst/>
                <a:latin typeface="KG A Little Swa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fr-FR" sz="11500" dirty="0">
                <a:solidFill>
                  <a:srgbClr val="55AA8B"/>
                </a:solidFill>
                <a:effectLst/>
                <a:latin typeface="KG A Little Swa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fr-FR" sz="11500" dirty="0">
                <a:solidFill>
                  <a:srgbClr val="7E0B0A"/>
                </a:solidFill>
                <a:effectLst/>
                <a:latin typeface="KG A Little Swa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fr-FR" sz="11500" dirty="0">
                <a:solidFill>
                  <a:srgbClr val="F7C57A"/>
                </a:solidFill>
                <a:effectLst/>
                <a:latin typeface="KG A Little Swag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fr-FR" sz="1050" dirty="0">
              <a:solidFill>
                <a:srgbClr val="F7C57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6000" dirty="0">
                <a:solidFill>
                  <a:srgbClr val="F0715A"/>
                </a:solidFill>
                <a:effectLst/>
                <a:latin typeface="KG Miss Kindergarte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6000" dirty="0">
                <a:solidFill>
                  <a:srgbClr val="55AA8B"/>
                </a:solidFill>
                <a:effectLst/>
                <a:latin typeface="KG Miss Kindergarte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fr-FR" sz="6000" dirty="0">
                <a:solidFill>
                  <a:srgbClr val="F7C57A"/>
                </a:solidFill>
                <a:effectLst/>
                <a:latin typeface="KG Miss Kindergarte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fr-FR" sz="1050" dirty="0">
              <a:solidFill>
                <a:srgbClr val="F7C57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8800" dirty="0">
                <a:solidFill>
                  <a:srgbClr val="7030A0"/>
                </a:solidFill>
                <a:effectLst/>
                <a:latin typeface="Amber Shaie" panose="02000603000000000000" pitchFamily="2" charset="0"/>
                <a:ea typeface="Amber Shaie" panose="02000603000000000000" pitchFamily="2" charset="0"/>
                <a:cs typeface="Times New Roman" panose="02020603050405020304" pitchFamily="18" charset="0"/>
              </a:rPr>
              <a:t>E</a:t>
            </a:r>
            <a:r>
              <a:rPr lang="fr-FR" sz="8800" dirty="0">
                <a:solidFill>
                  <a:srgbClr val="55AA8B"/>
                </a:solidFill>
                <a:effectLst/>
                <a:latin typeface="Amber Shaie" panose="02000603000000000000" pitchFamily="2" charset="0"/>
                <a:ea typeface="Amber Shaie" panose="02000603000000000000" pitchFamily="2" charset="0"/>
                <a:cs typeface="Times New Roman" panose="02020603050405020304" pitchFamily="18" charset="0"/>
              </a:rPr>
              <a:t>l</a:t>
            </a:r>
            <a:r>
              <a:rPr lang="fr-FR" sz="8800" dirty="0">
                <a:solidFill>
                  <a:srgbClr val="F7C57A"/>
                </a:solidFill>
                <a:effectLst/>
                <a:latin typeface="Amber Shaie" panose="02000603000000000000" pitchFamily="2" charset="0"/>
                <a:ea typeface="Amber Shaie" panose="02000603000000000000" pitchFamily="2" charset="0"/>
                <a:cs typeface="Times New Roman" panose="02020603050405020304" pitchFamily="18" charset="0"/>
              </a:rPr>
              <a:t>è</a:t>
            </a:r>
            <a:r>
              <a:rPr lang="fr-FR" sz="8800" dirty="0">
                <a:solidFill>
                  <a:srgbClr val="F0715A"/>
                </a:solidFill>
                <a:effectLst/>
                <a:latin typeface="Amber Shaie" panose="02000603000000000000" pitchFamily="2" charset="0"/>
                <a:ea typeface="Amber Shaie" panose="02000603000000000000" pitchFamily="2" charset="0"/>
                <a:cs typeface="Times New Roman" panose="02020603050405020304" pitchFamily="18" charset="0"/>
              </a:rPr>
              <a:t>v</a:t>
            </a:r>
            <a:r>
              <a:rPr lang="fr-FR" sz="8800" dirty="0">
                <a:solidFill>
                  <a:srgbClr val="7030A0"/>
                </a:solidFill>
                <a:effectLst/>
                <a:latin typeface="Amber Shaie" panose="02000603000000000000" pitchFamily="2" charset="0"/>
                <a:ea typeface="Amber Shaie" panose="02000603000000000000" pitchFamily="2" charset="0"/>
                <a:cs typeface="Times New Roman" panose="02020603050405020304" pitchFamily="18" charset="0"/>
              </a:rPr>
              <a:t>e</a:t>
            </a:r>
            <a:r>
              <a:rPr lang="fr-FR" sz="8800" dirty="0">
                <a:solidFill>
                  <a:srgbClr val="55AA8B"/>
                </a:solidFill>
                <a:effectLst/>
                <a:latin typeface="Amber Shaie" panose="02000603000000000000" pitchFamily="2" charset="0"/>
                <a:ea typeface="Amber Shaie" panose="02000603000000000000" pitchFamily="2" charset="0"/>
                <a:cs typeface="Times New Roman" panose="02020603050405020304" pitchFamily="18" charset="0"/>
              </a:rPr>
              <a:t>s</a:t>
            </a:r>
            <a:endParaRPr lang="fr-FR" sz="5400" dirty="0">
              <a:solidFill>
                <a:srgbClr val="55AA8B"/>
              </a:solidFill>
              <a:effectLst/>
              <a:latin typeface="Amber Shaie" panose="02000603000000000000" pitchFamily="2" charset="0"/>
              <a:ea typeface="Amber Shaie" panose="02000603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400" dirty="0">
                <a:solidFill>
                  <a:srgbClr val="00B0F0"/>
                </a:solidFill>
                <a:effectLst/>
                <a:latin typeface="Hanging Letters" panose="02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05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105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KG Miss Kindergarte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2021-2022</a:t>
            </a:r>
            <a:endParaRPr lang="fr-F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800" dirty="0">
                <a:effectLst/>
                <a:latin typeface="KG Miss Kindergarten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CM1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KG Miss Kindergarten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KG Miss Kindergarten" panose="020000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955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uit de citron façon memphis Vecteur gratuit">
            <a:extLst>
              <a:ext uri="{FF2B5EF4-FFF2-40B4-BE49-F238E27FC236}">
                <a16:creationId xmlns:a16="http://schemas.microsoft.com/office/drawing/2014/main" id="{844D5894-1A14-464A-AB4B-4C6C1B810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53980" y="1531088"/>
            <a:ext cx="10337677" cy="68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1F0865C4-1DF8-411F-8D87-26313A3B5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165019"/>
              </p:ext>
            </p:extLst>
          </p:nvPr>
        </p:nvGraphicFramePr>
        <p:xfrm>
          <a:off x="1012825" y="831530"/>
          <a:ext cx="5632208" cy="8845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13">
                  <a:extLst>
                    <a:ext uri="{9D8B030D-6E8A-4147-A177-3AD203B41FA5}">
                      <a16:colId xmlns:a16="http://schemas.microsoft.com/office/drawing/2014/main" val="536552913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2895540134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715947786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4271403316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509248863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843468284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2344176882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604398126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303987321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3750172811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437792338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2766770585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511766573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3575398409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3856136214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4163680676"/>
                    </a:ext>
                  </a:extLst>
                </a:gridCol>
              </a:tblGrid>
              <a:tr h="110066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Dictée n° 1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D3">
                        <a:alpha val="81961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Dictée n° 2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Dictée n° 3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A8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Dictée n° 4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D3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Dictée n°5 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5C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Dictée n°6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A8B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Dictée n°7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5C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Dictée n°8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D3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71753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36548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81281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89969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723388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6982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5302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15370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48631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680168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3626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0941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4733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60899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37706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75641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19336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7368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079954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28191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94931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10389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66444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30959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5761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4505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7596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981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447961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75814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139DF3E-FE76-4559-BAA1-C75628775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503812"/>
              </p:ext>
            </p:extLst>
          </p:nvPr>
        </p:nvGraphicFramePr>
        <p:xfrm>
          <a:off x="172390" y="1935584"/>
          <a:ext cx="823502" cy="774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502">
                  <a:extLst>
                    <a:ext uri="{9D8B030D-6E8A-4147-A177-3AD203B41FA5}">
                      <a16:colId xmlns:a16="http://schemas.microsoft.com/office/drawing/2014/main" val="3858760378"/>
                    </a:ext>
                  </a:extLst>
                </a:gridCol>
              </a:tblGrid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AIT BEN MOUMENE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Maîssane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07751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Araujo lopes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rodrigo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42631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Ayadi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samira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14228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Azarkan el marnissi fatima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8461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Badji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modibo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869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Baron </a:t>
                      </a:r>
                      <a:r>
                        <a:rPr lang="en-US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enzo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2701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Barcos</a:t>
                      </a: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leroy</a:t>
                      </a: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965964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Benchaouche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mehdi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97079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Bouteiller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38548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Coumbassa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kany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kantara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60588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Chaste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alicia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16978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Dafrane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75872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Demay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kylian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8135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Didoune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74008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Djasgaral yanis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77964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fatou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seck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82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Hammi saja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491109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Heddouche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anas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43653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Hounnou fanou selma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403841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Jourson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vainqueur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jonathan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junior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37542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Laamarti</a:t>
                      </a: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bossay</a:t>
                      </a: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sohan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76842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Mallet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lyanna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96218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Martin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hanaleï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278422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Mercier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louna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3692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etrayen</a:t>
                      </a: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meïlly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53395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Shaban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zaryan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3758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809984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11466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346367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F6BC4E0D-0128-4982-B87C-F2E89847B640}"/>
              </a:ext>
            </a:extLst>
          </p:cNvPr>
          <p:cNvSpPr txBox="1"/>
          <p:nvPr/>
        </p:nvSpPr>
        <p:spPr>
          <a:xfrm>
            <a:off x="201145" y="-60438"/>
            <a:ext cx="6455709" cy="646986"/>
          </a:xfrm>
          <a:prstGeom prst="round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C000"/>
                </a:solidFill>
                <a:latin typeface="KG Eyes Wide Open" panose="02000506000000020004" pitchFamily="2" charset="0"/>
                <a:ea typeface="YummyCupcakes" panose="02000603000000000000" pitchFamily="2" charset="0"/>
              </a:rPr>
              <a:t>Dictée Bilan</a:t>
            </a:r>
          </a:p>
        </p:txBody>
      </p:sp>
    </p:spTree>
    <p:extLst>
      <p:ext uri="{BB962C8B-B14F-4D97-AF65-F5344CB8AC3E}">
        <p14:creationId xmlns:p14="http://schemas.microsoft.com/office/powerpoint/2010/main" val="233855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uit de citron façon memphis Vecteur gratuit">
            <a:extLst>
              <a:ext uri="{FF2B5EF4-FFF2-40B4-BE49-F238E27FC236}">
                <a16:creationId xmlns:a16="http://schemas.microsoft.com/office/drawing/2014/main" id="{844D5894-1A14-464A-AB4B-4C6C1B810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53980" y="1531088"/>
            <a:ext cx="10337677" cy="688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1F0865C4-1DF8-411F-8D87-26313A3B5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730039"/>
              </p:ext>
            </p:extLst>
          </p:nvPr>
        </p:nvGraphicFramePr>
        <p:xfrm>
          <a:off x="1012825" y="831530"/>
          <a:ext cx="5632208" cy="8845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013">
                  <a:extLst>
                    <a:ext uri="{9D8B030D-6E8A-4147-A177-3AD203B41FA5}">
                      <a16:colId xmlns:a16="http://schemas.microsoft.com/office/drawing/2014/main" val="536552913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2895540134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715947786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4271403316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509248863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843468284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2344176882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604398126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303987321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3750172811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437792338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2766770585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511766573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3575398409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3856136214"/>
                    </a:ext>
                  </a:extLst>
                </a:gridCol>
                <a:gridCol w="352013">
                  <a:extLst>
                    <a:ext uri="{9D8B030D-6E8A-4147-A177-3AD203B41FA5}">
                      <a16:colId xmlns:a16="http://schemas.microsoft.com/office/drawing/2014/main" val="4163680676"/>
                    </a:ext>
                  </a:extLst>
                </a:gridCol>
              </a:tblGrid>
              <a:tr h="1100668"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Dictée n° 9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5C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Dictée n° 10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A8B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Dictée n° 11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D3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Dictée n° 12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35C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123Marker" panose="02000603000000000000" pitchFamily="2" charset="0"/>
                          <a:ea typeface="123Marker" panose="02000603000000000000" pitchFamily="2" charset="0"/>
                        </a:rPr>
                        <a:t>Dictée n°13</a:t>
                      </a: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AA8B">
                        <a:alpha val="8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fr-FR" sz="1200" b="0" dirty="0">
                        <a:solidFill>
                          <a:schemeClr val="tx1"/>
                        </a:solidFill>
                        <a:latin typeface="123Marker" panose="02000603000000000000" pitchFamily="2" charset="0"/>
                        <a:ea typeface="123Marker" panose="02000603000000000000" pitchFamily="2" charset="0"/>
                      </a:endParaRPr>
                    </a:p>
                  </a:txBody>
                  <a:tcPr vert="vert27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71753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36548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5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81281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489969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723388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06982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865302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15370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48631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680168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3626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50941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74733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60899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37706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675641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19336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7368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079954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28191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794931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810389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66444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30959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5761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64505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57596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24981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447961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175814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5139DF3E-FE76-4559-BAA1-C75628775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864723"/>
              </p:ext>
            </p:extLst>
          </p:nvPr>
        </p:nvGraphicFramePr>
        <p:xfrm>
          <a:off x="172390" y="1935584"/>
          <a:ext cx="823502" cy="7744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502">
                  <a:extLst>
                    <a:ext uri="{9D8B030D-6E8A-4147-A177-3AD203B41FA5}">
                      <a16:colId xmlns:a16="http://schemas.microsoft.com/office/drawing/2014/main" val="3858760378"/>
                    </a:ext>
                  </a:extLst>
                </a:gridCol>
              </a:tblGrid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AIT BEN MOUMENE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Maîssane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07751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Araujo lopes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rodrigo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42631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Ayadi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samira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14228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Azarkan el marnissi fatima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48461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Badji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modibo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9869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Baron </a:t>
                      </a:r>
                      <a:r>
                        <a:rPr lang="en-US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enzo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92701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Barcos</a:t>
                      </a: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leroy</a:t>
                      </a: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1965964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Benchaouche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mehdi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97079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Bouteiller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38548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Coumbassa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kany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kantara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60588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Chaste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alicia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16978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Dafrane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775872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Demay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kylian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8135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Didoune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874008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Djasgaral yanis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477964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fatou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seck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823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Hammi saja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491109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Heddouche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anas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436530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Hounnou fanou selma</a:t>
                      </a:r>
                      <a:endParaRPr lang="fr-FR" sz="7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0403841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Jourson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vainqueur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jonathan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junior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37542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Laamarti</a:t>
                      </a: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bossay</a:t>
                      </a: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sohan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376842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Mallet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lyanna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96218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Martin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hanaleï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278422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Mercier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louna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3692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etrayen</a:t>
                      </a:r>
                      <a:r>
                        <a:rPr lang="fr-FR" sz="8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meïlly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533957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Shaban</a:t>
                      </a:r>
                      <a:r>
                        <a:rPr lang="fr-FR" sz="8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8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zaryan</a:t>
                      </a:r>
                      <a:endParaRPr lang="fr-FR" sz="7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237585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809984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611466"/>
                  </a:ext>
                </a:extLst>
              </a:tr>
              <a:tr h="267055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346367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F6BC4E0D-0128-4982-B87C-F2E89847B640}"/>
              </a:ext>
            </a:extLst>
          </p:cNvPr>
          <p:cNvSpPr txBox="1"/>
          <p:nvPr/>
        </p:nvSpPr>
        <p:spPr>
          <a:xfrm>
            <a:off x="201145" y="-60438"/>
            <a:ext cx="6455709" cy="646986"/>
          </a:xfrm>
          <a:prstGeom prst="round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FC000"/>
                </a:solidFill>
                <a:latin typeface="KG Eyes Wide Open" panose="02000506000000020004" pitchFamily="2" charset="0"/>
                <a:ea typeface="YummyCupcakes" panose="02000603000000000000" pitchFamily="2" charset="0"/>
              </a:rPr>
              <a:t>Dictée Bilan</a:t>
            </a:r>
          </a:p>
        </p:txBody>
      </p:sp>
    </p:spTree>
    <p:extLst>
      <p:ext uri="{BB962C8B-B14F-4D97-AF65-F5344CB8AC3E}">
        <p14:creationId xmlns:p14="http://schemas.microsoft.com/office/powerpoint/2010/main" val="3227548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ond d'automne avec le thème des feuilles Vecteur gratuit">
            <a:extLst>
              <a:ext uri="{FF2B5EF4-FFF2-40B4-BE49-F238E27FC236}">
                <a16:creationId xmlns:a16="http://schemas.microsoft.com/office/drawing/2014/main" id="{953D8B49-0ECF-43C6-A144-A0CF50CAB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/>
          <a:stretch/>
        </p:blipFill>
        <p:spPr bwMode="auto">
          <a:xfrm rot="16200000">
            <a:off x="-1524000" y="1523999"/>
            <a:ext cx="9906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F9C3826-798C-4F3C-9631-333A4552AE05}"/>
              </a:ext>
            </a:extLst>
          </p:cNvPr>
          <p:cNvSpPr txBox="1"/>
          <p:nvPr/>
        </p:nvSpPr>
        <p:spPr>
          <a:xfrm>
            <a:off x="201144" y="21562"/>
            <a:ext cx="6455709" cy="646986"/>
          </a:xfrm>
          <a:prstGeom prst="round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accent2">
                    <a:lumMod val="75000"/>
                  </a:schemeClr>
                </a:solidFill>
                <a:latin typeface="KG Eyes Wide Open" panose="02000506000000020004" pitchFamily="2" charset="0"/>
                <a:ea typeface="YummyCupcakes" panose="02000603000000000000" pitchFamily="2" charset="0"/>
              </a:rPr>
              <a:t>Lecture fluence – Période 1</a:t>
            </a:r>
          </a:p>
        </p:txBody>
      </p:sp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AF633FE1-6A63-46EF-AC77-64403B0AE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366632"/>
              </p:ext>
            </p:extLst>
          </p:nvPr>
        </p:nvGraphicFramePr>
        <p:xfrm>
          <a:off x="538843" y="752124"/>
          <a:ext cx="5780313" cy="894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57180233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3009759351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1098890449"/>
                    </a:ext>
                  </a:extLst>
                </a:gridCol>
              </a:tblGrid>
              <a:tr h="382638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YummyCupcakes" panose="02000603000000000000" pitchFamily="2" charset="0"/>
                          <a:ea typeface="YummyCupcakes" panose="02000603000000000000" pitchFamily="2" charset="0"/>
                        </a:rPr>
                        <a:t>Septembre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YummyCupcakes" panose="02000603000000000000" pitchFamily="2" charset="0"/>
                          <a:ea typeface="YummyCupcakes" panose="02000603000000000000" pitchFamily="2" charset="0"/>
                        </a:rPr>
                        <a:t>Octobre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92825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AIT BEN MOUMENE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Maîssane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6745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Araujo lopes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rodrigo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3506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Ayadi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samira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18451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Azarkan el marnissi fatima</a:t>
                      </a:r>
                      <a:endParaRPr lang="fr-F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34337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Badji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modibo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3462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Baron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enzo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90394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Barcos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leroy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2526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Benchaouche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mehdi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487570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Bouteiller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6182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Coumbassa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kany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kantara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19967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Chaste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alicia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1529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Dafrane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81833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Demay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kylian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13034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Didoune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2340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Djasgaral yanis</a:t>
                      </a:r>
                      <a:endParaRPr lang="fr-F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7108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fatou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seck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68767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Hammi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saja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0090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Heddouche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anas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76631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Hounnou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fanou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selma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8713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Jourson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vainqueur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jonathan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junior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5304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Laamarti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bossay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sohan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6727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Mallet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lyanna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75634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Martin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hanaleï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977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Mercier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louna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39835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etrayen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meïlly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00531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Shaban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zaryan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85089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9896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48415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324300"/>
                  </a:ext>
                </a:extLst>
              </a:tr>
            </a:tbl>
          </a:graphicData>
        </a:graphic>
      </p:graphicFrame>
      <p:pic>
        <p:nvPicPr>
          <p:cNvPr id="4100" name="Picture 4" descr="Conception de concept pour l'éducation des enfants Vecteur Premium">
            <a:extLst>
              <a:ext uri="{FF2B5EF4-FFF2-40B4-BE49-F238E27FC236}">
                <a16:creationId xmlns:a16="http://schemas.microsoft.com/office/drawing/2014/main" id="{F877046B-87AD-47AE-ABA9-54A96E9B9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" t="71366" r="69835" b="2366"/>
          <a:stretch/>
        </p:blipFill>
        <p:spPr bwMode="auto">
          <a:xfrm rot="185693">
            <a:off x="5546176" y="31251"/>
            <a:ext cx="1092229" cy="71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564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67D122E-51A7-421D-BB63-057943BB3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3"/>
          <a:stretch/>
        </p:blipFill>
        <p:spPr>
          <a:xfrm rot="16200000">
            <a:off x="-1525870" y="1522132"/>
            <a:ext cx="9909735" cy="6858002"/>
          </a:xfrm>
          <a:prstGeom prst="rect">
            <a:avLst/>
          </a:prstGeom>
        </p:spPr>
      </p:pic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D618EB26-D340-47DE-98DF-49891ABD3B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287109"/>
              </p:ext>
            </p:extLst>
          </p:nvPr>
        </p:nvGraphicFramePr>
        <p:xfrm>
          <a:off x="538843" y="752124"/>
          <a:ext cx="5780313" cy="894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57180233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3009759351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1098890449"/>
                    </a:ext>
                  </a:extLst>
                </a:gridCol>
              </a:tblGrid>
              <a:tr h="382638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358E7D"/>
                          </a:solidFill>
                          <a:latin typeface="YummyCupcakes" panose="02000603000000000000" pitchFamily="2" charset="0"/>
                          <a:ea typeface="YummyCupcakes" panose="02000603000000000000" pitchFamily="2" charset="0"/>
                        </a:rPr>
                        <a:t>Novembre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358E7D"/>
                          </a:solidFill>
                          <a:latin typeface="YummyCupcakes" panose="02000603000000000000" pitchFamily="2" charset="0"/>
                          <a:ea typeface="YummyCupcakes" panose="02000603000000000000" pitchFamily="2" charset="0"/>
                        </a:rPr>
                        <a:t>Décembre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92825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AIT BEN MOUMENE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Maîssane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6745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Araujo lopes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rodrigo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3506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Ayadi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samira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18451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Azarkan el marnissi fatima</a:t>
                      </a:r>
                      <a:endParaRPr lang="fr-F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34337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Badji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modibo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3462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Baron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enzo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90394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Barcos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leroy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2526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Benchaouche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mehdi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487570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Bouteiller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6182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Coumbassa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kany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kantara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19967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Chaste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alicia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1529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Dafrane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81833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Demay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kylian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13034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Didoune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2340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Djasgaral yanis</a:t>
                      </a:r>
                      <a:endParaRPr lang="fr-F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7108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fatou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seck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68767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Hammi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saja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0090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Heddouche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anas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76631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Hounnou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fanou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selma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8713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Jourson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vainqueur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jonathan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junior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5304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Laamarti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bossay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sohan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6727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Mallet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lyanna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75634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Martin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hanaleï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977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Mercier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louna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39835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etrayen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meïlly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00531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Shaban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zaryan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85089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9896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48415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32430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8B29AB5A-72EB-4290-8B6F-13544A2C244E}"/>
              </a:ext>
            </a:extLst>
          </p:cNvPr>
          <p:cNvSpPr txBox="1"/>
          <p:nvPr/>
        </p:nvSpPr>
        <p:spPr>
          <a:xfrm>
            <a:off x="201144" y="50590"/>
            <a:ext cx="6455709" cy="646986"/>
          </a:xfrm>
          <a:prstGeom prst="round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358E7D"/>
                </a:solidFill>
                <a:latin typeface="KG Eyes Wide Open" panose="02000506000000020004" pitchFamily="2" charset="0"/>
                <a:ea typeface="YummyCupcakes" panose="02000603000000000000" pitchFamily="2" charset="0"/>
              </a:rPr>
              <a:t>Lecture fluence – Période 2</a:t>
            </a:r>
          </a:p>
        </p:txBody>
      </p:sp>
      <p:pic>
        <p:nvPicPr>
          <p:cNvPr id="8194" name="Picture 2" descr="Pile d'illustration graphique de livres Vecteur gratuit">
            <a:extLst>
              <a:ext uri="{FF2B5EF4-FFF2-40B4-BE49-F238E27FC236}">
                <a16:creationId xmlns:a16="http://schemas.microsoft.com/office/drawing/2014/main" id="{DF821CDE-4873-4093-B1AC-FEA619376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13855" r="23771" b="12514"/>
          <a:stretch/>
        </p:blipFill>
        <p:spPr bwMode="auto">
          <a:xfrm>
            <a:off x="5822710" y="235633"/>
            <a:ext cx="496446" cy="7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3EE9DA0-9C24-45CA-B7E1-D35F3861C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751864" y="1717848"/>
            <a:ext cx="10361724" cy="6858000"/>
          </a:xfrm>
          <a:prstGeom prst="rect">
            <a:avLst/>
          </a:prstGeom>
        </p:spPr>
      </p:pic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AF633FE1-6A63-46EF-AC77-64403B0AE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753512"/>
              </p:ext>
            </p:extLst>
          </p:nvPr>
        </p:nvGraphicFramePr>
        <p:xfrm>
          <a:off x="538843" y="752124"/>
          <a:ext cx="5780313" cy="894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57180233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3009759351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1098890449"/>
                    </a:ext>
                  </a:extLst>
                </a:gridCol>
              </a:tblGrid>
              <a:tr h="382638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B0F0"/>
                          </a:solidFill>
                          <a:latin typeface="YummyCupcakes" panose="02000603000000000000" pitchFamily="2" charset="0"/>
                          <a:ea typeface="YummyCupcakes" panose="02000603000000000000" pitchFamily="2" charset="0"/>
                        </a:rPr>
                        <a:t>Janvier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00B0F0"/>
                          </a:solidFill>
                          <a:latin typeface="YummyCupcakes" panose="02000603000000000000" pitchFamily="2" charset="0"/>
                          <a:ea typeface="YummyCupcakes" panose="02000603000000000000" pitchFamily="2" charset="0"/>
                        </a:rPr>
                        <a:t>Février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92825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AIT BEN MOUMENE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Maîssane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6745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Araujo lopes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rodrigo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3506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Ayadi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samira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18451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Azarkan el marnissi fatima</a:t>
                      </a:r>
                      <a:endParaRPr lang="fr-F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34337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Badji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modibo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3462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Baron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enzo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90394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Barcos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leroy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2526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Benchaouche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mehdi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487570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Bouteiller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6182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Coumbassa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kany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kantara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19967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Chaste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alicia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1529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Dafrane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81833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Demay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kylian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13034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Didoune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2340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Djasgaral yanis</a:t>
                      </a:r>
                      <a:endParaRPr lang="fr-F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7108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fatou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seck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68767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Hammi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saja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0090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Heddouche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anas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76631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Hounnou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fanou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selma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8713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Jourson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vainqueur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jonathan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junior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5304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Laamarti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bossay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sohan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6727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Mallet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lyanna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75634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Martin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hanaleï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977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Mercier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louna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39835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etrayen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meïlly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00531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Shaban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zaryan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85089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9896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48415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32430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F9C3826-798C-4F3C-9631-333A4552AE05}"/>
              </a:ext>
            </a:extLst>
          </p:cNvPr>
          <p:cNvSpPr txBox="1"/>
          <p:nvPr/>
        </p:nvSpPr>
        <p:spPr>
          <a:xfrm>
            <a:off x="201144" y="21562"/>
            <a:ext cx="6455709" cy="646986"/>
          </a:xfrm>
          <a:prstGeom prst="round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00B0F0"/>
                </a:solidFill>
                <a:latin typeface="KG Eyes Wide Open" panose="02000506000000020004" pitchFamily="2" charset="0"/>
                <a:ea typeface="YummyCupcakes" panose="02000603000000000000" pitchFamily="2" charset="0"/>
              </a:rPr>
              <a:t>Lecture fluence – Période 3</a:t>
            </a:r>
          </a:p>
        </p:txBody>
      </p:sp>
      <p:pic>
        <p:nvPicPr>
          <p:cNvPr id="6146" name="Picture 2" descr="Étudiants étudiant des manuels Vecteur gratuit">
            <a:extLst>
              <a:ext uri="{FF2B5EF4-FFF2-40B4-BE49-F238E27FC236}">
                <a16:creationId xmlns:a16="http://schemas.microsoft.com/office/drawing/2014/main" id="{8842E37A-2A64-47F7-B0BC-DC7F4DB29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19797" r="20663" b="15607"/>
          <a:stretch/>
        </p:blipFill>
        <p:spPr bwMode="auto">
          <a:xfrm>
            <a:off x="5460311" y="-65135"/>
            <a:ext cx="1196542" cy="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1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21FDE46-951D-4BC3-B80F-E39B505B1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4"/>
          <a:stretch/>
        </p:blipFill>
        <p:spPr>
          <a:xfrm rot="16200000">
            <a:off x="-1585789" y="1440646"/>
            <a:ext cx="10029584" cy="6857999"/>
          </a:xfrm>
          <a:prstGeom prst="rect">
            <a:avLst/>
          </a:prstGeom>
        </p:spPr>
      </p:pic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AF633FE1-6A63-46EF-AC77-64403B0AE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36354"/>
              </p:ext>
            </p:extLst>
          </p:nvPr>
        </p:nvGraphicFramePr>
        <p:xfrm>
          <a:off x="538843" y="752124"/>
          <a:ext cx="5780313" cy="894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57180233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3009759351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1098890449"/>
                    </a:ext>
                  </a:extLst>
                </a:gridCol>
              </a:tblGrid>
              <a:tr h="382638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F0715A"/>
                          </a:solidFill>
                          <a:latin typeface="YummyCupcakes" panose="02000603000000000000" pitchFamily="2" charset="0"/>
                          <a:ea typeface="YummyCupcakes" panose="02000603000000000000" pitchFamily="2" charset="0"/>
                        </a:rPr>
                        <a:t>Mars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F0715A"/>
                          </a:solidFill>
                          <a:latin typeface="YummyCupcakes" panose="02000603000000000000" pitchFamily="2" charset="0"/>
                          <a:ea typeface="YummyCupcakes" panose="02000603000000000000" pitchFamily="2" charset="0"/>
                        </a:rPr>
                        <a:t>Avril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92825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AIT BEN MOUMENE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Maîssane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6745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Araujo lopes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rodrigo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3506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Ayadi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samira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18451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Azarkan el marnissi fatima</a:t>
                      </a:r>
                      <a:endParaRPr lang="fr-F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34337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Badji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modibo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3462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Baron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enzo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90394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Barcos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leroy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2526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Benchaouche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mehdi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487570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Bouteiller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6182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Coumbassa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kany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kantara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19967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Chaste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alicia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1529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Dafrane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81833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Demay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kylian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13034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Didoune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2340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Djasgaral yanis</a:t>
                      </a:r>
                      <a:endParaRPr lang="fr-F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7108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fatou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seck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68767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Hammi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saja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0090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Heddouche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anas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76631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Hounnou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fanou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selma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8713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Jourson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vainqueur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jonathan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junior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5304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Laamarti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bossay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sohan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6727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Mallet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lyanna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75634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Martin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hanaleï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977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Mercier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louna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39835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etrayen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meïlly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00531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Shaban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zaryan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85089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9896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48415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32430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F9C3826-798C-4F3C-9631-333A4552AE05}"/>
              </a:ext>
            </a:extLst>
          </p:cNvPr>
          <p:cNvSpPr txBox="1"/>
          <p:nvPr/>
        </p:nvSpPr>
        <p:spPr>
          <a:xfrm>
            <a:off x="201144" y="21562"/>
            <a:ext cx="6455709" cy="646986"/>
          </a:xfrm>
          <a:prstGeom prst="round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F0715A"/>
                </a:solidFill>
                <a:latin typeface="KG Eyes Wide Open" panose="02000506000000020004" pitchFamily="2" charset="0"/>
                <a:ea typeface="YummyCupcakes" panose="02000603000000000000" pitchFamily="2" charset="0"/>
              </a:rPr>
              <a:t>Lecture fluence – Période 4</a:t>
            </a:r>
          </a:p>
        </p:txBody>
      </p:sp>
      <p:pic>
        <p:nvPicPr>
          <p:cNvPr id="12" name="Picture 2" descr="Pile d'illustration graphique de livres Vecteur gratuit">
            <a:extLst>
              <a:ext uri="{FF2B5EF4-FFF2-40B4-BE49-F238E27FC236}">
                <a16:creationId xmlns:a16="http://schemas.microsoft.com/office/drawing/2014/main" id="{1BAD1CFE-404A-458A-90BC-6964B3B79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13855" r="23771" b="12514"/>
          <a:stretch/>
        </p:blipFill>
        <p:spPr bwMode="auto">
          <a:xfrm>
            <a:off x="5923285" y="177576"/>
            <a:ext cx="496446" cy="7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90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ond d'été coloré pour zoom Vecteur gratuit">
            <a:extLst>
              <a:ext uri="{FF2B5EF4-FFF2-40B4-BE49-F238E27FC236}">
                <a16:creationId xmlns:a16="http://schemas.microsoft.com/office/drawing/2014/main" id="{C0FC1841-BA13-4345-94BD-F2A756F0C2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/>
          <a:stretch/>
        </p:blipFill>
        <p:spPr bwMode="auto">
          <a:xfrm rot="16200000">
            <a:off x="-1513218" y="1513219"/>
            <a:ext cx="988444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3">
            <a:extLst>
              <a:ext uri="{FF2B5EF4-FFF2-40B4-BE49-F238E27FC236}">
                <a16:creationId xmlns:a16="http://schemas.microsoft.com/office/drawing/2014/main" id="{AF633FE1-6A63-46EF-AC77-64403B0AE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9626"/>
              </p:ext>
            </p:extLst>
          </p:nvPr>
        </p:nvGraphicFramePr>
        <p:xfrm>
          <a:off x="538843" y="795666"/>
          <a:ext cx="5780313" cy="8944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771">
                  <a:extLst>
                    <a:ext uri="{9D8B030D-6E8A-4147-A177-3AD203B41FA5}">
                      <a16:colId xmlns:a16="http://schemas.microsoft.com/office/drawing/2014/main" val="57180233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3009759351"/>
                    </a:ext>
                  </a:extLst>
                </a:gridCol>
                <a:gridCol w="1926771">
                  <a:extLst>
                    <a:ext uri="{9D8B030D-6E8A-4147-A177-3AD203B41FA5}">
                      <a16:colId xmlns:a16="http://schemas.microsoft.com/office/drawing/2014/main" val="1098890449"/>
                    </a:ext>
                  </a:extLst>
                </a:gridCol>
              </a:tblGrid>
              <a:tr h="382638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55AA8B"/>
                          </a:solidFill>
                          <a:latin typeface="YummyCupcakes" panose="02000603000000000000" pitchFamily="2" charset="0"/>
                          <a:ea typeface="YummyCupcakes" panose="02000603000000000000" pitchFamily="2" charset="0"/>
                        </a:rPr>
                        <a:t>Mai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0" i="0" dirty="0">
                          <a:solidFill>
                            <a:srgbClr val="55AA8B"/>
                          </a:solidFill>
                          <a:latin typeface="YummyCupcakes" panose="02000603000000000000" pitchFamily="2" charset="0"/>
                          <a:ea typeface="YummyCupcakes" panose="02000603000000000000" pitchFamily="2" charset="0"/>
                        </a:rPr>
                        <a:t>Juin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92825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AIT BEN MOUMENE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Maîssane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66745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Araujo lopes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rodrigo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43506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Ayadi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samira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218451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Azarkan el marnissi fatima</a:t>
                      </a:r>
                      <a:endParaRPr lang="fr-F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34337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Badji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modibo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83462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Baron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enzo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90394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Barcos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leroy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22526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Benchaouche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mehdi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487570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Bouteiller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56182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Coumbassa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kany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kantara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19967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Chaste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alicia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11529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Dafrane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81833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Demay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kylian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130343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Didoune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naïl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22340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Djasgaral yanis</a:t>
                      </a:r>
                      <a:endParaRPr lang="fr-FR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17108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Fall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fatou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seck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687678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Hammi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saja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0090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Heddouche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anas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76631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Hounnou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fanou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selma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68713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Jourson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vainqueur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jonathan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junior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5304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Laamarti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bossay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sohan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567276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Mallet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lyanna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75634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Martin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hanaleï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99772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Mercier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louna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39835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etrayen</a:t>
                      </a:r>
                      <a:r>
                        <a:rPr lang="fr-FR" sz="1400" b="0" dirty="0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FF0066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meïlly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00531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Shaban</a:t>
                      </a:r>
                      <a:r>
                        <a:rPr lang="fr-FR" sz="1400" b="0" dirty="0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1400" b="0" dirty="0" err="1">
                          <a:solidFill>
                            <a:srgbClr val="000000"/>
                          </a:solidFill>
                          <a:effectLst/>
                          <a:latin typeface="Cherish Today" panose="02000500000000000000" pitchFamily="2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zaryan</a:t>
                      </a:r>
                      <a:endParaRPr lang="fr-FR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285089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7898964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848415"/>
                  </a:ext>
                </a:extLst>
              </a:tr>
              <a:tr h="289890">
                <a:tc>
                  <a:txBody>
                    <a:bodyPr/>
                    <a:lstStyle/>
                    <a:p>
                      <a:endParaRPr lang="fr-FR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324300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F9C3826-798C-4F3C-9631-333A4552AE05}"/>
              </a:ext>
            </a:extLst>
          </p:cNvPr>
          <p:cNvSpPr txBox="1"/>
          <p:nvPr/>
        </p:nvSpPr>
        <p:spPr>
          <a:xfrm>
            <a:off x="201144" y="65104"/>
            <a:ext cx="6455709" cy="646986"/>
          </a:xfrm>
          <a:prstGeom prst="round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7DED45"/>
                </a:solidFill>
                <a:latin typeface="KG Eyes Wide Open" panose="02000506000000020004" pitchFamily="2" charset="0"/>
                <a:ea typeface="YummyCupcakes" panose="02000603000000000000" pitchFamily="2" charset="0"/>
              </a:rPr>
              <a:t>Lecture fluence – Période 5</a:t>
            </a:r>
          </a:p>
        </p:txBody>
      </p:sp>
      <p:pic>
        <p:nvPicPr>
          <p:cNvPr id="12" name="Picture 2" descr="Pile d'illustration graphique de livres Vecteur gratuit">
            <a:extLst>
              <a:ext uri="{FF2B5EF4-FFF2-40B4-BE49-F238E27FC236}">
                <a16:creationId xmlns:a16="http://schemas.microsoft.com/office/drawing/2014/main" id="{1BAD1CFE-404A-458A-90BC-6964B3B79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13855" r="23771" b="12514"/>
          <a:stretch/>
        </p:blipFill>
        <p:spPr bwMode="auto">
          <a:xfrm>
            <a:off x="5923285" y="177576"/>
            <a:ext cx="496446" cy="7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Design plat design abstrait papier peint floral Vecteur gratuit">
            <a:extLst>
              <a:ext uri="{FF2B5EF4-FFF2-40B4-BE49-F238E27FC236}">
                <a16:creationId xmlns:a16="http://schemas.microsoft.com/office/drawing/2014/main" id="{67C2324E-3DC0-48EB-9ED2-ACB2887D0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18611" y="1718612"/>
            <a:ext cx="10295222" cy="685799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47900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552</Words>
  <Application>Microsoft Office PowerPoint</Application>
  <PresentationFormat>Format A4 (210 x 297 mm)</PresentationFormat>
  <Paragraphs>225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1" baseType="lpstr">
      <vt:lpstr>123Marker</vt:lpstr>
      <vt:lpstr>Amber Shaie</vt:lpstr>
      <vt:lpstr>Arial</vt:lpstr>
      <vt:lpstr>Calibri</vt:lpstr>
      <vt:lpstr>Calibri Light</vt:lpstr>
      <vt:lpstr>Cherish Today</vt:lpstr>
      <vt:lpstr>Hanging Letters</vt:lpstr>
      <vt:lpstr>KG A Little Swag</vt:lpstr>
      <vt:lpstr>KG Eyes Wide Open</vt:lpstr>
      <vt:lpstr>KG Miss Kindergarten</vt:lpstr>
      <vt:lpstr>YummyCupcakes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stefany .</dc:creator>
  <cp:lastModifiedBy>stefany .</cp:lastModifiedBy>
  <cp:revision>7</cp:revision>
  <dcterms:created xsi:type="dcterms:W3CDTF">2021-07-27T13:54:53Z</dcterms:created>
  <dcterms:modified xsi:type="dcterms:W3CDTF">2021-07-28T15:01:00Z</dcterms:modified>
</cp:coreProperties>
</file>