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98" r:id="rId3"/>
    <p:sldId id="300" r:id="rId4"/>
    <p:sldId id="294" r:id="rId5"/>
    <p:sldId id="271" r:id="rId6"/>
    <p:sldId id="272" r:id="rId7"/>
    <p:sldId id="273" r:id="rId8"/>
    <p:sldId id="275" r:id="rId9"/>
    <p:sldId id="276" r:id="rId10"/>
    <p:sldId id="274" r:id="rId11"/>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4704" autoAdjust="0"/>
  </p:normalViewPr>
  <p:slideViewPr>
    <p:cSldViewPr snapToGrid="0">
      <p:cViewPr varScale="1">
        <p:scale>
          <a:sx n="108" d="100"/>
          <a:sy n="108" d="100"/>
        </p:scale>
        <p:origin x="13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2A5F961-BA74-4E68-A0BD-923F8CE09F90}" type="datetimeFigureOut">
              <a:rPr lang="fr-FR" smtClean="0"/>
              <a:t>12/07/2021</a:t>
            </a:fld>
            <a:endParaRPr lang="fr-FR"/>
          </a:p>
        </p:txBody>
      </p:sp>
      <p:sp>
        <p:nvSpPr>
          <p:cNvPr id="4" name="Espace réservé de l'image des diapositives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9DF4F38-44EE-4632-9037-79026E8A09B7}" type="slidenum">
              <a:rPr lang="fr-FR" smtClean="0"/>
              <a:t>‹N°›</a:t>
            </a:fld>
            <a:endParaRPr lang="fr-FR"/>
          </a:p>
        </p:txBody>
      </p:sp>
    </p:spTree>
    <p:extLst>
      <p:ext uri="{BB962C8B-B14F-4D97-AF65-F5344CB8AC3E}">
        <p14:creationId xmlns:p14="http://schemas.microsoft.com/office/powerpoint/2010/main" val="241192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9DF4F38-44EE-4632-9037-79026E8A09B7}" type="slidenum">
              <a:rPr lang="fr-FR" smtClean="0"/>
              <a:t>5</a:t>
            </a:fld>
            <a:endParaRPr lang="fr-FR"/>
          </a:p>
        </p:txBody>
      </p:sp>
    </p:spTree>
    <p:extLst>
      <p:ext uri="{BB962C8B-B14F-4D97-AF65-F5344CB8AC3E}">
        <p14:creationId xmlns:p14="http://schemas.microsoft.com/office/powerpoint/2010/main" val="374897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E9496C3-926B-4C89-846A-932825B1E51F}" type="datetimeFigureOut">
              <a:rPr lang="fr-FR" smtClean="0"/>
              <a:t>12/07/2021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34A278-5138-44FD-8BE8-CD31CE220F19}" type="slidenum">
              <a:rPr lang="fr-FR" smtClean="0"/>
              <a:t>‹N°›</a:t>
            </a:fld>
            <a:endParaRPr lang="fr-FR"/>
          </a:p>
        </p:txBody>
      </p:sp>
    </p:spTree>
    <p:extLst>
      <p:ext uri="{BB962C8B-B14F-4D97-AF65-F5344CB8AC3E}">
        <p14:creationId xmlns:p14="http://schemas.microsoft.com/office/powerpoint/2010/main" val="50312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E9496C3-926B-4C89-846A-932825B1E51F}" type="datetimeFigureOut">
              <a:rPr lang="fr-FR" smtClean="0"/>
              <a:t>12/07/2021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34A278-5138-44FD-8BE8-CD31CE220F19}" type="slidenum">
              <a:rPr lang="fr-FR" smtClean="0"/>
              <a:t>‹N°›</a:t>
            </a:fld>
            <a:endParaRPr lang="fr-FR"/>
          </a:p>
        </p:txBody>
      </p:sp>
    </p:spTree>
    <p:extLst>
      <p:ext uri="{BB962C8B-B14F-4D97-AF65-F5344CB8AC3E}">
        <p14:creationId xmlns:p14="http://schemas.microsoft.com/office/powerpoint/2010/main" val="27300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E9496C3-926B-4C89-846A-932825B1E51F}" type="datetimeFigureOut">
              <a:rPr lang="fr-FR" smtClean="0"/>
              <a:t>12/07/2021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34A278-5138-44FD-8BE8-CD31CE220F19}" type="slidenum">
              <a:rPr lang="fr-FR" smtClean="0"/>
              <a:t>‹N°›</a:t>
            </a:fld>
            <a:endParaRPr lang="fr-FR"/>
          </a:p>
        </p:txBody>
      </p:sp>
    </p:spTree>
    <p:extLst>
      <p:ext uri="{BB962C8B-B14F-4D97-AF65-F5344CB8AC3E}">
        <p14:creationId xmlns:p14="http://schemas.microsoft.com/office/powerpoint/2010/main" val="253544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E9496C3-926B-4C89-846A-932825B1E51F}" type="datetimeFigureOut">
              <a:rPr lang="fr-FR" smtClean="0"/>
              <a:t>12/07/2021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34A278-5138-44FD-8BE8-CD31CE220F19}" type="slidenum">
              <a:rPr lang="fr-FR" smtClean="0"/>
              <a:t>‹N°›</a:t>
            </a:fld>
            <a:endParaRPr lang="fr-FR"/>
          </a:p>
        </p:txBody>
      </p:sp>
    </p:spTree>
    <p:extLst>
      <p:ext uri="{BB962C8B-B14F-4D97-AF65-F5344CB8AC3E}">
        <p14:creationId xmlns:p14="http://schemas.microsoft.com/office/powerpoint/2010/main" val="362044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E9496C3-926B-4C89-846A-932825B1E51F}" type="datetimeFigureOut">
              <a:rPr lang="fr-FR" smtClean="0"/>
              <a:t>12/07/2021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34A278-5138-44FD-8BE8-CD31CE220F19}" type="slidenum">
              <a:rPr lang="fr-FR" smtClean="0"/>
              <a:t>‹N°›</a:t>
            </a:fld>
            <a:endParaRPr lang="fr-FR"/>
          </a:p>
        </p:txBody>
      </p:sp>
    </p:spTree>
    <p:extLst>
      <p:ext uri="{BB962C8B-B14F-4D97-AF65-F5344CB8AC3E}">
        <p14:creationId xmlns:p14="http://schemas.microsoft.com/office/powerpoint/2010/main" val="310127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E9496C3-926B-4C89-846A-932825B1E51F}" type="datetimeFigureOut">
              <a:rPr lang="fr-FR" smtClean="0"/>
              <a:t>12/07/2021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34A278-5138-44FD-8BE8-CD31CE220F19}" type="slidenum">
              <a:rPr lang="fr-FR" smtClean="0"/>
              <a:t>‹N°›</a:t>
            </a:fld>
            <a:endParaRPr lang="fr-FR"/>
          </a:p>
        </p:txBody>
      </p:sp>
    </p:spTree>
    <p:extLst>
      <p:ext uri="{BB962C8B-B14F-4D97-AF65-F5344CB8AC3E}">
        <p14:creationId xmlns:p14="http://schemas.microsoft.com/office/powerpoint/2010/main" val="12938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E9496C3-926B-4C89-846A-932825B1E51F}" type="datetimeFigureOut">
              <a:rPr lang="fr-FR" smtClean="0"/>
              <a:t>12/07/2021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D34A278-5138-44FD-8BE8-CD31CE220F19}" type="slidenum">
              <a:rPr lang="fr-FR" smtClean="0"/>
              <a:t>‹N°›</a:t>
            </a:fld>
            <a:endParaRPr lang="fr-FR"/>
          </a:p>
        </p:txBody>
      </p:sp>
    </p:spTree>
    <p:extLst>
      <p:ext uri="{BB962C8B-B14F-4D97-AF65-F5344CB8AC3E}">
        <p14:creationId xmlns:p14="http://schemas.microsoft.com/office/powerpoint/2010/main" val="20737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E9496C3-926B-4C89-846A-932825B1E51F}" type="datetimeFigureOut">
              <a:rPr lang="fr-FR" smtClean="0"/>
              <a:t>12/07/2021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D34A278-5138-44FD-8BE8-CD31CE220F19}" type="slidenum">
              <a:rPr lang="fr-FR" smtClean="0"/>
              <a:t>‹N°›</a:t>
            </a:fld>
            <a:endParaRPr lang="fr-FR"/>
          </a:p>
        </p:txBody>
      </p:sp>
    </p:spTree>
    <p:extLst>
      <p:ext uri="{BB962C8B-B14F-4D97-AF65-F5344CB8AC3E}">
        <p14:creationId xmlns:p14="http://schemas.microsoft.com/office/powerpoint/2010/main" val="53970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496C3-926B-4C89-846A-932825B1E51F}" type="datetimeFigureOut">
              <a:rPr lang="fr-FR" smtClean="0"/>
              <a:t>12/07/2021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D34A278-5138-44FD-8BE8-CD31CE220F19}" type="slidenum">
              <a:rPr lang="fr-FR" smtClean="0"/>
              <a:t>‹N°›</a:t>
            </a:fld>
            <a:endParaRPr lang="fr-FR"/>
          </a:p>
        </p:txBody>
      </p:sp>
    </p:spTree>
    <p:extLst>
      <p:ext uri="{BB962C8B-B14F-4D97-AF65-F5344CB8AC3E}">
        <p14:creationId xmlns:p14="http://schemas.microsoft.com/office/powerpoint/2010/main" val="166147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E9496C3-926B-4C89-846A-932825B1E51F}" type="datetimeFigureOut">
              <a:rPr lang="fr-FR" smtClean="0"/>
              <a:t>12/07/2021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34A278-5138-44FD-8BE8-CD31CE220F19}" type="slidenum">
              <a:rPr lang="fr-FR" smtClean="0"/>
              <a:t>‹N°›</a:t>
            </a:fld>
            <a:endParaRPr lang="fr-FR"/>
          </a:p>
        </p:txBody>
      </p:sp>
    </p:spTree>
    <p:extLst>
      <p:ext uri="{BB962C8B-B14F-4D97-AF65-F5344CB8AC3E}">
        <p14:creationId xmlns:p14="http://schemas.microsoft.com/office/powerpoint/2010/main" val="164263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E9496C3-926B-4C89-846A-932825B1E51F}" type="datetimeFigureOut">
              <a:rPr lang="fr-FR" smtClean="0"/>
              <a:t>12/07/2021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34A278-5138-44FD-8BE8-CD31CE220F19}" type="slidenum">
              <a:rPr lang="fr-FR" smtClean="0"/>
              <a:t>‹N°›</a:t>
            </a:fld>
            <a:endParaRPr lang="fr-FR"/>
          </a:p>
        </p:txBody>
      </p:sp>
    </p:spTree>
    <p:extLst>
      <p:ext uri="{BB962C8B-B14F-4D97-AF65-F5344CB8AC3E}">
        <p14:creationId xmlns:p14="http://schemas.microsoft.com/office/powerpoint/2010/main" val="341574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496C3-926B-4C89-846A-932825B1E51F}" type="datetimeFigureOut">
              <a:rPr lang="fr-FR" smtClean="0"/>
              <a:t>12/07/2021</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4A278-5138-44FD-8BE8-CD31CE220F19}" type="slidenum">
              <a:rPr lang="fr-FR" smtClean="0"/>
              <a:t>‹N°›</a:t>
            </a:fld>
            <a:endParaRPr lang="fr-FR"/>
          </a:p>
        </p:txBody>
      </p:sp>
    </p:spTree>
    <p:extLst>
      <p:ext uri="{BB962C8B-B14F-4D97-AF65-F5344CB8AC3E}">
        <p14:creationId xmlns:p14="http://schemas.microsoft.com/office/powerpoint/2010/main" val="3753776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53CA4-95AE-4CBA-885F-553D4CD9C003}"/>
              </a:ext>
            </a:extLst>
          </p:cNvPr>
          <p:cNvSpPr>
            <a:spLocks noGrp="1"/>
          </p:cNvSpPr>
          <p:nvPr>
            <p:ph type="ctrTitle"/>
          </p:nvPr>
        </p:nvSpPr>
        <p:spPr>
          <a:xfrm>
            <a:off x="896804" y="402622"/>
            <a:ext cx="7772400" cy="1308961"/>
          </a:xfrm>
        </p:spPr>
        <p:txBody>
          <a:bodyPr/>
          <a:lstStyle/>
          <a:p>
            <a:r>
              <a:rPr lang="fr-FR" dirty="0">
                <a:solidFill>
                  <a:srgbClr val="FF3399"/>
                </a:solidFill>
                <a:latin typeface="Abecedary" pitchFamily="2" charset="0"/>
              </a:rPr>
              <a:t>Cahier de dictée </a:t>
            </a:r>
          </a:p>
        </p:txBody>
      </p:sp>
      <p:sp>
        <p:nvSpPr>
          <p:cNvPr id="3" name="Sous-titre 2">
            <a:extLst>
              <a:ext uri="{FF2B5EF4-FFF2-40B4-BE49-F238E27FC236}">
                <a16:creationId xmlns:a16="http://schemas.microsoft.com/office/drawing/2014/main" id="{EEF446FC-2668-4701-82E1-E147BA895B54}"/>
              </a:ext>
            </a:extLst>
          </p:cNvPr>
          <p:cNvSpPr>
            <a:spLocks noGrp="1"/>
          </p:cNvSpPr>
          <p:nvPr>
            <p:ph type="subTitle" idx="1"/>
          </p:nvPr>
        </p:nvSpPr>
        <p:spPr>
          <a:xfrm>
            <a:off x="1282426" y="2081022"/>
            <a:ext cx="6858000" cy="773124"/>
          </a:xfrm>
        </p:spPr>
        <p:txBody>
          <a:bodyPr>
            <a:normAutofit/>
          </a:bodyPr>
          <a:lstStyle/>
          <a:p>
            <a:r>
              <a:rPr lang="fr-FR" sz="4286" dirty="0">
                <a:solidFill>
                  <a:srgbClr val="7030A0"/>
                </a:solidFill>
                <a:latin typeface="Cartoon Blocks Christmas" panose="02000500000000000000" pitchFamily="2" charset="0"/>
              </a:rPr>
              <a:t>CE1</a:t>
            </a:r>
            <a:r>
              <a:rPr lang="fr-FR" sz="4286" dirty="0">
                <a:latin typeface="Cartoon Blocks Christmas" panose="02000500000000000000" pitchFamily="2" charset="0"/>
              </a:rPr>
              <a:t> </a:t>
            </a:r>
          </a:p>
        </p:txBody>
      </p:sp>
      <p:sp>
        <p:nvSpPr>
          <p:cNvPr id="8" name="ZoneTexte 7">
            <a:extLst>
              <a:ext uri="{FF2B5EF4-FFF2-40B4-BE49-F238E27FC236}">
                <a16:creationId xmlns:a16="http://schemas.microsoft.com/office/drawing/2014/main" id="{4C0A8389-52FB-4FDE-9C67-7A185F995B9A}"/>
              </a:ext>
            </a:extLst>
          </p:cNvPr>
          <p:cNvSpPr txBox="1"/>
          <p:nvPr/>
        </p:nvSpPr>
        <p:spPr>
          <a:xfrm>
            <a:off x="2313586" y="3223585"/>
            <a:ext cx="4795679" cy="883575"/>
          </a:xfrm>
          <a:prstGeom prst="rect">
            <a:avLst/>
          </a:prstGeom>
          <a:noFill/>
        </p:spPr>
        <p:txBody>
          <a:bodyPr wrap="square" rtlCol="0">
            <a:spAutoFit/>
          </a:bodyPr>
          <a:lstStyle/>
          <a:p>
            <a:pPr algn="ctr"/>
            <a:r>
              <a:rPr lang="fr-FR" sz="2571" dirty="0">
                <a:solidFill>
                  <a:srgbClr val="0070C0"/>
                </a:solidFill>
                <a:latin typeface="Modern Love Grunge" panose="04070805081005020601" pitchFamily="82" charset="0"/>
              </a:rPr>
              <a:t>Période 2 </a:t>
            </a:r>
          </a:p>
          <a:p>
            <a:pPr algn="ctr"/>
            <a:r>
              <a:rPr lang="fr-FR" sz="2571" dirty="0">
                <a:solidFill>
                  <a:srgbClr val="0070C0"/>
                </a:solidFill>
                <a:latin typeface="Modern Love Grunge" panose="04070805081005020601" pitchFamily="82" charset="0"/>
              </a:rPr>
              <a:t>(novembre, décembre)</a:t>
            </a:r>
          </a:p>
        </p:txBody>
      </p:sp>
      <p:sp>
        <p:nvSpPr>
          <p:cNvPr id="7" name="ZoneTexte 6">
            <a:extLst>
              <a:ext uri="{FF2B5EF4-FFF2-40B4-BE49-F238E27FC236}">
                <a16:creationId xmlns:a16="http://schemas.microsoft.com/office/drawing/2014/main" id="{D4148EE3-6AD1-4D9D-82DF-BDCEFDE143C7}"/>
              </a:ext>
            </a:extLst>
          </p:cNvPr>
          <p:cNvSpPr txBox="1"/>
          <p:nvPr/>
        </p:nvSpPr>
        <p:spPr>
          <a:xfrm>
            <a:off x="1332977" y="5419112"/>
            <a:ext cx="1252603" cy="400110"/>
          </a:xfrm>
          <a:prstGeom prst="rect">
            <a:avLst/>
          </a:prstGeom>
          <a:noFill/>
        </p:spPr>
        <p:txBody>
          <a:bodyPr wrap="square" rtlCol="0">
            <a:spAutoFit/>
          </a:bodyPr>
          <a:lstStyle/>
          <a:p>
            <a:r>
              <a:rPr lang="fr-FR" sz="2000" dirty="0">
                <a:latin typeface="Modern Love Grunge" panose="04070805081005020601" pitchFamily="82" charset="0"/>
              </a:rPr>
              <a:t>Prénom</a:t>
            </a:r>
            <a:r>
              <a:rPr lang="fr-FR" sz="962" dirty="0"/>
              <a:t>: </a:t>
            </a:r>
          </a:p>
        </p:txBody>
      </p:sp>
    </p:spTree>
    <p:extLst>
      <p:ext uri="{BB962C8B-B14F-4D97-AF65-F5344CB8AC3E}">
        <p14:creationId xmlns:p14="http://schemas.microsoft.com/office/powerpoint/2010/main" val="49314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551CB-C49C-4ED2-9C20-4AB745E36E13}"/>
              </a:ext>
            </a:extLst>
          </p:cNvPr>
          <p:cNvSpPr txBox="1"/>
          <p:nvPr/>
        </p:nvSpPr>
        <p:spPr>
          <a:xfrm>
            <a:off x="980460" y="413955"/>
            <a:ext cx="7945080" cy="5645135"/>
          </a:xfrm>
          <a:prstGeom prst="rect">
            <a:avLst/>
          </a:prstGeom>
          <a:noFill/>
        </p:spPr>
        <p:txBody>
          <a:bodyPr wrap="square" rtlCol="0">
            <a:spAutoFit/>
          </a:bodyPr>
          <a:lstStyle/>
          <a:p>
            <a:pPr algn="ctr"/>
            <a:r>
              <a:rPr lang="fr-FR" sz="1714">
                <a:latin typeface="Modern Love Grunge" panose="04070805081005020601" pitchFamily="82" charset="0"/>
              </a:rPr>
              <a:t>Semaine 12 </a:t>
            </a:r>
            <a:r>
              <a:rPr lang="fr-FR" sz="1714" dirty="0">
                <a:latin typeface="Modern Love Grunge" panose="04070805081005020601" pitchFamily="82" charset="0"/>
              </a:rPr>
              <a:t>: </a:t>
            </a:r>
            <a:r>
              <a:rPr lang="fr-FR" sz="1714" dirty="0"/>
              <a:t>Le graphème E : </a:t>
            </a:r>
            <a:r>
              <a:rPr lang="fr-FR" sz="1800" dirty="0">
                <a:effectLst/>
              </a:rPr>
              <a:t>et , </a:t>
            </a:r>
            <a:r>
              <a:rPr lang="fr-FR" sz="1800" dirty="0" err="1">
                <a:effectLst/>
              </a:rPr>
              <a:t>ei</a:t>
            </a:r>
            <a:r>
              <a:rPr lang="fr-FR" sz="1800" dirty="0">
                <a:effectLst/>
              </a:rPr>
              <a:t> </a:t>
            </a:r>
          </a:p>
          <a:p>
            <a:r>
              <a:rPr lang="fr-FR" sz="1714" u="sng" dirty="0">
                <a:latin typeface="CrayonE" panose="00000500000000000000" pitchFamily="2" charset="0"/>
              </a:rPr>
              <a:t>Pour écrire des phrases</a:t>
            </a:r>
            <a:endParaRPr lang="fr-FR" sz="1714" dirty="0">
              <a:latin typeface="Modern Love Grunge" panose="04070805081005020601" pitchFamily="82" charset="0"/>
            </a:endParaRPr>
          </a:p>
          <a:p>
            <a:endParaRPr lang="fr-FR" sz="1714" dirty="0">
              <a:latin typeface="Modern Love Grunge" panose="04070805081005020601" pitchFamily="82" charset="0"/>
            </a:endParaRPr>
          </a:p>
          <a:p>
            <a:r>
              <a:rPr lang="fr-FR" sz="1714" dirty="0">
                <a:latin typeface="Modern Love Grunge" panose="04070805081005020601" pitchFamily="82" charset="0"/>
              </a:rPr>
              <a:t>Les noms : </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reine </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forêt</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oreille</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neige </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fenêtre</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objet</a:t>
            </a:r>
          </a:p>
          <a:p>
            <a:pPr>
              <a:lnSpc>
                <a:spcPct val="150000"/>
              </a:lnSpc>
            </a:pPr>
            <a:endParaRPr lang="fr-FR" sz="1714" dirty="0">
              <a:latin typeface="Gaston Demo" panose="02000603000000000000" pitchFamily="50" charset="0"/>
              <a:cs typeface="Arial" panose="020B0604020202020204" pitchFamily="34" charset="0"/>
            </a:endParaRPr>
          </a:p>
          <a:p>
            <a:pPr>
              <a:lnSpc>
                <a:spcPct val="150000"/>
              </a:lnSpc>
            </a:pPr>
            <a:endParaRPr lang="fr-FR" sz="1714" dirty="0">
              <a:latin typeface="Gaston Demo" panose="02000603000000000000" pitchFamily="50" charset="0"/>
              <a:cs typeface="Arial" panose="020B0604020202020204" pitchFamily="34"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p:txBody>
      </p:sp>
      <p:sp>
        <p:nvSpPr>
          <p:cNvPr id="3" name="ZoneTexte 2">
            <a:extLst>
              <a:ext uri="{FF2B5EF4-FFF2-40B4-BE49-F238E27FC236}">
                <a16:creationId xmlns:a16="http://schemas.microsoft.com/office/drawing/2014/main" id="{CE1CB6F6-284B-4053-A9F5-ECC10F39C0F0}"/>
              </a:ext>
            </a:extLst>
          </p:cNvPr>
          <p:cNvSpPr txBox="1"/>
          <p:nvPr/>
        </p:nvSpPr>
        <p:spPr>
          <a:xfrm>
            <a:off x="3342657" y="845826"/>
            <a:ext cx="5423411" cy="2541208"/>
          </a:xfrm>
          <a:prstGeom prst="rect">
            <a:avLst/>
          </a:prstGeom>
          <a:noFill/>
        </p:spPr>
        <p:txBody>
          <a:bodyPr wrap="square" rtlCol="0">
            <a:spAutoFit/>
          </a:bodyPr>
          <a:lstStyle/>
          <a:p>
            <a:pPr algn="ctr"/>
            <a:r>
              <a:rPr lang="fr-FR" sz="1714" u="sng" dirty="0">
                <a:latin typeface="CrayonE" panose="00000500000000000000" pitchFamily="2" charset="0"/>
              </a:rPr>
              <a:t> </a:t>
            </a:r>
          </a:p>
          <a:p>
            <a:r>
              <a:rPr lang="fr-FR" sz="1714" u="sng" dirty="0">
                <a:latin typeface="Modern Love Grunge" panose="04070805081005020601" pitchFamily="82" charset="0"/>
              </a:rPr>
              <a:t>Les verbes : </a:t>
            </a:r>
          </a:p>
          <a:p>
            <a:endParaRPr lang="fr-FR" sz="800" u="sng" dirty="0">
              <a:latin typeface="Modern Love Grunge" panose="04070805081005020601" pitchFamily="82" charset="0"/>
            </a:endParaRPr>
          </a:p>
          <a:p>
            <a:r>
              <a:rPr lang="fr-FR" sz="1714" dirty="0">
                <a:latin typeface="Gaston Demo" panose="02000603000000000000" pitchFamily="50" charset="0"/>
                <a:cs typeface="Arial" panose="020B0604020202020204" pitchFamily="34" charset="0"/>
                <a:sym typeface="Wingdings" panose="05000000000000000000" pitchFamily="2" charset="2"/>
              </a:rPr>
              <a:t>elle s’approche  </a:t>
            </a:r>
            <a:r>
              <a:rPr lang="fr-FR" sz="1400" dirty="0">
                <a:latin typeface="Arial" panose="020B0604020202020204" pitchFamily="34" charset="0"/>
                <a:cs typeface="Arial" panose="020B0604020202020204" pitchFamily="34" charset="0"/>
                <a:sym typeface="Wingdings" panose="05000000000000000000" pitchFamily="2" charset="2"/>
              </a:rPr>
              <a:t></a:t>
            </a:r>
            <a:r>
              <a:rPr lang="fr-FR" sz="1714" dirty="0">
                <a:latin typeface="Arial" panose="020B0604020202020204" pitchFamily="34" charset="0"/>
                <a:cs typeface="Arial" panose="020B0604020202020204" pitchFamily="34" charset="0"/>
                <a:sym typeface="Wingdings" panose="05000000000000000000" pitchFamily="2" charset="2"/>
              </a:rPr>
              <a:t> </a:t>
            </a:r>
            <a:r>
              <a:rPr lang="fr-FR" sz="1400" dirty="0">
                <a:latin typeface="Arial" panose="020B0604020202020204" pitchFamily="34" charset="0"/>
                <a:cs typeface="Arial" panose="020B0604020202020204" pitchFamily="34" charset="0"/>
                <a:sym typeface="Wingdings" panose="05000000000000000000" pitchFamily="2" charset="2"/>
              </a:rPr>
              <a:t>verbe s’approcher</a:t>
            </a:r>
          </a:p>
          <a:p>
            <a:endParaRPr lang="fr-FR" sz="1400" dirty="0">
              <a:latin typeface="Gaston Demo" panose="02000603000000000000" pitchFamily="50" charset="0"/>
              <a:cs typeface="Arial" panose="020B0604020202020204" pitchFamily="34" charset="0"/>
            </a:endParaRPr>
          </a:p>
          <a:p>
            <a:r>
              <a:rPr lang="fr-FR" sz="1714" dirty="0">
                <a:latin typeface="Gaston Demo" panose="02000603000000000000" pitchFamily="50" charset="0"/>
                <a:cs typeface="Arial" panose="020B0604020202020204" pitchFamily="34" charset="0"/>
                <a:sym typeface="Wingdings" panose="05000000000000000000" pitchFamily="2" charset="2"/>
              </a:rPr>
              <a:t>elle est perdue </a:t>
            </a:r>
            <a:r>
              <a:rPr lang="fr-FR" sz="1400" dirty="0">
                <a:latin typeface="Arial" panose="020B0604020202020204" pitchFamily="34" charset="0"/>
                <a:cs typeface="Arial" panose="020B0604020202020204" pitchFamily="34" charset="0"/>
                <a:sym typeface="Wingdings" panose="05000000000000000000" pitchFamily="2" charset="2"/>
              </a:rPr>
              <a:t></a:t>
            </a:r>
          </a:p>
          <a:p>
            <a:endParaRPr lang="fr-FR" sz="1714" dirty="0">
              <a:latin typeface="Abecedary" pitchFamily="2" charset="0"/>
              <a:sym typeface="Wingdings" panose="05000000000000000000" pitchFamily="2" charset="2"/>
            </a:endParaRPr>
          </a:p>
          <a:p>
            <a:endParaRPr lang="fr-FR" sz="1714" dirty="0">
              <a:latin typeface="Abecedary" pitchFamily="2" charset="0"/>
              <a:sym typeface="Wingdings" panose="05000000000000000000" pitchFamily="2" charset="2"/>
            </a:endParaRPr>
          </a:p>
          <a:p>
            <a:endParaRPr lang="fr-FR" sz="1714" dirty="0">
              <a:latin typeface="Abecedary" pitchFamily="2" charset="0"/>
              <a:sym typeface="Wingdings" panose="05000000000000000000" pitchFamily="2" charset="2"/>
            </a:endParaRPr>
          </a:p>
          <a:p>
            <a:endParaRPr lang="fr-FR" sz="1714" u="sng" dirty="0">
              <a:latin typeface="Modern Love Grunge" panose="04070805081005020601" pitchFamily="82" charset="0"/>
            </a:endParaRPr>
          </a:p>
        </p:txBody>
      </p:sp>
      <p:sp>
        <p:nvSpPr>
          <p:cNvPr id="9" name="ZoneTexte 8">
            <a:extLst>
              <a:ext uri="{FF2B5EF4-FFF2-40B4-BE49-F238E27FC236}">
                <a16:creationId xmlns:a16="http://schemas.microsoft.com/office/drawing/2014/main" id="{BD5B3670-EBCF-4844-9837-C533C10FCD36}"/>
              </a:ext>
            </a:extLst>
          </p:cNvPr>
          <p:cNvSpPr txBox="1"/>
          <p:nvPr/>
        </p:nvSpPr>
        <p:spPr>
          <a:xfrm>
            <a:off x="7320270" y="257823"/>
            <a:ext cx="2585730" cy="312265"/>
          </a:xfrm>
          <a:prstGeom prst="rect">
            <a:avLst/>
          </a:prstGeom>
          <a:noFill/>
        </p:spPr>
        <p:txBody>
          <a:bodyPr wrap="square" rtlCol="0">
            <a:spAutoFit/>
          </a:bodyPr>
          <a:lstStyle/>
          <a:p>
            <a:r>
              <a:rPr lang="fr-FR" sz="1429" u="sng" dirty="0">
                <a:latin typeface="Modern Love Grunge" panose="04070805081005020601" pitchFamily="82" charset="0"/>
              </a:rPr>
              <a:t>Bilan de la dictée: </a:t>
            </a:r>
          </a:p>
        </p:txBody>
      </p:sp>
      <p:sp>
        <p:nvSpPr>
          <p:cNvPr id="6" name="ZoneTexte 5">
            <a:extLst>
              <a:ext uri="{FF2B5EF4-FFF2-40B4-BE49-F238E27FC236}">
                <a16:creationId xmlns:a16="http://schemas.microsoft.com/office/drawing/2014/main" id="{FBF643DD-B2CC-426D-8D90-25A592589809}"/>
              </a:ext>
            </a:extLst>
          </p:cNvPr>
          <p:cNvSpPr txBox="1"/>
          <p:nvPr/>
        </p:nvSpPr>
        <p:spPr>
          <a:xfrm>
            <a:off x="768949" y="4071370"/>
            <a:ext cx="3328341" cy="1719702"/>
          </a:xfrm>
          <a:prstGeom prst="rect">
            <a:avLst/>
          </a:prstGeom>
          <a:noFill/>
        </p:spPr>
        <p:txBody>
          <a:bodyPr wrap="square" rtlCol="0">
            <a:spAutoFit/>
          </a:bodyPr>
          <a:lstStyle/>
          <a:p>
            <a:pPr>
              <a:lnSpc>
                <a:spcPct val="150000"/>
              </a:lnSpc>
            </a:pPr>
            <a:r>
              <a:rPr lang="fr-FR" sz="1800" dirty="0">
                <a:latin typeface="Modern Love Grunge" panose="04070805081005020601" pitchFamily="82" charset="0"/>
              </a:rPr>
              <a:t>Les mots invariables :</a:t>
            </a:r>
            <a:endParaRPr lang="fr-FR" dirty="0">
              <a:latin typeface="Gaston Demo" panose="02000603000000000000" pitchFamily="50" charset="0"/>
              <a:cs typeface="Arial" panose="020B0604020202020204" pitchFamily="34" charset="0"/>
            </a:endParaRPr>
          </a:p>
          <a:p>
            <a:pPr marL="244933" indent="-244933">
              <a:lnSpc>
                <a:spcPct val="150000"/>
              </a:lnSpc>
              <a:buFont typeface="Wingdings" panose="05000000000000000000" pitchFamily="2" charset="2"/>
              <a:buChar char="q"/>
            </a:pPr>
            <a:r>
              <a:rPr lang="fr-FR" sz="1800" dirty="0">
                <a:latin typeface="Gaston Demo" panose="02000603000000000000" pitchFamily="50" charset="0"/>
                <a:cs typeface="Arial" panose="020B0604020202020204" pitchFamily="34" charset="0"/>
              </a:rPr>
              <a:t> </a:t>
            </a:r>
            <a:r>
              <a:rPr lang="fr-FR" dirty="0">
                <a:latin typeface="Gaston Demo" panose="02000603000000000000" pitchFamily="50" charset="0"/>
                <a:cs typeface="Arial" panose="020B0604020202020204" pitchFamily="34" charset="0"/>
              </a:rPr>
              <a:t>peut - être</a:t>
            </a:r>
            <a:endParaRPr lang="fr-FR" sz="1800" dirty="0">
              <a:latin typeface="Gaston Demo" panose="02000603000000000000" pitchFamily="50" charset="0"/>
              <a:cs typeface="Arial" panose="020B0604020202020204" pitchFamily="34" charset="0"/>
            </a:endParaRPr>
          </a:p>
          <a:p>
            <a:pPr marL="244933" indent="-244933">
              <a:lnSpc>
                <a:spcPct val="150000"/>
              </a:lnSpc>
              <a:buFont typeface="Wingdings" panose="05000000000000000000" pitchFamily="2" charset="2"/>
              <a:buChar char="q"/>
            </a:pPr>
            <a:r>
              <a:rPr lang="fr-FR" sz="1800" dirty="0">
                <a:latin typeface="Gaston Demo" panose="02000603000000000000" pitchFamily="50" charset="0"/>
                <a:cs typeface="Arial" panose="020B0604020202020204" pitchFamily="34" charset="0"/>
              </a:rPr>
              <a:t> et</a:t>
            </a:r>
          </a:p>
          <a:p>
            <a:pPr marL="244933" indent="-244933">
              <a:lnSpc>
                <a:spcPct val="150000"/>
              </a:lnSpc>
              <a:buFont typeface="Wingdings" panose="05000000000000000000" pitchFamily="2" charset="2"/>
              <a:buChar char="q"/>
            </a:pPr>
            <a:endParaRPr lang="fr-FR" sz="1800" dirty="0">
              <a:latin typeface="Gaston Demo" panose="02000603000000000000" pitchFamily="50" charset="0"/>
              <a:cs typeface="Arial" panose="020B0604020202020204" pitchFamily="34" charset="0"/>
            </a:endParaRPr>
          </a:p>
        </p:txBody>
      </p:sp>
      <p:pic>
        <p:nvPicPr>
          <p:cNvPr id="10" name="Image 9">
            <a:extLst>
              <a:ext uri="{FF2B5EF4-FFF2-40B4-BE49-F238E27FC236}">
                <a16:creationId xmlns:a16="http://schemas.microsoft.com/office/drawing/2014/main" id="{C2C93DDA-6383-4A18-B83E-E28124882627}"/>
              </a:ext>
            </a:extLst>
          </p:cNvPr>
          <p:cNvPicPr>
            <a:picLocks noChangeAspect="1"/>
          </p:cNvPicPr>
          <p:nvPr/>
        </p:nvPicPr>
        <p:blipFill rotWithShape="1">
          <a:blip r:embed="rId2"/>
          <a:srcRect t="4156"/>
          <a:stretch/>
        </p:blipFill>
        <p:spPr>
          <a:xfrm>
            <a:off x="673825" y="5335480"/>
            <a:ext cx="2612652" cy="952490"/>
          </a:xfrm>
          <a:prstGeom prst="rect">
            <a:avLst/>
          </a:prstGeom>
        </p:spPr>
      </p:pic>
      <p:pic>
        <p:nvPicPr>
          <p:cNvPr id="14" name="Image 13">
            <a:extLst>
              <a:ext uri="{FF2B5EF4-FFF2-40B4-BE49-F238E27FC236}">
                <a16:creationId xmlns:a16="http://schemas.microsoft.com/office/drawing/2014/main" id="{43A3A8BD-28E5-43A1-8548-BAC065764830}"/>
              </a:ext>
            </a:extLst>
          </p:cNvPr>
          <p:cNvPicPr>
            <a:picLocks noChangeAspect="1"/>
          </p:cNvPicPr>
          <p:nvPr/>
        </p:nvPicPr>
        <p:blipFill>
          <a:blip r:embed="rId3"/>
          <a:stretch>
            <a:fillRect/>
          </a:stretch>
        </p:blipFill>
        <p:spPr>
          <a:xfrm>
            <a:off x="5504766" y="2607770"/>
            <a:ext cx="4121535" cy="3404404"/>
          </a:xfrm>
          <a:prstGeom prst="rect">
            <a:avLst/>
          </a:prstGeom>
        </p:spPr>
      </p:pic>
      <p:sp>
        <p:nvSpPr>
          <p:cNvPr id="15" name="ZoneTexte 14">
            <a:extLst>
              <a:ext uri="{FF2B5EF4-FFF2-40B4-BE49-F238E27FC236}">
                <a16:creationId xmlns:a16="http://schemas.microsoft.com/office/drawing/2014/main" id="{A330ED2D-32AC-4564-832F-5EAD1CEA2CAC}"/>
              </a:ext>
            </a:extLst>
          </p:cNvPr>
          <p:cNvSpPr txBox="1"/>
          <p:nvPr/>
        </p:nvSpPr>
        <p:spPr>
          <a:xfrm>
            <a:off x="6155781" y="6058269"/>
            <a:ext cx="1979453" cy="276999"/>
          </a:xfrm>
          <a:prstGeom prst="rect">
            <a:avLst/>
          </a:prstGeom>
          <a:noFill/>
        </p:spPr>
        <p:txBody>
          <a:bodyPr wrap="none" rtlCol="0">
            <a:spAutoFit/>
          </a:bodyPr>
          <a:lstStyle/>
          <a:p>
            <a:r>
              <a:rPr lang="fr-FR" sz="1200" dirty="0"/>
              <a:t>Blanche Neige, frères Grimm</a:t>
            </a:r>
          </a:p>
        </p:txBody>
      </p:sp>
    </p:spTree>
    <p:extLst>
      <p:ext uri="{BB962C8B-B14F-4D97-AF65-F5344CB8AC3E}">
        <p14:creationId xmlns:p14="http://schemas.microsoft.com/office/powerpoint/2010/main" val="138114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2315FA1-8F65-4EB0-A74E-DD8589BE6D5E}"/>
              </a:ext>
            </a:extLst>
          </p:cNvPr>
          <p:cNvSpPr txBox="1"/>
          <p:nvPr/>
        </p:nvSpPr>
        <p:spPr>
          <a:xfrm>
            <a:off x="285113" y="173878"/>
            <a:ext cx="9179901" cy="6510244"/>
          </a:xfrm>
          <a:prstGeom prst="rect">
            <a:avLst/>
          </a:prstGeom>
          <a:noFill/>
        </p:spPr>
        <p:txBody>
          <a:bodyPr wrap="square" rtlCol="0">
            <a:spAutoFit/>
          </a:bodyPr>
          <a:lstStyle/>
          <a:p>
            <a:pPr algn="ctr"/>
            <a:r>
              <a:rPr lang="fr-FR" sz="2000" b="1" u="sng" dirty="0">
                <a:latin typeface="Nyala" panose="02000504070300020003" pitchFamily="2" charset="0"/>
              </a:rPr>
              <a:t>Comment aider votre enfant à mémoriser les mots ? </a:t>
            </a:r>
          </a:p>
          <a:p>
            <a:r>
              <a:rPr lang="fr-FR" sz="2000" b="1" u="sng" dirty="0">
                <a:latin typeface="The Hand" panose="03070502030502020204" pitchFamily="66" charset="0"/>
              </a:rPr>
              <a:t>Seuls les mots écrits en </a:t>
            </a:r>
            <a:r>
              <a:rPr lang="fr-FR" sz="1600" b="1" u="sng" dirty="0">
                <a:latin typeface="Gaston Demo" panose="02000603000000000000" pitchFamily="50" charset="0"/>
              </a:rPr>
              <a:t>cursif</a:t>
            </a:r>
            <a:r>
              <a:rPr lang="fr-FR" sz="2000" b="1" u="sng" dirty="0">
                <a:latin typeface="The Hand" panose="03070502030502020204" pitchFamily="66" charset="0"/>
              </a:rPr>
              <a:t> sont à apprendre</a:t>
            </a:r>
          </a:p>
          <a:p>
            <a:pPr marL="285750" indent="-285750">
              <a:buFont typeface="Wingdings" panose="05000000000000000000" pitchFamily="2" charset="2"/>
              <a:buChar char="à"/>
            </a:pPr>
            <a:r>
              <a:rPr lang="fr-FR" dirty="0">
                <a:latin typeface="The Hand" panose="03070502030502020204" pitchFamily="66" charset="0"/>
                <a:sym typeface="Wingdings" panose="05000000000000000000" pitchFamily="2" charset="2"/>
              </a:rPr>
              <a:t>Epeler le mot : par exemple le mot pain , l’enfant devra dire P-A-I-N cela permet de consolider les lettres de l’alphabet et voir quelle lettre bloque encore.</a:t>
            </a:r>
          </a:p>
          <a:p>
            <a:endParaRPr lang="fr-FR" dirty="0">
              <a:latin typeface="The Hand" panose="03070502030502020204" pitchFamily="66" charset="0"/>
              <a:sym typeface="Wingdings" panose="05000000000000000000" pitchFamily="2" charset="2"/>
            </a:endParaRPr>
          </a:p>
          <a:p>
            <a:pPr marL="285750" indent="-285750">
              <a:buFont typeface="Wingdings" panose="05000000000000000000" pitchFamily="2" charset="2"/>
              <a:buChar char="à"/>
            </a:pPr>
            <a:r>
              <a:rPr lang="fr-FR" sz="2000" dirty="0">
                <a:latin typeface="The Hand" panose="03070502030502020204" pitchFamily="66" charset="0"/>
                <a:sym typeface="Wingdings" panose="05000000000000000000" pitchFamily="2" charset="2"/>
              </a:rPr>
              <a:t>Regarder le mot, le mémoriser et le réécrire sans regarder puis se corriger.</a:t>
            </a:r>
          </a:p>
          <a:p>
            <a:endParaRPr lang="fr-FR" sz="2000" dirty="0">
              <a:latin typeface="The Hand" panose="03070502030502020204" pitchFamily="66" charset="0"/>
              <a:sym typeface="Wingdings" panose="05000000000000000000" pitchFamily="2" charset="2"/>
            </a:endParaRPr>
          </a:p>
          <a:p>
            <a:pPr marL="285750" indent="-285750">
              <a:buFont typeface="Wingdings" panose="05000000000000000000" pitchFamily="2" charset="2"/>
              <a:buChar char="à"/>
            </a:pPr>
            <a:r>
              <a:rPr lang="fr-FR" sz="2000" dirty="0">
                <a:latin typeface="The Hand" panose="03070502030502020204" pitchFamily="66" charset="0"/>
                <a:sym typeface="Wingdings" panose="05000000000000000000" pitchFamily="2" charset="2"/>
              </a:rPr>
              <a:t>Compter le nombre de syllabes dans le mot, cela évite que l’enfant n’oublie une partie du mot.                                                             Par exemple : bateau : il y a deux syllabes : </a:t>
            </a:r>
            <a:r>
              <a:rPr lang="fr-FR" sz="2000" dirty="0" err="1">
                <a:latin typeface="The Hand" panose="03070502030502020204" pitchFamily="66" charset="0"/>
                <a:sym typeface="Wingdings" panose="05000000000000000000" pitchFamily="2" charset="2"/>
              </a:rPr>
              <a:t>ba</a:t>
            </a:r>
            <a:r>
              <a:rPr lang="fr-FR" sz="2000" dirty="0">
                <a:latin typeface="The Hand" panose="03070502030502020204" pitchFamily="66" charset="0"/>
                <a:sym typeface="Wingdings" panose="05000000000000000000" pitchFamily="2" charset="2"/>
              </a:rPr>
              <a:t> – </a:t>
            </a:r>
            <a:r>
              <a:rPr lang="fr-FR" sz="2000" dirty="0" err="1">
                <a:latin typeface="The Hand" panose="03070502030502020204" pitchFamily="66" charset="0"/>
                <a:sym typeface="Wingdings" panose="05000000000000000000" pitchFamily="2" charset="2"/>
              </a:rPr>
              <a:t>teau</a:t>
            </a:r>
            <a:r>
              <a:rPr lang="fr-FR" sz="2000" dirty="0">
                <a:latin typeface="The Hand" panose="03070502030502020204" pitchFamily="66" charset="0"/>
                <a:sym typeface="Wingdings" panose="05000000000000000000" pitchFamily="2" charset="2"/>
              </a:rPr>
              <a:t>. Je dessine les syllabes sur mon ardoise </a:t>
            </a:r>
          </a:p>
          <a:p>
            <a:endParaRPr lang="fr-FR" sz="2000" dirty="0">
              <a:latin typeface="The Hand" panose="03070502030502020204" pitchFamily="66" charset="0"/>
              <a:sym typeface="Wingdings" panose="05000000000000000000" pitchFamily="2" charset="2"/>
            </a:endParaRPr>
          </a:p>
          <a:p>
            <a:pPr marL="285750" indent="-285750">
              <a:buFont typeface="Wingdings" panose="05000000000000000000" pitchFamily="2" charset="2"/>
              <a:buChar char="à"/>
            </a:pPr>
            <a:r>
              <a:rPr lang="fr-FR" sz="2000" dirty="0">
                <a:latin typeface="The Hand" panose="03070502030502020204" pitchFamily="66" charset="0"/>
                <a:sym typeface="Wingdings" panose="05000000000000000000" pitchFamily="2" charset="2"/>
              </a:rPr>
              <a:t>Essayer de chercher un mot de la même famille : éventail fait partie de la même famille que vent. Je dois faire attention pour écrire correctement le mot:  Je n’écris pas év</a:t>
            </a:r>
            <a:r>
              <a:rPr lang="fr-FR" sz="2000" b="1" u="sng" dirty="0">
                <a:latin typeface="The Hand" panose="03070502030502020204" pitchFamily="66" charset="0"/>
                <a:sym typeface="Wingdings" panose="05000000000000000000" pitchFamily="2" charset="2"/>
              </a:rPr>
              <a:t>an</a:t>
            </a:r>
            <a:r>
              <a:rPr lang="fr-FR" sz="2000" dirty="0">
                <a:latin typeface="The Hand" panose="03070502030502020204" pitchFamily="66" charset="0"/>
                <a:sym typeface="Wingdings" panose="05000000000000000000" pitchFamily="2" charset="2"/>
              </a:rPr>
              <a:t>tail mais év</a:t>
            </a:r>
            <a:r>
              <a:rPr lang="fr-FR" sz="2000" b="1" u="sng" dirty="0">
                <a:latin typeface="The Hand" panose="03070502030502020204" pitchFamily="66" charset="0"/>
                <a:sym typeface="Wingdings" panose="05000000000000000000" pitchFamily="2" charset="2"/>
              </a:rPr>
              <a:t>en</a:t>
            </a:r>
            <a:r>
              <a:rPr lang="fr-FR" sz="2000" dirty="0">
                <a:latin typeface="The Hand" panose="03070502030502020204" pitchFamily="66" charset="0"/>
                <a:sym typeface="Wingdings" panose="05000000000000000000" pitchFamily="2" charset="2"/>
              </a:rPr>
              <a:t>tail.</a:t>
            </a:r>
          </a:p>
          <a:p>
            <a:endParaRPr lang="fr-FR" sz="2000" dirty="0">
              <a:latin typeface="The Hand" panose="03070502030502020204" pitchFamily="66" charset="0"/>
              <a:sym typeface="Wingdings" panose="05000000000000000000" pitchFamily="2" charset="2"/>
            </a:endParaRPr>
          </a:p>
          <a:p>
            <a:pPr marL="285750" indent="-285750">
              <a:buFont typeface="Wingdings" panose="05000000000000000000" pitchFamily="2" charset="2"/>
              <a:buChar char="à"/>
            </a:pPr>
            <a:r>
              <a:rPr lang="fr-FR" sz="2000" dirty="0">
                <a:latin typeface="The Hand" panose="03070502030502020204" pitchFamily="66" charset="0"/>
                <a:sym typeface="Wingdings" panose="05000000000000000000" pitchFamily="2" charset="2"/>
              </a:rPr>
              <a:t>Transformer quand cela est possible au féminin: gran</a:t>
            </a:r>
            <a:r>
              <a:rPr lang="fr-FR" sz="2000" b="1" u="sng" dirty="0">
                <a:latin typeface="The Hand" panose="03070502030502020204" pitchFamily="66" charset="0"/>
                <a:sym typeface="Wingdings" panose="05000000000000000000" pitchFamily="2" charset="2"/>
              </a:rPr>
              <a:t>d</a:t>
            </a:r>
            <a:r>
              <a:rPr lang="fr-FR" sz="2000" dirty="0">
                <a:latin typeface="The Hand" panose="03070502030502020204" pitchFamily="66" charset="0"/>
                <a:sym typeface="Wingdings" panose="05000000000000000000" pitchFamily="2" charset="2"/>
              </a:rPr>
              <a:t> je mets un d car au féminin je dis gran</a:t>
            </a:r>
            <a:r>
              <a:rPr lang="fr-FR" sz="2000" b="1" u="sng" dirty="0">
                <a:latin typeface="The Hand" panose="03070502030502020204" pitchFamily="66" charset="0"/>
                <a:sym typeface="Wingdings" panose="05000000000000000000" pitchFamily="2" charset="2"/>
              </a:rPr>
              <a:t>de ,</a:t>
            </a:r>
            <a:r>
              <a:rPr lang="fr-FR" sz="2000" dirty="0">
                <a:latin typeface="The Hand" panose="03070502030502020204" pitchFamily="66" charset="0"/>
                <a:sym typeface="Wingdings" panose="05000000000000000000" pitchFamily="2" charset="2"/>
              </a:rPr>
              <a:t> ce sont ce qu’on appelle les lettres muettes.</a:t>
            </a:r>
          </a:p>
          <a:p>
            <a:pPr marL="285750" indent="-285750">
              <a:buFont typeface="Wingdings" panose="05000000000000000000" pitchFamily="2" charset="2"/>
              <a:buChar char="à"/>
            </a:pPr>
            <a:endParaRPr lang="fr-FR" sz="2000" dirty="0">
              <a:latin typeface="The Hand" panose="03070502030502020204" pitchFamily="66" charset="0"/>
              <a:sym typeface="Wingdings" panose="05000000000000000000" pitchFamily="2" charset="2"/>
            </a:endParaRPr>
          </a:p>
          <a:p>
            <a:pPr marL="285750" indent="-285750">
              <a:buFont typeface="Wingdings" panose="05000000000000000000" pitchFamily="2" charset="2"/>
              <a:buChar char="à"/>
            </a:pPr>
            <a:r>
              <a:rPr lang="fr-FR" sz="2000" dirty="0">
                <a:latin typeface="The Hand" panose="03070502030502020204" pitchFamily="66" charset="0"/>
                <a:sym typeface="Wingdings" panose="05000000000000000000" pitchFamily="2" charset="2"/>
              </a:rPr>
              <a:t>Faire rappeler les lettres étudiées cette semaine pour donner un indice à votre enfant , si je travaille sur les lettres ph qui font le son « f » je dois écrire ph lorsque j’entends « f » par exemple : éléphant .</a:t>
            </a:r>
          </a:p>
          <a:p>
            <a:pPr marL="285750" indent="-285750">
              <a:buFont typeface="Wingdings" panose="05000000000000000000" pitchFamily="2" charset="2"/>
              <a:buChar char="à"/>
            </a:pPr>
            <a:endParaRPr lang="fr-FR" sz="2000" dirty="0">
              <a:latin typeface="The Hand" panose="03070502030502020204" pitchFamily="66" charset="0"/>
              <a:sym typeface="Wingdings" panose="05000000000000000000" pitchFamily="2" charset="2"/>
            </a:endParaRPr>
          </a:p>
          <a:p>
            <a:pPr marL="285750" indent="-285750">
              <a:buFont typeface="Wingdings" panose="05000000000000000000" pitchFamily="2" charset="2"/>
              <a:buChar char="à"/>
            </a:pPr>
            <a:r>
              <a:rPr lang="fr-FR" sz="2000" dirty="0">
                <a:latin typeface="The Hand" panose="03070502030502020204" pitchFamily="66" charset="0"/>
                <a:sym typeface="Wingdings" panose="05000000000000000000" pitchFamily="2" charset="2"/>
              </a:rPr>
              <a:t>Relire les règles d’orthographe apprises pour écrire correctement les mots ou pour accorder. </a:t>
            </a:r>
          </a:p>
          <a:p>
            <a:pPr marL="285750" indent="-285750">
              <a:buFont typeface="Wingdings" panose="05000000000000000000" pitchFamily="2" charset="2"/>
              <a:buChar char="à"/>
            </a:pPr>
            <a:endParaRPr lang="fr-FR" sz="2000" dirty="0">
              <a:latin typeface="The Hand" panose="03070502030502020204" pitchFamily="66" charset="0"/>
              <a:sym typeface="Wingdings" panose="05000000000000000000" pitchFamily="2" charset="2"/>
            </a:endParaRPr>
          </a:p>
          <a:p>
            <a:pPr marL="285750" indent="-285750">
              <a:buFont typeface="Wingdings" panose="05000000000000000000" pitchFamily="2" charset="2"/>
              <a:buChar char="à"/>
            </a:pPr>
            <a:r>
              <a:rPr lang="fr-FR" sz="2000" dirty="0">
                <a:latin typeface="The Hand" panose="03070502030502020204" pitchFamily="66" charset="0"/>
                <a:sym typeface="Wingdings" panose="05000000000000000000" pitchFamily="2" charset="2"/>
              </a:rPr>
              <a:t>Lorsque le mot est écrit demander à  votre enfant de vous le relire syllabe par syllabe pour lui permettre de vérifier ses erreurs ou oublis.</a:t>
            </a:r>
            <a:endParaRPr lang="fr-FR" sz="1600" dirty="0">
              <a:latin typeface="Modern Love Grunge" panose="04070805081005020601" pitchFamily="82" charset="0"/>
            </a:endParaRPr>
          </a:p>
          <a:p>
            <a:endParaRPr lang="fr-FR" sz="1143" dirty="0">
              <a:latin typeface="CrayonE" panose="00000500000000000000" pitchFamily="2" charset="0"/>
            </a:endParaRPr>
          </a:p>
          <a:p>
            <a:endParaRPr lang="fr-FR" sz="962" dirty="0">
              <a:latin typeface="CrayonE" panose="00000500000000000000" pitchFamily="2" charset="0"/>
            </a:endParaRPr>
          </a:p>
        </p:txBody>
      </p:sp>
      <p:sp>
        <p:nvSpPr>
          <p:cNvPr id="5" name="Parenthèse ouvrante 4">
            <a:extLst>
              <a:ext uri="{FF2B5EF4-FFF2-40B4-BE49-F238E27FC236}">
                <a16:creationId xmlns:a16="http://schemas.microsoft.com/office/drawing/2014/main" id="{C881D244-E5E5-4ED1-99AF-AF532E93D767}"/>
              </a:ext>
            </a:extLst>
          </p:cNvPr>
          <p:cNvSpPr/>
          <p:nvPr/>
        </p:nvSpPr>
        <p:spPr>
          <a:xfrm rot="16200000">
            <a:off x="6405868" y="2218896"/>
            <a:ext cx="194553" cy="63229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 name="Parenthèse ouvrante 5">
            <a:extLst>
              <a:ext uri="{FF2B5EF4-FFF2-40B4-BE49-F238E27FC236}">
                <a16:creationId xmlns:a16="http://schemas.microsoft.com/office/drawing/2014/main" id="{869C6AEC-7D8D-491C-A16A-B339FE98C167}"/>
              </a:ext>
            </a:extLst>
          </p:cNvPr>
          <p:cNvSpPr/>
          <p:nvPr/>
        </p:nvSpPr>
        <p:spPr>
          <a:xfrm rot="16200000">
            <a:off x="7111730" y="2218896"/>
            <a:ext cx="194553" cy="63229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155981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7CA8212-E57C-4917-9637-9304A3D7E7B6}"/>
              </a:ext>
            </a:extLst>
          </p:cNvPr>
          <p:cNvSpPr txBox="1"/>
          <p:nvPr/>
        </p:nvSpPr>
        <p:spPr>
          <a:xfrm>
            <a:off x="1746475" y="825130"/>
            <a:ext cx="6164534" cy="246221"/>
          </a:xfrm>
          <a:prstGeom prst="rect">
            <a:avLst/>
          </a:prstGeom>
          <a:noFill/>
        </p:spPr>
        <p:txBody>
          <a:bodyPr wrap="square" rtlCol="0">
            <a:spAutoFit/>
          </a:bodyPr>
          <a:lstStyle/>
          <a:p>
            <a:r>
              <a:rPr lang="fr-FR" sz="1000" u="sng" dirty="0"/>
              <a:t>Mots soulignés = mots à apprendre / mots en italique = mots déjà appris  / mots en gras = mots écrits au tableau.</a:t>
            </a:r>
          </a:p>
        </p:txBody>
      </p:sp>
      <p:graphicFrame>
        <p:nvGraphicFramePr>
          <p:cNvPr id="5" name="Tableau 5">
            <a:extLst>
              <a:ext uri="{FF2B5EF4-FFF2-40B4-BE49-F238E27FC236}">
                <a16:creationId xmlns:a16="http://schemas.microsoft.com/office/drawing/2014/main" id="{1444F0CE-BD0C-4A55-84AE-C0CFD2EA5BA7}"/>
              </a:ext>
            </a:extLst>
          </p:cNvPr>
          <p:cNvGraphicFramePr>
            <a:graphicFrameLocks noGrp="1"/>
          </p:cNvGraphicFramePr>
          <p:nvPr>
            <p:extLst>
              <p:ext uri="{D42A27DB-BD31-4B8C-83A1-F6EECF244321}">
                <p14:modId xmlns:p14="http://schemas.microsoft.com/office/powerpoint/2010/main" val="759950729"/>
              </p:ext>
            </p:extLst>
          </p:nvPr>
        </p:nvGraphicFramePr>
        <p:xfrm>
          <a:off x="266330" y="1116697"/>
          <a:ext cx="9187094" cy="4752908"/>
        </p:xfrm>
        <a:graphic>
          <a:graphicData uri="http://schemas.openxmlformats.org/drawingml/2006/table">
            <a:tbl>
              <a:tblPr firstRow="1" bandRow="1">
                <a:tableStyleId>{5940675A-B579-460E-94D1-54222C63F5DA}</a:tableStyleId>
              </a:tblPr>
              <a:tblGrid>
                <a:gridCol w="8407153">
                  <a:extLst>
                    <a:ext uri="{9D8B030D-6E8A-4147-A177-3AD203B41FA5}">
                      <a16:colId xmlns:a16="http://schemas.microsoft.com/office/drawing/2014/main" val="3519876631"/>
                    </a:ext>
                  </a:extLst>
                </a:gridCol>
                <a:gridCol w="779941">
                  <a:extLst>
                    <a:ext uri="{9D8B030D-6E8A-4147-A177-3AD203B41FA5}">
                      <a16:colId xmlns:a16="http://schemas.microsoft.com/office/drawing/2014/main" val="2030307817"/>
                    </a:ext>
                  </a:extLst>
                </a:gridCol>
              </a:tblGrid>
              <a:tr h="798069">
                <a:tc>
                  <a:txBody>
                    <a:bodyPr/>
                    <a:lstStyle/>
                    <a:p>
                      <a:r>
                        <a:rPr lang="fr-FR" sz="1400" dirty="0">
                          <a:latin typeface="Arial" panose="020B0604020202020204" pitchFamily="34" charset="0"/>
                          <a:cs typeface="Arial" panose="020B0604020202020204" pitchFamily="34" charset="0"/>
                        </a:rPr>
                        <a:t>Artistes : les jardins à la française</a:t>
                      </a:r>
                      <a:r>
                        <a:rPr lang="fr-FR" sz="1400" dirty="0"/>
                        <a:t>.</a:t>
                      </a:r>
                    </a:p>
                    <a:p>
                      <a:r>
                        <a:rPr lang="fr-FR" sz="1400" dirty="0">
                          <a:latin typeface="+mn-lt"/>
                          <a:cs typeface="Arial" panose="020B0604020202020204" pitchFamily="34" charset="0"/>
                        </a:rPr>
                        <a:t>                  </a:t>
                      </a:r>
                      <a:r>
                        <a:rPr lang="fr-FR" sz="1400" dirty="0">
                          <a:latin typeface="Arial" panose="020B0604020202020204" pitchFamily="34" charset="0"/>
                          <a:cs typeface="Arial" panose="020B0604020202020204" pitchFamily="34" charset="0"/>
                        </a:rPr>
                        <a:t>Fernando </a:t>
                      </a:r>
                      <a:r>
                        <a:rPr lang="fr-FR" sz="1400" dirty="0" err="1">
                          <a:latin typeface="Arial" panose="020B0604020202020204" pitchFamily="34" charset="0"/>
                          <a:cs typeface="Arial" panose="020B0604020202020204" pitchFamily="34" charset="0"/>
                        </a:rPr>
                        <a:t>Botero,né</a:t>
                      </a:r>
                      <a:r>
                        <a:rPr lang="fr-FR" sz="1400" dirty="0">
                          <a:latin typeface="Arial" panose="020B0604020202020204" pitchFamily="34" charset="0"/>
                          <a:cs typeface="Arial" panose="020B0604020202020204" pitchFamily="34" charset="0"/>
                        </a:rPr>
                        <a:t> en 1932, est un peintre sculpteur colombien.</a:t>
                      </a:r>
                    </a:p>
                    <a:p>
                      <a:r>
                        <a:rPr lang="fr-FR" sz="1400" dirty="0">
                          <a:latin typeface="Arial" panose="020B0604020202020204" pitchFamily="34" charset="0"/>
                          <a:cs typeface="Arial" panose="020B0604020202020204" pitchFamily="34" charset="0"/>
                        </a:rPr>
                        <a:t>              Blanche Neige des frères Grimm</a:t>
                      </a:r>
                    </a:p>
                  </a:txBody>
                  <a:tcPr marL="65314" marR="65314" marT="32657" marB="32657"/>
                </a:tc>
                <a:tc>
                  <a:txBody>
                    <a:bodyPr/>
                    <a:lstStyle/>
                    <a:p>
                      <a:pPr algn="ctr"/>
                      <a:r>
                        <a:rPr lang="fr-FR" sz="1400" dirty="0">
                          <a:latin typeface="Arial" panose="020B0604020202020204" pitchFamily="34" charset="0"/>
                          <a:cs typeface="Arial" panose="020B0604020202020204" pitchFamily="34" charset="0"/>
                        </a:rPr>
                        <a:t>Bilan</a:t>
                      </a:r>
                    </a:p>
                  </a:txBody>
                  <a:tcPr marL="65314" marR="65314" marT="32657" marB="32657"/>
                </a:tc>
                <a:extLst>
                  <a:ext uri="{0D108BD9-81ED-4DB2-BD59-A6C34878D82A}">
                    <a16:rowId xmlns:a16="http://schemas.microsoft.com/office/drawing/2014/main" val="1312375272"/>
                  </a:ext>
                </a:extLst>
              </a:tr>
              <a:tr h="564977">
                <a:tc>
                  <a:txBody>
                    <a:bodyPr/>
                    <a:lstStyle/>
                    <a:p>
                      <a:pPr algn="ctr"/>
                      <a:r>
                        <a:rPr lang="fr-FR" sz="2300" dirty="0">
                          <a:latin typeface="Modern Love Grunge" panose="04070805081005020601" pitchFamily="82" charset="0"/>
                          <a:cs typeface="Arial" panose="020B0604020202020204" pitchFamily="34" charset="0"/>
                        </a:rPr>
                        <a:t>Dictée 1 </a:t>
                      </a:r>
                      <a:r>
                        <a:rPr lang="fr-FR" sz="2400" dirty="0">
                          <a:latin typeface="+mn-lt"/>
                          <a:cs typeface="Arial" panose="020B0604020202020204" pitchFamily="34" charset="0"/>
                        </a:rPr>
                        <a:t>in, </a:t>
                      </a:r>
                      <a:r>
                        <a:rPr lang="fr-FR" sz="2400" dirty="0" err="1">
                          <a:latin typeface="+mn-lt"/>
                          <a:cs typeface="Arial" panose="020B0604020202020204" pitchFamily="34" charset="0"/>
                        </a:rPr>
                        <a:t>im</a:t>
                      </a:r>
                      <a:r>
                        <a:rPr lang="fr-FR" sz="2400" dirty="0">
                          <a:latin typeface="+mn-lt"/>
                        </a:rPr>
                        <a:t> </a:t>
                      </a:r>
                      <a:endParaRPr lang="fr-FR" sz="2300" dirty="0">
                        <a:latin typeface="+mn-lt"/>
                        <a:cs typeface="Arial" panose="020B0604020202020204" pitchFamily="34" charset="0"/>
                      </a:endParaRPr>
                    </a:p>
                  </a:txBody>
                  <a:tcPr marL="65314" marR="65314" marT="32657" marB="32657"/>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     /10</a:t>
                      </a:r>
                    </a:p>
                    <a:p>
                      <a:pPr algn="r"/>
                      <a:endParaRPr lang="fr-FR" sz="1400" dirty="0">
                        <a:latin typeface="Arial" panose="020B0604020202020204" pitchFamily="34" charset="0"/>
                        <a:cs typeface="Arial" panose="020B0604020202020204" pitchFamily="34" charset="0"/>
                      </a:endParaRPr>
                    </a:p>
                  </a:txBody>
                  <a:tcPr marL="65314" marR="65314" marT="32657" marB="32657"/>
                </a:tc>
                <a:extLst>
                  <a:ext uri="{0D108BD9-81ED-4DB2-BD59-A6C34878D82A}">
                    <a16:rowId xmlns:a16="http://schemas.microsoft.com/office/drawing/2014/main" val="3072595937"/>
                  </a:ext>
                </a:extLst>
              </a:tr>
              <a:tr h="564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300" dirty="0">
                          <a:latin typeface="Modern Love Grunge" panose="04070805081005020601" pitchFamily="82" charset="0"/>
                          <a:cs typeface="Arial" panose="020B0604020202020204" pitchFamily="34" charset="0"/>
                        </a:rPr>
                        <a:t>Dictée 2 </a:t>
                      </a:r>
                      <a:r>
                        <a:rPr lang="fr-FR" sz="2400" dirty="0" err="1">
                          <a:effectLst/>
                        </a:rPr>
                        <a:t>ier</a:t>
                      </a:r>
                      <a:r>
                        <a:rPr lang="fr-FR" sz="2400" dirty="0">
                          <a:effectLst/>
                        </a:rPr>
                        <a:t>, </a:t>
                      </a:r>
                      <a:r>
                        <a:rPr lang="fr-FR" sz="2400" dirty="0" err="1">
                          <a:effectLst/>
                        </a:rPr>
                        <a:t>ian</a:t>
                      </a:r>
                      <a:r>
                        <a:rPr lang="fr-FR" sz="2400" dirty="0">
                          <a:effectLst/>
                        </a:rPr>
                        <a:t>, </a:t>
                      </a:r>
                      <a:r>
                        <a:rPr lang="fr-FR" sz="2400" dirty="0" err="1">
                          <a:effectLst/>
                        </a:rPr>
                        <a:t>ien</a:t>
                      </a:r>
                      <a:r>
                        <a:rPr lang="fr-FR" sz="2400" dirty="0"/>
                        <a:t> </a:t>
                      </a:r>
                      <a:endParaRPr lang="fr-FR" sz="2400" dirty="0">
                        <a:latin typeface="Modern Love Grunge" panose="04070805081005020601" pitchFamily="82" charset="0"/>
                      </a:endParaRPr>
                    </a:p>
                  </a:txBody>
                  <a:tcPr marL="65314" marR="65314" marT="32657" marB="32657"/>
                </a:tc>
                <a:tc>
                  <a:txBody>
                    <a:bodyPr/>
                    <a:lstStyle/>
                    <a:p>
                      <a:pPr algn="r"/>
                      <a:r>
                        <a:rPr lang="fr-FR" sz="1400" dirty="0">
                          <a:latin typeface="Arial" panose="020B0604020202020204" pitchFamily="34" charset="0"/>
                          <a:cs typeface="Arial" panose="020B0604020202020204" pitchFamily="34" charset="0"/>
                        </a:rPr>
                        <a:t>     /10</a:t>
                      </a:r>
                    </a:p>
                  </a:txBody>
                  <a:tcPr marL="65314" marR="65314" marT="32657" marB="32657"/>
                </a:tc>
                <a:extLst>
                  <a:ext uri="{0D108BD9-81ED-4DB2-BD59-A6C34878D82A}">
                    <a16:rowId xmlns:a16="http://schemas.microsoft.com/office/drawing/2014/main" val="819247867"/>
                  </a:ext>
                </a:extLst>
              </a:tr>
              <a:tr h="564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300" dirty="0">
                          <a:latin typeface="Modern Love Grunge" panose="04070805081005020601" pitchFamily="82" charset="0"/>
                          <a:cs typeface="Arial" panose="020B0604020202020204" pitchFamily="34" charset="0"/>
                        </a:rPr>
                        <a:t>Dictée 3 </a:t>
                      </a:r>
                      <a:r>
                        <a:rPr lang="fr-FR" sz="2400" dirty="0" err="1">
                          <a:effectLst/>
                        </a:rPr>
                        <a:t>é,è</a:t>
                      </a:r>
                      <a:endParaRPr lang="fr-FR" sz="2400" dirty="0"/>
                    </a:p>
                  </a:txBody>
                  <a:tcPr marL="65314" marR="65314" marT="32657" marB="32657"/>
                </a:tc>
                <a:tc>
                  <a:txBody>
                    <a:bodyPr/>
                    <a:lstStyle/>
                    <a:p>
                      <a:pPr algn="r"/>
                      <a:r>
                        <a:rPr lang="fr-FR" sz="1400" dirty="0">
                          <a:latin typeface="Arial" panose="020B0604020202020204" pitchFamily="34" charset="0"/>
                          <a:cs typeface="Arial" panose="020B0604020202020204" pitchFamily="34" charset="0"/>
                        </a:rPr>
                        <a:t> /10</a:t>
                      </a:r>
                    </a:p>
                  </a:txBody>
                  <a:tcPr marL="65314" marR="65314" marT="32657" marB="32657"/>
                </a:tc>
                <a:extLst>
                  <a:ext uri="{0D108BD9-81ED-4DB2-BD59-A6C34878D82A}">
                    <a16:rowId xmlns:a16="http://schemas.microsoft.com/office/drawing/2014/main" val="2540603702"/>
                  </a:ext>
                </a:extLst>
              </a:tr>
              <a:tr h="564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300" dirty="0">
                          <a:latin typeface="Modern Love Grunge" panose="04070805081005020601" pitchFamily="82" charset="0"/>
                          <a:cs typeface="Arial" panose="020B0604020202020204" pitchFamily="34" charset="0"/>
                        </a:rPr>
                        <a:t>Dictée 4</a:t>
                      </a:r>
                      <a:r>
                        <a:rPr lang="fr-FR" sz="2400" dirty="0"/>
                        <a:t> </a:t>
                      </a:r>
                      <a:r>
                        <a:rPr lang="fr-FR" sz="2400" dirty="0">
                          <a:effectLst/>
                        </a:rPr>
                        <a:t>er, </a:t>
                      </a:r>
                      <a:r>
                        <a:rPr lang="fr-FR" sz="2400" dirty="0" err="1">
                          <a:effectLst/>
                        </a:rPr>
                        <a:t>ez</a:t>
                      </a:r>
                      <a:endParaRPr lang="fr-FR" sz="2400" dirty="0">
                        <a:latin typeface="Modern Love Grunge" panose="04070805081005020601" pitchFamily="82" charset="0"/>
                      </a:endParaRPr>
                    </a:p>
                  </a:txBody>
                  <a:tcPr marL="65314" marR="65314" marT="32657" marB="32657"/>
                </a:tc>
                <a:tc>
                  <a:txBody>
                    <a:bodyPr/>
                    <a:lstStyle/>
                    <a:p>
                      <a:pPr algn="r"/>
                      <a:r>
                        <a:rPr lang="fr-FR" sz="1400" dirty="0">
                          <a:latin typeface="Arial" panose="020B0604020202020204" pitchFamily="34" charset="0"/>
                          <a:cs typeface="Arial" panose="020B0604020202020204" pitchFamily="34" charset="0"/>
                        </a:rPr>
                        <a:t> /10</a:t>
                      </a:r>
                    </a:p>
                  </a:txBody>
                  <a:tcPr marL="65314" marR="65314" marT="32657" marB="32657"/>
                </a:tc>
                <a:extLst>
                  <a:ext uri="{0D108BD9-81ED-4DB2-BD59-A6C34878D82A}">
                    <a16:rowId xmlns:a16="http://schemas.microsoft.com/office/drawing/2014/main" val="2905913897"/>
                  </a:ext>
                </a:extLst>
              </a:tr>
              <a:tr h="564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300" dirty="0">
                          <a:latin typeface="Modern Love Grunge" panose="04070805081005020601" pitchFamily="82" charset="0"/>
                          <a:cs typeface="Arial" panose="020B0604020202020204" pitchFamily="34" charset="0"/>
                        </a:rPr>
                        <a:t>Dictée 5 </a:t>
                      </a:r>
                      <a:r>
                        <a:rPr lang="fr-FR" sz="2400" dirty="0">
                          <a:effectLst/>
                        </a:rPr>
                        <a:t>eu, </a:t>
                      </a:r>
                      <a:r>
                        <a:rPr lang="fr-FR" sz="2400" dirty="0" err="1">
                          <a:effectLst/>
                        </a:rPr>
                        <a:t>œu</a:t>
                      </a:r>
                      <a:endParaRPr lang="fr-FR" sz="2400" dirty="0">
                        <a:latin typeface="Modern Love Grunge" panose="04070805081005020601" pitchFamily="82" charset="0"/>
                      </a:endParaRPr>
                    </a:p>
                  </a:txBody>
                  <a:tcPr marL="65314" marR="65314" marT="32657" marB="32657"/>
                </a:tc>
                <a:tc>
                  <a:txBody>
                    <a:bodyPr/>
                    <a:lstStyle/>
                    <a:p>
                      <a:pPr algn="r"/>
                      <a:r>
                        <a:rPr lang="fr-FR" sz="1400" dirty="0">
                          <a:latin typeface="Arial" panose="020B0604020202020204" pitchFamily="34" charset="0"/>
                          <a:cs typeface="Arial" panose="020B0604020202020204" pitchFamily="34" charset="0"/>
                        </a:rPr>
                        <a:t> /15</a:t>
                      </a:r>
                    </a:p>
                  </a:txBody>
                  <a:tcPr marL="65314" marR="65314" marT="32657" marB="32657"/>
                </a:tc>
                <a:extLst>
                  <a:ext uri="{0D108BD9-81ED-4DB2-BD59-A6C34878D82A}">
                    <a16:rowId xmlns:a16="http://schemas.microsoft.com/office/drawing/2014/main" val="1339862083"/>
                  </a:ext>
                </a:extLst>
              </a:tr>
              <a:tr h="11299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300" dirty="0">
                          <a:latin typeface="Modern Love Grunge" panose="04070805081005020601" pitchFamily="82" charset="0"/>
                          <a:cs typeface="Arial" panose="020B0604020202020204" pitchFamily="34" charset="0"/>
                        </a:rPr>
                        <a:t>Dictée 6</a:t>
                      </a:r>
                      <a:endParaRPr lang="fr-FR" sz="2400" dirty="0">
                        <a:latin typeface="Modern Love Grunge" panose="04070805081005020601" pitchFamily="82" charset="0"/>
                      </a:endParaRPr>
                    </a:p>
                  </a:txBody>
                  <a:tcPr marL="65314" marR="65314" marT="32657" marB="32657"/>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 /15</a:t>
                      </a:r>
                    </a:p>
                    <a:p>
                      <a:pPr algn="r"/>
                      <a:endParaRPr lang="fr-FR" sz="1400" dirty="0">
                        <a:latin typeface="Arial" panose="020B0604020202020204" pitchFamily="34" charset="0"/>
                        <a:cs typeface="Arial" panose="020B0604020202020204" pitchFamily="34" charset="0"/>
                      </a:endParaRPr>
                    </a:p>
                  </a:txBody>
                  <a:tcPr marL="65314" marR="65314" marT="32657" marB="32657"/>
                </a:tc>
                <a:extLst>
                  <a:ext uri="{0D108BD9-81ED-4DB2-BD59-A6C34878D82A}">
                    <a16:rowId xmlns:a16="http://schemas.microsoft.com/office/drawing/2014/main" val="3237817832"/>
                  </a:ext>
                </a:extLst>
              </a:tr>
            </a:tbl>
          </a:graphicData>
        </a:graphic>
      </p:graphicFrame>
      <p:sp>
        <p:nvSpPr>
          <p:cNvPr id="6" name="ZoneTexte 5">
            <a:extLst>
              <a:ext uri="{FF2B5EF4-FFF2-40B4-BE49-F238E27FC236}">
                <a16:creationId xmlns:a16="http://schemas.microsoft.com/office/drawing/2014/main" id="{50586819-8381-41D4-BC9B-7C2E9CE275E3}"/>
              </a:ext>
            </a:extLst>
          </p:cNvPr>
          <p:cNvSpPr txBox="1"/>
          <p:nvPr/>
        </p:nvSpPr>
        <p:spPr>
          <a:xfrm>
            <a:off x="674518" y="2169755"/>
            <a:ext cx="7204665" cy="553998"/>
          </a:xfrm>
          <a:prstGeom prst="rect">
            <a:avLst/>
          </a:prstGeom>
          <a:noFill/>
        </p:spPr>
        <p:txBody>
          <a:bodyPr wrap="none" rtlCol="0">
            <a:spAutoFit/>
          </a:bodyPr>
          <a:lstStyle/>
          <a:p>
            <a:r>
              <a:rPr lang="fr-FR" sz="1200" dirty="0">
                <a:latin typeface="Times New Roman" panose="02020603050405020304" pitchFamily="18" charset="0"/>
                <a:cs typeface="Times New Roman" panose="02020603050405020304" pitchFamily="18" charset="0"/>
              </a:rPr>
              <a:t>Tous les </a:t>
            </a:r>
            <a:r>
              <a:rPr lang="fr-FR" sz="1200" u="sng" dirty="0">
                <a:latin typeface="Times New Roman" panose="02020603050405020304" pitchFamily="18" charset="0"/>
                <a:cs typeface="Times New Roman" panose="02020603050405020304" pitchFamily="18" charset="0"/>
              </a:rPr>
              <a:t>matins</a:t>
            </a:r>
            <a:r>
              <a:rPr lang="fr-FR" sz="1200" dirty="0">
                <a:latin typeface="Times New Roman" panose="02020603050405020304" pitchFamily="18" charset="0"/>
                <a:cs typeface="Times New Roman" panose="02020603050405020304" pitchFamily="18" charset="0"/>
              </a:rPr>
              <a:t>, je </a:t>
            </a:r>
            <a:r>
              <a:rPr lang="fr-FR" sz="1200" u="sng" dirty="0">
                <a:latin typeface="Times New Roman" panose="02020603050405020304" pitchFamily="18" charset="0"/>
                <a:cs typeface="Times New Roman" panose="02020603050405020304" pitchFamily="18" charset="0"/>
              </a:rPr>
              <a:t>vais</a:t>
            </a:r>
            <a:r>
              <a:rPr lang="fr-FR" sz="1200" dirty="0">
                <a:latin typeface="Times New Roman" panose="02020603050405020304" pitchFamily="18" charset="0"/>
                <a:cs typeface="Times New Roman" panose="02020603050405020304" pitchFamily="18" charset="0"/>
              </a:rPr>
              <a:t> </a:t>
            </a:r>
            <a:r>
              <a:rPr lang="fr-FR" sz="1200" i="1" u="sng" dirty="0">
                <a:latin typeface="Times New Roman" panose="02020603050405020304" pitchFamily="18" charset="0"/>
                <a:cs typeface="Times New Roman" panose="02020603050405020304" pitchFamily="18" charset="0"/>
              </a:rPr>
              <a:t>dans</a:t>
            </a:r>
            <a:r>
              <a:rPr lang="fr-FR" sz="1200" dirty="0">
                <a:latin typeface="Times New Roman" panose="02020603050405020304" pitchFamily="18" charset="0"/>
                <a:cs typeface="Times New Roman" panose="02020603050405020304" pitchFamily="18" charset="0"/>
              </a:rPr>
              <a:t> le </a:t>
            </a:r>
            <a:r>
              <a:rPr lang="fr-FR" sz="1200" u="sng" dirty="0">
                <a:latin typeface="Times New Roman" panose="02020603050405020304" pitchFamily="18" charset="0"/>
                <a:cs typeface="Times New Roman" panose="02020603050405020304" pitchFamily="18" charset="0"/>
              </a:rPr>
              <a:t>jardin</a:t>
            </a:r>
            <a:r>
              <a:rPr lang="fr-FR" sz="1200" dirty="0">
                <a:latin typeface="Times New Roman" panose="02020603050405020304" pitchFamily="18" charset="0"/>
                <a:cs typeface="Times New Roman" panose="02020603050405020304" pitchFamily="18" charset="0"/>
              </a:rPr>
              <a:t>. Je </a:t>
            </a:r>
            <a:r>
              <a:rPr lang="fr-FR" sz="1200" u="sng" dirty="0">
                <a:latin typeface="Times New Roman" panose="02020603050405020304" pitchFamily="18" charset="0"/>
                <a:cs typeface="Times New Roman" panose="02020603050405020304" pitchFamily="18" charset="0"/>
              </a:rPr>
              <a:t>me promène </a:t>
            </a:r>
            <a:r>
              <a:rPr lang="fr-FR" sz="1200" dirty="0">
                <a:latin typeface="Times New Roman" panose="02020603050405020304" pitchFamily="18" charset="0"/>
                <a:cs typeface="Times New Roman" panose="02020603050405020304" pitchFamily="18" charset="0"/>
              </a:rPr>
              <a:t>sur les </a:t>
            </a:r>
            <a:r>
              <a:rPr lang="fr-FR" sz="1200" u="sng" dirty="0">
                <a:latin typeface="Times New Roman" panose="02020603050405020304" pitchFamily="18" charset="0"/>
                <a:cs typeface="Times New Roman" panose="02020603050405020304" pitchFamily="18" charset="0"/>
              </a:rPr>
              <a:t>chemins </a:t>
            </a:r>
            <a:r>
              <a:rPr lang="fr-FR" sz="1200" i="1" u="sng" dirty="0">
                <a:latin typeface="Times New Roman" panose="02020603050405020304" pitchFamily="18" charset="0"/>
                <a:cs typeface="Times New Roman" panose="02020603050405020304" pitchFamily="18" charset="0"/>
              </a:rPr>
              <a:t>à côté</a:t>
            </a:r>
            <a:r>
              <a:rPr lang="fr-FR" sz="1200" i="1" dirty="0">
                <a:latin typeface="Times New Roman" panose="02020603050405020304" pitchFamily="18" charset="0"/>
                <a:cs typeface="Times New Roman" panose="02020603050405020304" pitchFamily="18" charset="0"/>
              </a:rPr>
              <a:t> </a:t>
            </a:r>
            <a:r>
              <a:rPr lang="fr-FR" sz="1200" dirty="0">
                <a:latin typeface="Times New Roman" panose="02020603050405020304" pitchFamily="18" charset="0"/>
                <a:cs typeface="Times New Roman" panose="02020603050405020304" pitchFamily="18" charset="0"/>
              </a:rPr>
              <a:t>du </a:t>
            </a:r>
            <a:r>
              <a:rPr lang="fr-FR" sz="1200" u="sng" dirty="0">
                <a:latin typeface="Times New Roman" panose="02020603050405020304" pitchFamily="18" charset="0"/>
                <a:cs typeface="Times New Roman" panose="02020603050405020304" pitchFamily="18" charset="0"/>
              </a:rPr>
              <a:t>bassin. </a:t>
            </a:r>
            <a:r>
              <a:rPr lang="fr-FR" sz="1200" i="1" u="sng" dirty="0">
                <a:latin typeface="Times New Roman" panose="02020603050405020304" pitchFamily="18" charset="0"/>
                <a:cs typeface="Times New Roman" panose="02020603050405020304" pitchFamily="18" charset="0"/>
              </a:rPr>
              <a:t>C’est</a:t>
            </a:r>
            <a:r>
              <a:rPr lang="fr-FR" sz="1200" u="sng" dirty="0">
                <a:latin typeface="Times New Roman" panose="02020603050405020304" pitchFamily="18" charset="0"/>
                <a:cs typeface="Times New Roman" panose="02020603050405020304" pitchFamily="18" charset="0"/>
              </a:rPr>
              <a:t> important </a:t>
            </a:r>
            <a:r>
              <a:rPr lang="fr-FR" sz="1200" dirty="0">
                <a:latin typeface="Times New Roman" panose="02020603050405020304" pitchFamily="18" charset="0"/>
                <a:cs typeface="Times New Roman" panose="02020603050405020304" pitchFamily="18" charset="0"/>
              </a:rPr>
              <a:t>pour moi.</a:t>
            </a:r>
          </a:p>
          <a:p>
            <a:endParaRPr lang="fr-FR" dirty="0"/>
          </a:p>
        </p:txBody>
      </p:sp>
      <p:sp>
        <p:nvSpPr>
          <p:cNvPr id="7" name="ZoneTexte 6">
            <a:extLst>
              <a:ext uri="{FF2B5EF4-FFF2-40B4-BE49-F238E27FC236}">
                <a16:creationId xmlns:a16="http://schemas.microsoft.com/office/drawing/2014/main" id="{04D1A2EC-3DBC-4B1B-827B-F1FAE9630904}"/>
              </a:ext>
            </a:extLst>
          </p:cNvPr>
          <p:cNvSpPr txBox="1"/>
          <p:nvPr/>
        </p:nvSpPr>
        <p:spPr>
          <a:xfrm>
            <a:off x="266330" y="2778666"/>
            <a:ext cx="8657819" cy="276999"/>
          </a:xfrm>
          <a:prstGeom prst="rect">
            <a:avLst/>
          </a:prstGeom>
          <a:noFill/>
        </p:spPr>
        <p:txBody>
          <a:bodyPr wrap="none" rtlCol="0">
            <a:spAutoFit/>
          </a:bodyPr>
          <a:lstStyle/>
          <a:p>
            <a:r>
              <a:rPr lang="fr-FR" sz="1200" dirty="0"/>
              <a:t>Il </a:t>
            </a:r>
            <a:r>
              <a:rPr lang="fr-FR" sz="1200" u="sng" dirty="0"/>
              <a:t>vient</a:t>
            </a:r>
            <a:r>
              <a:rPr lang="fr-FR" sz="1200" dirty="0"/>
              <a:t> à </a:t>
            </a:r>
            <a:r>
              <a:rPr lang="fr-FR" sz="1200" b="1" dirty="0"/>
              <a:t>Angers</a:t>
            </a:r>
            <a:r>
              <a:rPr lang="fr-FR" sz="1200" dirty="0"/>
              <a:t> pour la </a:t>
            </a:r>
            <a:r>
              <a:rPr lang="fr-FR" sz="1200" u="sng" dirty="0"/>
              <a:t>visite</a:t>
            </a:r>
            <a:r>
              <a:rPr lang="fr-FR" sz="1200" dirty="0"/>
              <a:t> du </a:t>
            </a:r>
            <a:r>
              <a:rPr lang="fr-FR" sz="1200" i="1" u="sng" dirty="0"/>
              <a:t>jardin</a:t>
            </a:r>
            <a:r>
              <a:rPr lang="fr-FR" sz="1200" dirty="0"/>
              <a:t>. </a:t>
            </a:r>
            <a:r>
              <a:rPr lang="fr-FR" sz="1200" i="1" u="sng" dirty="0"/>
              <a:t>C’est</a:t>
            </a:r>
            <a:r>
              <a:rPr lang="fr-FR" sz="1200" dirty="0"/>
              <a:t> </a:t>
            </a:r>
            <a:r>
              <a:rPr lang="fr-FR" sz="1200" u="sng" dirty="0"/>
              <a:t>bien</a:t>
            </a:r>
            <a:r>
              <a:rPr lang="fr-FR" sz="1200" dirty="0"/>
              <a:t>, </a:t>
            </a:r>
            <a:r>
              <a:rPr lang="fr-FR" sz="1200" i="1" u="sng" dirty="0"/>
              <a:t>parce qu’il  </a:t>
            </a:r>
            <a:r>
              <a:rPr lang="fr-FR" sz="1200" dirty="0"/>
              <a:t>verra le </a:t>
            </a:r>
            <a:r>
              <a:rPr lang="fr-FR" sz="1200" u="sng" dirty="0"/>
              <a:t>jardinier</a:t>
            </a:r>
            <a:r>
              <a:rPr lang="fr-FR" sz="1200" dirty="0"/>
              <a:t> avec son </a:t>
            </a:r>
            <a:r>
              <a:rPr lang="fr-FR" sz="1200" u="sng" dirty="0"/>
              <a:t>panier</a:t>
            </a:r>
            <a:r>
              <a:rPr lang="fr-FR" sz="1200" dirty="0"/>
              <a:t> de </a:t>
            </a:r>
            <a:r>
              <a:rPr lang="fr-FR" sz="1200" b="1" dirty="0"/>
              <a:t>plantes</a:t>
            </a:r>
            <a:r>
              <a:rPr lang="fr-FR" sz="1200" dirty="0"/>
              <a:t> </a:t>
            </a:r>
            <a:r>
              <a:rPr lang="fr-FR" sz="1200" b="1" dirty="0"/>
              <a:t>et</a:t>
            </a:r>
            <a:r>
              <a:rPr lang="fr-FR" sz="1200" dirty="0"/>
              <a:t> le </a:t>
            </a:r>
            <a:r>
              <a:rPr lang="fr-FR" sz="1200" u="sng" dirty="0"/>
              <a:t>gardien </a:t>
            </a:r>
            <a:r>
              <a:rPr lang="fr-FR" sz="1200" b="1" dirty="0"/>
              <a:t>avec</a:t>
            </a:r>
            <a:r>
              <a:rPr lang="fr-FR" sz="1200" dirty="0"/>
              <a:t> son </a:t>
            </a:r>
            <a:r>
              <a:rPr lang="fr-FR" sz="1200" u="sng" dirty="0"/>
              <a:t>chien</a:t>
            </a:r>
            <a:r>
              <a:rPr lang="fr-FR" sz="1200" dirty="0"/>
              <a:t>. </a:t>
            </a:r>
          </a:p>
        </p:txBody>
      </p:sp>
      <p:sp>
        <p:nvSpPr>
          <p:cNvPr id="8" name="ZoneTexte 7">
            <a:extLst>
              <a:ext uri="{FF2B5EF4-FFF2-40B4-BE49-F238E27FC236}">
                <a16:creationId xmlns:a16="http://schemas.microsoft.com/office/drawing/2014/main" id="{522CF776-1DD1-419B-B478-D57816C3ACDD}"/>
              </a:ext>
            </a:extLst>
          </p:cNvPr>
          <p:cNvSpPr txBox="1"/>
          <p:nvPr/>
        </p:nvSpPr>
        <p:spPr>
          <a:xfrm>
            <a:off x="674518" y="3349070"/>
            <a:ext cx="6543330" cy="276999"/>
          </a:xfrm>
          <a:prstGeom prst="rect">
            <a:avLst/>
          </a:prstGeom>
          <a:noFill/>
        </p:spPr>
        <p:txBody>
          <a:bodyPr wrap="none" rtlCol="0">
            <a:spAutoFit/>
          </a:bodyPr>
          <a:lstStyle/>
          <a:p>
            <a:r>
              <a:rPr lang="fr-FR" sz="1200" dirty="0"/>
              <a:t>Les </a:t>
            </a:r>
            <a:r>
              <a:rPr lang="fr-FR" sz="1200" u="sng" dirty="0"/>
              <a:t>personnages</a:t>
            </a:r>
            <a:r>
              <a:rPr lang="fr-FR" sz="1200" dirty="0"/>
              <a:t> </a:t>
            </a:r>
            <a:r>
              <a:rPr lang="fr-FR" sz="1200" i="1" u="sng" dirty="0"/>
              <a:t>sont</a:t>
            </a:r>
            <a:r>
              <a:rPr lang="fr-FR" sz="1200" dirty="0"/>
              <a:t> </a:t>
            </a:r>
            <a:r>
              <a:rPr lang="fr-FR" sz="1200" i="1" u="sng" dirty="0"/>
              <a:t>dans</a:t>
            </a:r>
            <a:r>
              <a:rPr lang="fr-FR" sz="1200" dirty="0"/>
              <a:t> un </a:t>
            </a:r>
            <a:r>
              <a:rPr lang="fr-FR" sz="1200" i="1" u="sng" dirty="0"/>
              <a:t>jardin</a:t>
            </a:r>
            <a:r>
              <a:rPr lang="fr-FR" sz="1200" dirty="0"/>
              <a:t>. Le </a:t>
            </a:r>
            <a:r>
              <a:rPr lang="fr-FR" sz="1200" u="sng" dirty="0"/>
              <a:t>fils</a:t>
            </a:r>
            <a:r>
              <a:rPr lang="fr-FR" sz="1200" dirty="0"/>
              <a:t> </a:t>
            </a:r>
            <a:r>
              <a:rPr lang="fr-FR" sz="1200" u="sng" dirty="0"/>
              <a:t>est</a:t>
            </a:r>
            <a:r>
              <a:rPr lang="fr-FR" sz="1200" dirty="0"/>
              <a:t> sur les genoux de son </a:t>
            </a:r>
            <a:r>
              <a:rPr lang="fr-FR" sz="1200" u="sng" dirty="0"/>
              <a:t>père</a:t>
            </a:r>
            <a:r>
              <a:rPr lang="fr-FR" sz="1200" dirty="0"/>
              <a:t>. </a:t>
            </a:r>
            <a:r>
              <a:rPr lang="fr-FR" sz="1200" u="sng" dirty="0"/>
              <a:t>Près</a:t>
            </a:r>
            <a:r>
              <a:rPr lang="fr-FR" sz="1200" dirty="0"/>
              <a:t> </a:t>
            </a:r>
            <a:r>
              <a:rPr lang="fr-FR" sz="1200" b="1" dirty="0"/>
              <a:t>d’eux</a:t>
            </a:r>
            <a:r>
              <a:rPr lang="fr-FR" sz="1200" dirty="0"/>
              <a:t>, la </a:t>
            </a:r>
            <a:r>
              <a:rPr lang="fr-FR" sz="1200" u="sng" dirty="0"/>
              <a:t>mère</a:t>
            </a:r>
            <a:r>
              <a:rPr lang="fr-FR" sz="1200" dirty="0"/>
              <a:t> </a:t>
            </a:r>
            <a:r>
              <a:rPr lang="fr-FR" sz="1200" u="sng" dirty="0"/>
              <a:t>tricote.</a:t>
            </a:r>
            <a:endParaRPr lang="fr-FR" sz="1200" dirty="0"/>
          </a:p>
        </p:txBody>
      </p:sp>
      <p:sp>
        <p:nvSpPr>
          <p:cNvPr id="9" name="ZoneTexte 8">
            <a:extLst>
              <a:ext uri="{FF2B5EF4-FFF2-40B4-BE49-F238E27FC236}">
                <a16:creationId xmlns:a16="http://schemas.microsoft.com/office/drawing/2014/main" id="{46E340A9-7CB2-4C60-ACF3-DBE0C42DCE35}"/>
              </a:ext>
            </a:extLst>
          </p:cNvPr>
          <p:cNvSpPr txBox="1"/>
          <p:nvPr/>
        </p:nvSpPr>
        <p:spPr>
          <a:xfrm>
            <a:off x="452576" y="3900433"/>
            <a:ext cx="8629222" cy="276999"/>
          </a:xfrm>
          <a:prstGeom prst="rect">
            <a:avLst/>
          </a:prstGeom>
          <a:noFill/>
        </p:spPr>
        <p:txBody>
          <a:bodyPr wrap="none" rtlCol="0">
            <a:spAutoFit/>
          </a:bodyPr>
          <a:lstStyle/>
          <a:p>
            <a:r>
              <a:rPr lang="fr-FR" sz="1200" dirty="0"/>
              <a:t>Les </a:t>
            </a:r>
            <a:r>
              <a:rPr lang="fr-FR" sz="1200" i="1" u="sng" dirty="0"/>
              <a:t>personnages</a:t>
            </a:r>
            <a:r>
              <a:rPr lang="fr-FR" sz="1200" dirty="0"/>
              <a:t> </a:t>
            </a:r>
            <a:r>
              <a:rPr lang="fr-FR" sz="1200" i="1" u="sng" dirty="0"/>
              <a:t>sont</a:t>
            </a:r>
            <a:r>
              <a:rPr lang="fr-FR" sz="1200" dirty="0"/>
              <a:t> </a:t>
            </a:r>
            <a:r>
              <a:rPr lang="fr-FR" sz="1200" u="sng" dirty="0"/>
              <a:t>chez </a:t>
            </a:r>
            <a:r>
              <a:rPr lang="fr-FR" sz="1200" b="1" dirty="0"/>
              <a:t>eux</a:t>
            </a:r>
            <a:r>
              <a:rPr lang="fr-FR" sz="1200" dirty="0"/>
              <a:t>. Le </a:t>
            </a:r>
            <a:r>
              <a:rPr lang="fr-FR" sz="1200" u="sng" dirty="0"/>
              <a:t>dîner</a:t>
            </a:r>
            <a:r>
              <a:rPr lang="fr-FR" sz="1200" dirty="0"/>
              <a:t> </a:t>
            </a:r>
            <a:r>
              <a:rPr lang="fr-FR" sz="1200" i="1" u="sng" dirty="0"/>
              <a:t>est</a:t>
            </a:r>
            <a:r>
              <a:rPr lang="fr-FR" sz="1200" dirty="0"/>
              <a:t> prêt. La </a:t>
            </a:r>
            <a:r>
              <a:rPr lang="fr-FR" sz="1200" i="1" u="sng" dirty="0"/>
              <a:t>mère</a:t>
            </a:r>
            <a:r>
              <a:rPr lang="fr-FR" sz="1200" dirty="0"/>
              <a:t> et le </a:t>
            </a:r>
            <a:r>
              <a:rPr lang="fr-FR" sz="1200" i="1" u="sng" dirty="0"/>
              <a:t>père</a:t>
            </a:r>
            <a:r>
              <a:rPr lang="fr-FR" sz="1200" dirty="0"/>
              <a:t> </a:t>
            </a:r>
            <a:r>
              <a:rPr lang="fr-FR" sz="1200" u="sng" dirty="0"/>
              <a:t>boivent. </a:t>
            </a:r>
            <a:r>
              <a:rPr lang="fr-FR" sz="1200" dirty="0"/>
              <a:t>Sur la table, </a:t>
            </a:r>
            <a:r>
              <a:rPr lang="fr-FR" sz="1200" u="sng" dirty="0"/>
              <a:t>on voit </a:t>
            </a:r>
            <a:r>
              <a:rPr lang="fr-FR" sz="1200" dirty="0"/>
              <a:t>de la nourriture, du </a:t>
            </a:r>
            <a:r>
              <a:rPr lang="fr-FR" sz="1200" i="1" u="sng" dirty="0"/>
              <a:t>pain </a:t>
            </a:r>
            <a:r>
              <a:rPr lang="fr-FR" sz="1200" b="1" dirty="0"/>
              <a:t>et</a:t>
            </a:r>
            <a:r>
              <a:rPr lang="fr-FR" sz="1200" dirty="0"/>
              <a:t> de la soupe</a:t>
            </a:r>
          </a:p>
        </p:txBody>
      </p:sp>
      <p:sp>
        <p:nvSpPr>
          <p:cNvPr id="10" name="ZoneTexte 9">
            <a:extLst>
              <a:ext uri="{FF2B5EF4-FFF2-40B4-BE49-F238E27FC236}">
                <a16:creationId xmlns:a16="http://schemas.microsoft.com/office/drawing/2014/main" id="{5014FB45-90EF-46BA-8558-4D5135C550B5}"/>
              </a:ext>
            </a:extLst>
          </p:cNvPr>
          <p:cNvSpPr txBox="1"/>
          <p:nvPr/>
        </p:nvSpPr>
        <p:spPr>
          <a:xfrm>
            <a:off x="855904" y="4470837"/>
            <a:ext cx="7231531" cy="276999"/>
          </a:xfrm>
          <a:prstGeom prst="rect">
            <a:avLst/>
          </a:prstGeom>
          <a:noFill/>
        </p:spPr>
        <p:txBody>
          <a:bodyPr wrap="none" rtlCol="0">
            <a:spAutoFit/>
          </a:bodyPr>
          <a:lstStyle/>
          <a:p>
            <a:r>
              <a:rPr lang="fr-FR" sz="1200" dirty="0"/>
              <a:t>La </a:t>
            </a:r>
            <a:r>
              <a:rPr lang="fr-FR" sz="1200" i="1" u="sng" dirty="0"/>
              <a:t>mère</a:t>
            </a:r>
            <a:r>
              <a:rPr lang="fr-FR" sz="1200" dirty="0"/>
              <a:t> , le </a:t>
            </a:r>
            <a:r>
              <a:rPr lang="fr-FR" sz="1200" i="1" u="sng" dirty="0"/>
              <a:t>père,</a:t>
            </a:r>
            <a:r>
              <a:rPr lang="fr-FR" sz="1200" dirty="0"/>
              <a:t> le</a:t>
            </a:r>
            <a:r>
              <a:rPr lang="fr-FR" sz="1200" i="1" u="sng" dirty="0"/>
              <a:t> fils</a:t>
            </a:r>
            <a:r>
              <a:rPr lang="fr-FR" sz="1200" dirty="0"/>
              <a:t> </a:t>
            </a:r>
            <a:r>
              <a:rPr lang="fr-FR" sz="1200" b="1" dirty="0"/>
              <a:t>et</a:t>
            </a:r>
            <a:r>
              <a:rPr lang="fr-FR" sz="1200" dirty="0"/>
              <a:t> la </a:t>
            </a:r>
            <a:r>
              <a:rPr lang="fr-FR" sz="1200" i="1" u="sng" dirty="0"/>
              <a:t>grande</a:t>
            </a:r>
            <a:r>
              <a:rPr lang="fr-FR" sz="1200" dirty="0"/>
              <a:t> </a:t>
            </a:r>
            <a:r>
              <a:rPr lang="fr-FR" sz="1200" u="sng" dirty="0"/>
              <a:t>sœur</a:t>
            </a:r>
            <a:r>
              <a:rPr lang="fr-FR" sz="1200" dirty="0"/>
              <a:t> </a:t>
            </a:r>
            <a:r>
              <a:rPr lang="fr-FR" sz="1200" u="sng" dirty="0"/>
              <a:t>sont</a:t>
            </a:r>
            <a:r>
              <a:rPr lang="fr-FR" sz="1200" dirty="0"/>
              <a:t> </a:t>
            </a:r>
            <a:r>
              <a:rPr lang="fr-FR" sz="1200" u="sng" dirty="0"/>
              <a:t>chez</a:t>
            </a:r>
            <a:r>
              <a:rPr lang="fr-FR" sz="1200" dirty="0"/>
              <a:t> </a:t>
            </a:r>
            <a:r>
              <a:rPr lang="fr-FR" sz="1200" b="1" dirty="0"/>
              <a:t>eux. </a:t>
            </a:r>
            <a:r>
              <a:rPr lang="fr-FR" sz="1200" dirty="0"/>
              <a:t>Le </a:t>
            </a:r>
            <a:r>
              <a:rPr lang="fr-FR" sz="1200" i="1" u="sng" dirty="0"/>
              <a:t>chien</a:t>
            </a:r>
            <a:r>
              <a:rPr lang="fr-FR" sz="1200" dirty="0"/>
              <a:t> </a:t>
            </a:r>
            <a:r>
              <a:rPr lang="fr-FR" sz="1200" i="1" u="sng" dirty="0"/>
              <a:t>est</a:t>
            </a:r>
            <a:r>
              <a:rPr lang="fr-FR" sz="1200" dirty="0"/>
              <a:t> </a:t>
            </a:r>
            <a:r>
              <a:rPr lang="fr-FR" sz="1200" u="sng" dirty="0"/>
              <a:t>avec</a:t>
            </a:r>
            <a:r>
              <a:rPr lang="fr-FR" sz="1200" dirty="0"/>
              <a:t> </a:t>
            </a:r>
            <a:r>
              <a:rPr lang="fr-FR" sz="1200" b="1" dirty="0"/>
              <a:t>eux. </a:t>
            </a:r>
            <a:r>
              <a:rPr lang="fr-FR" sz="1200" dirty="0"/>
              <a:t>Un </a:t>
            </a:r>
            <a:r>
              <a:rPr lang="fr-FR" sz="1200" i="1" u="sng" dirty="0"/>
              <a:t>train</a:t>
            </a:r>
            <a:r>
              <a:rPr lang="fr-FR" sz="1200" dirty="0"/>
              <a:t> </a:t>
            </a:r>
            <a:r>
              <a:rPr lang="fr-FR" sz="1200" i="1" u="sng" dirty="0"/>
              <a:t>est</a:t>
            </a:r>
            <a:r>
              <a:rPr lang="fr-FR" sz="1200" dirty="0"/>
              <a:t> </a:t>
            </a:r>
            <a:r>
              <a:rPr lang="fr-FR" sz="1200" i="1" u="sng" dirty="0"/>
              <a:t>devant</a:t>
            </a:r>
            <a:r>
              <a:rPr lang="fr-FR" sz="1200" dirty="0"/>
              <a:t> le </a:t>
            </a:r>
            <a:r>
              <a:rPr lang="fr-FR" sz="1200" i="1" u="sng" dirty="0"/>
              <a:t>petit</a:t>
            </a:r>
            <a:r>
              <a:rPr lang="fr-FR" sz="1200" dirty="0"/>
              <a:t> </a:t>
            </a:r>
            <a:r>
              <a:rPr lang="fr-FR" sz="1200" i="1" u="sng" dirty="0"/>
              <a:t>garçon</a:t>
            </a:r>
            <a:r>
              <a:rPr lang="fr-FR" sz="1200" dirty="0"/>
              <a:t>.</a:t>
            </a:r>
          </a:p>
        </p:txBody>
      </p:sp>
      <p:sp>
        <p:nvSpPr>
          <p:cNvPr id="11" name="ZoneTexte 10">
            <a:extLst>
              <a:ext uri="{FF2B5EF4-FFF2-40B4-BE49-F238E27FC236}">
                <a16:creationId xmlns:a16="http://schemas.microsoft.com/office/drawing/2014/main" id="{A82E631C-0F4C-44F2-AA2C-9F59F9ED3776}"/>
              </a:ext>
            </a:extLst>
          </p:cNvPr>
          <p:cNvSpPr txBox="1"/>
          <p:nvPr/>
        </p:nvSpPr>
        <p:spPr>
          <a:xfrm>
            <a:off x="375269" y="5106797"/>
            <a:ext cx="8439939" cy="461665"/>
          </a:xfrm>
          <a:prstGeom prst="rect">
            <a:avLst/>
          </a:prstGeom>
          <a:noFill/>
        </p:spPr>
        <p:txBody>
          <a:bodyPr wrap="none" rtlCol="0">
            <a:spAutoFit/>
          </a:bodyPr>
          <a:lstStyle/>
          <a:p>
            <a:r>
              <a:rPr lang="fr-FR" sz="1200" i="1" u="sng" dirty="0"/>
              <a:t>Blanche</a:t>
            </a:r>
            <a:r>
              <a:rPr lang="fr-FR" sz="1200" dirty="0"/>
              <a:t> </a:t>
            </a:r>
            <a:r>
              <a:rPr lang="fr-FR" sz="1200" u="sng" dirty="0"/>
              <a:t>Neig</a:t>
            </a:r>
            <a:r>
              <a:rPr lang="fr-FR" sz="1200" dirty="0"/>
              <a:t>e </a:t>
            </a:r>
            <a:r>
              <a:rPr lang="fr-FR" sz="1200" u="sng" dirty="0"/>
              <a:t>est perdue</a:t>
            </a:r>
            <a:r>
              <a:rPr lang="fr-FR" sz="1200" dirty="0"/>
              <a:t> </a:t>
            </a:r>
            <a:r>
              <a:rPr lang="fr-FR" sz="1200" i="1" u="sng" dirty="0"/>
              <a:t>dans</a:t>
            </a:r>
            <a:r>
              <a:rPr lang="fr-FR" sz="1200" dirty="0"/>
              <a:t> la </a:t>
            </a:r>
            <a:r>
              <a:rPr lang="fr-FR" sz="1200" u="sng" dirty="0"/>
              <a:t>forêt</a:t>
            </a:r>
            <a:r>
              <a:rPr lang="fr-FR" sz="1200" dirty="0"/>
              <a:t>. Elle marche sur le </a:t>
            </a:r>
            <a:r>
              <a:rPr lang="fr-FR" sz="1200" i="1" u="sng" dirty="0"/>
              <a:t>chemin</a:t>
            </a:r>
            <a:r>
              <a:rPr lang="fr-FR" sz="1200" dirty="0"/>
              <a:t> et </a:t>
            </a:r>
            <a:r>
              <a:rPr lang="fr-FR" sz="1200" u="sng" dirty="0"/>
              <a:t>s’approche</a:t>
            </a:r>
            <a:r>
              <a:rPr lang="fr-FR" sz="1200" dirty="0"/>
              <a:t> de la maison. Elle</a:t>
            </a:r>
            <a:r>
              <a:rPr lang="fr-FR" sz="1200" i="1" u="sng" dirty="0"/>
              <a:t> voit </a:t>
            </a:r>
            <a:r>
              <a:rPr lang="fr-FR" sz="1200" dirty="0"/>
              <a:t>de la </a:t>
            </a:r>
            <a:r>
              <a:rPr lang="fr-FR" sz="1200" i="1" u="sng" dirty="0"/>
              <a:t>lumière</a:t>
            </a:r>
            <a:r>
              <a:rPr lang="fr-FR" sz="1200" dirty="0"/>
              <a:t> par les </a:t>
            </a:r>
            <a:r>
              <a:rPr lang="fr-FR" sz="1200" u="sng" dirty="0"/>
              <a:t>fenêtres.</a:t>
            </a:r>
            <a:r>
              <a:rPr lang="fr-FR" sz="1200" dirty="0"/>
              <a:t> </a:t>
            </a:r>
          </a:p>
          <a:p>
            <a:r>
              <a:rPr lang="fr-FR" sz="1200" u="sng" dirty="0"/>
              <a:t>Peut – être</a:t>
            </a:r>
            <a:r>
              <a:rPr lang="fr-FR" sz="1200" dirty="0"/>
              <a:t> </a:t>
            </a:r>
            <a:r>
              <a:rPr lang="fr-FR" sz="1200" i="1" u="sng" dirty="0"/>
              <a:t>que</a:t>
            </a:r>
            <a:r>
              <a:rPr lang="fr-FR" sz="1200" dirty="0"/>
              <a:t> la </a:t>
            </a:r>
            <a:r>
              <a:rPr lang="fr-FR" sz="1200" i="1" u="sng" dirty="0"/>
              <a:t>vilaine</a:t>
            </a:r>
            <a:r>
              <a:rPr lang="fr-FR" sz="1200" dirty="0"/>
              <a:t> </a:t>
            </a:r>
            <a:r>
              <a:rPr lang="fr-FR" sz="1200" u="sng" dirty="0"/>
              <a:t>reine</a:t>
            </a:r>
            <a:r>
              <a:rPr lang="fr-FR" sz="1200" dirty="0"/>
              <a:t> ne la trouvera pas.</a:t>
            </a:r>
            <a:endParaRPr lang="fr-FR" dirty="0"/>
          </a:p>
        </p:txBody>
      </p:sp>
    </p:spTree>
    <p:extLst>
      <p:ext uri="{BB962C8B-B14F-4D97-AF65-F5344CB8AC3E}">
        <p14:creationId xmlns:p14="http://schemas.microsoft.com/office/powerpoint/2010/main" val="32163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A372A84-3F81-429D-954F-349912D3385F}"/>
              </a:ext>
            </a:extLst>
          </p:cNvPr>
          <p:cNvSpPr txBox="1"/>
          <p:nvPr/>
        </p:nvSpPr>
        <p:spPr>
          <a:xfrm>
            <a:off x="1821493" y="196838"/>
            <a:ext cx="6361433" cy="487954"/>
          </a:xfrm>
          <a:prstGeom prst="rect">
            <a:avLst/>
          </a:prstGeom>
          <a:noFill/>
        </p:spPr>
        <p:txBody>
          <a:bodyPr wrap="square" rtlCol="0">
            <a:spAutoFit/>
          </a:bodyPr>
          <a:lstStyle/>
          <a:p>
            <a:pPr algn="ctr"/>
            <a:r>
              <a:rPr lang="fr-FR" sz="2571" u="sng" dirty="0">
                <a:solidFill>
                  <a:srgbClr val="FF3399"/>
                </a:solidFill>
                <a:latin typeface="Modern Love Grunge" panose="04070805081005020601" pitchFamily="82" charset="0"/>
              </a:rPr>
              <a:t>Résultats de la période </a:t>
            </a:r>
          </a:p>
        </p:txBody>
      </p:sp>
      <p:graphicFrame>
        <p:nvGraphicFramePr>
          <p:cNvPr id="5" name="Tableau 5">
            <a:extLst>
              <a:ext uri="{FF2B5EF4-FFF2-40B4-BE49-F238E27FC236}">
                <a16:creationId xmlns:a16="http://schemas.microsoft.com/office/drawing/2014/main" id="{B262506E-114F-4B68-BA33-C0C08F264306}"/>
              </a:ext>
            </a:extLst>
          </p:cNvPr>
          <p:cNvGraphicFramePr>
            <a:graphicFrameLocks noGrp="1"/>
          </p:cNvGraphicFramePr>
          <p:nvPr>
            <p:extLst>
              <p:ext uri="{D42A27DB-BD31-4B8C-83A1-F6EECF244321}">
                <p14:modId xmlns:p14="http://schemas.microsoft.com/office/powerpoint/2010/main" val="3997029378"/>
              </p:ext>
            </p:extLst>
          </p:nvPr>
        </p:nvGraphicFramePr>
        <p:xfrm>
          <a:off x="408662" y="684793"/>
          <a:ext cx="9187094" cy="4901862"/>
        </p:xfrm>
        <a:graphic>
          <a:graphicData uri="http://schemas.openxmlformats.org/drawingml/2006/table">
            <a:tbl>
              <a:tblPr firstRow="1" bandRow="1">
                <a:tableStyleId>{5940675A-B579-460E-94D1-54222C63F5DA}</a:tableStyleId>
              </a:tblPr>
              <a:tblGrid>
                <a:gridCol w="8407153">
                  <a:extLst>
                    <a:ext uri="{9D8B030D-6E8A-4147-A177-3AD203B41FA5}">
                      <a16:colId xmlns:a16="http://schemas.microsoft.com/office/drawing/2014/main" val="3519876631"/>
                    </a:ext>
                  </a:extLst>
                </a:gridCol>
                <a:gridCol w="779941">
                  <a:extLst>
                    <a:ext uri="{9D8B030D-6E8A-4147-A177-3AD203B41FA5}">
                      <a16:colId xmlns:a16="http://schemas.microsoft.com/office/drawing/2014/main" val="2030307817"/>
                    </a:ext>
                  </a:extLst>
                </a:gridCol>
              </a:tblGrid>
              <a:tr h="661019">
                <a:tc>
                  <a:txBody>
                    <a:bodyPr/>
                    <a:lstStyle/>
                    <a:p>
                      <a:r>
                        <a:rPr lang="fr-FR" sz="1200" dirty="0">
                          <a:latin typeface="Times New Roman" panose="02020603050405020304" pitchFamily="18" charset="0"/>
                          <a:cs typeface="Times New Roman" panose="02020603050405020304" pitchFamily="18" charset="0"/>
                        </a:rPr>
                        <a:t>Artistes : les jardins à la française.</a:t>
                      </a:r>
                    </a:p>
                    <a:p>
                      <a:r>
                        <a:rPr lang="fr-FR" sz="1200" dirty="0">
                          <a:latin typeface="Times New Roman" panose="02020603050405020304" pitchFamily="18" charset="0"/>
                          <a:cs typeface="Times New Roman" panose="02020603050405020304" pitchFamily="18" charset="0"/>
                        </a:rPr>
                        <a:t>                  Fernando </a:t>
                      </a:r>
                      <a:r>
                        <a:rPr lang="fr-FR" sz="1200" dirty="0" err="1">
                          <a:latin typeface="Times New Roman" panose="02020603050405020304" pitchFamily="18" charset="0"/>
                          <a:cs typeface="Times New Roman" panose="02020603050405020304" pitchFamily="18" charset="0"/>
                        </a:rPr>
                        <a:t>Botero,né</a:t>
                      </a:r>
                      <a:r>
                        <a:rPr lang="fr-FR" sz="1200" dirty="0">
                          <a:latin typeface="Times New Roman" panose="02020603050405020304" pitchFamily="18" charset="0"/>
                          <a:cs typeface="Times New Roman" panose="02020603050405020304" pitchFamily="18" charset="0"/>
                        </a:rPr>
                        <a:t> en 1932, est un peintre sculpteur colombien.</a:t>
                      </a:r>
                    </a:p>
                    <a:p>
                      <a:r>
                        <a:rPr lang="fr-FR" sz="1200" dirty="0">
                          <a:latin typeface="Times New Roman" panose="02020603050405020304" pitchFamily="18" charset="0"/>
                          <a:cs typeface="Times New Roman" panose="02020603050405020304" pitchFamily="18" charset="0"/>
                        </a:rPr>
                        <a:t>              Blanche Neige des frères Grimm</a:t>
                      </a:r>
                    </a:p>
                  </a:txBody>
                  <a:tcPr marL="65314" marR="65314" marT="32657" marB="32657"/>
                </a:tc>
                <a:tc>
                  <a:txBody>
                    <a:bodyPr/>
                    <a:lstStyle/>
                    <a:p>
                      <a:pPr algn="ctr"/>
                      <a:r>
                        <a:rPr lang="fr-FR" sz="1400" dirty="0">
                          <a:latin typeface="Arial" panose="020B0604020202020204" pitchFamily="34" charset="0"/>
                          <a:cs typeface="Arial" panose="020B0604020202020204" pitchFamily="34" charset="0"/>
                        </a:rPr>
                        <a:t>Bilan</a:t>
                      </a:r>
                    </a:p>
                  </a:txBody>
                  <a:tcPr marL="65314" marR="65314" marT="32657" marB="32657"/>
                </a:tc>
                <a:extLst>
                  <a:ext uri="{0D108BD9-81ED-4DB2-BD59-A6C34878D82A}">
                    <a16:rowId xmlns:a16="http://schemas.microsoft.com/office/drawing/2014/main" val="1312375272"/>
                  </a:ext>
                </a:extLst>
              </a:tr>
              <a:tr h="529435">
                <a:tc>
                  <a:txBody>
                    <a:bodyPr/>
                    <a:lstStyle/>
                    <a:p>
                      <a:pPr algn="ctr"/>
                      <a:r>
                        <a:rPr lang="fr-FR" sz="1200" b="1" u="sng" dirty="0">
                          <a:latin typeface="Times New Roman" panose="02020603050405020304" pitchFamily="18" charset="0"/>
                          <a:cs typeface="Times New Roman" panose="02020603050405020304" pitchFamily="18" charset="0"/>
                        </a:rPr>
                        <a:t>Dictée 1 in, </a:t>
                      </a:r>
                      <a:r>
                        <a:rPr lang="fr-FR" sz="1200" b="1" u="sng" dirty="0" err="1">
                          <a:latin typeface="Times New Roman" panose="02020603050405020304" pitchFamily="18" charset="0"/>
                          <a:cs typeface="Times New Roman" panose="02020603050405020304" pitchFamily="18" charset="0"/>
                        </a:rPr>
                        <a:t>im</a:t>
                      </a:r>
                      <a:r>
                        <a:rPr lang="fr-FR" sz="1200" b="1" u="sng" dirty="0">
                          <a:latin typeface="Times New Roman" panose="02020603050405020304" pitchFamily="18" charset="0"/>
                          <a:cs typeface="Times New Roman" panose="02020603050405020304" pitchFamily="18" charset="0"/>
                        </a:rPr>
                        <a:t> </a:t>
                      </a:r>
                    </a:p>
                    <a:p>
                      <a:pPr algn="ctr"/>
                      <a:r>
                        <a:rPr lang="fr-FR" sz="1200" dirty="0">
                          <a:latin typeface="Times New Roman" panose="02020603050405020304" pitchFamily="18" charset="0"/>
                          <a:cs typeface="Times New Roman" panose="02020603050405020304" pitchFamily="18" charset="0"/>
                        </a:rPr>
                        <a:t>les jardins de Versailles</a:t>
                      </a:r>
                    </a:p>
                  </a:txBody>
                  <a:tcPr marL="65314" marR="65314" marT="32657" marB="32657"/>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     /10</a:t>
                      </a:r>
                    </a:p>
                    <a:p>
                      <a:pPr algn="r"/>
                      <a:endParaRPr lang="fr-FR" sz="1400" dirty="0">
                        <a:latin typeface="Arial" panose="020B0604020202020204" pitchFamily="34" charset="0"/>
                        <a:cs typeface="Arial" panose="020B0604020202020204" pitchFamily="34" charset="0"/>
                      </a:endParaRPr>
                    </a:p>
                  </a:txBody>
                  <a:tcPr marL="65314" marR="65314" marT="32657" marB="32657"/>
                </a:tc>
                <a:extLst>
                  <a:ext uri="{0D108BD9-81ED-4DB2-BD59-A6C34878D82A}">
                    <a16:rowId xmlns:a16="http://schemas.microsoft.com/office/drawing/2014/main" val="3072595937"/>
                  </a:ext>
                </a:extLst>
              </a:tr>
              <a:tr h="5294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u="sng" dirty="0">
                          <a:latin typeface="Times New Roman" panose="02020603050405020304" pitchFamily="18" charset="0"/>
                          <a:cs typeface="Times New Roman" panose="02020603050405020304" pitchFamily="18" charset="0"/>
                        </a:rPr>
                        <a:t>Dictée 2 </a:t>
                      </a:r>
                      <a:r>
                        <a:rPr lang="fr-FR" sz="1200" b="1" u="sng" dirty="0" err="1">
                          <a:effectLst/>
                          <a:latin typeface="Times New Roman" panose="02020603050405020304" pitchFamily="18" charset="0"/>
                          <a:cs typeface="Times New Roman" panose="02020603050405020304" pitchFamily="18" charset="0"/>
                        </a:rPr>
                        <a:t>ier</a:t>
                      </a:r>
                      <a:r>
                        <a:rPr lang="fr-FR" sz="1200" b="1" u="sng" dirty="0">
                          <a:effectLst/>
                          <a:latin typeface="Times New Roman" panose="02020603050405020304" pitchFamily="18" charset="0"/>
                          <a:cs typeface="Times New Roman" panose="02020603050405020304" pitchFamily="18" charset="0"/>
                        </a:rPr>
                        <a:t>, </a:t>
                      </a:r>
                      <a:r>
                        <a:rPr lang="fr-FR" sz="1200" b="1" u="sng" dirty="0" err="1">
                          <a:effectLst/>
                          <a:latin typeface="Times New Roman" panose="02020603050405020304" pitchFamily="18" charset="0"/>
                          <a:cs typeface="Times New Roman" panose="02020603050405020304" pitchFamily="18" charset="0"/>
                        </a:rPr>
                        <a:t>ian</a:t>
                      </a:r>
                      <a:r>
                        <a:rPr lang="fr-FR" sz="1200" b="1" u="sng" dirty="0">
                          <a:effectLst/>
                          <a:latin typeface="Times New Roman" panose="02020603050405020304" pitchFamily="18" charset="0"/>
                          <a:cs typeface="Times New Roman" panose="02020603050405020304" pitchFamily="18" charset="0"/>
                        </a:rPr>
                        <a:t>, </a:t>
                      </a:r>
                      <a:r>
                        <a:rPr lang="fr-FR" sz="1200" b="1" u="sng" dirty="0" err="1">
                          <a:effectLst/>
                          <a:latin typeface="Times New Roman" panose="02020603050405020304" pitchFamily="18" charset="0"/>
                          <a:cs typeface="Times New Roman" panose="02020603050405020304" pitchFamily="18" charset="0"/>
                        </a:rPr>
                        <a:t>ien</a:t>
                      </a:r>
                      <a:r>
                        <a:rPr lang="fr-FR" sz="1200" b="1" u="sng" dirty="0">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Times New Roman" panose="02020603050405020304" pitchFamily="18" charset="0"/>
                          <a:cs typeface="Times New Roman" panose="02020603050405020304" pitchFamily="18" charset="0"/>
                        </a:rPr>
                        <a:t>le jardin du château d’Angers</a:t>
                      </a:r>
                    </a:p>
                  </a:txBody>
                  <a:tcPr marL="65314" marR="65314" marT="32657" marB="32657"/>
                </a:tc>
                <a:tc>
                  <a:txBody>
                    <a:bodyPr/>
                    <a:lstStyle/>
                    <a:p>
                      <a:pPr algn="r"/>
                      <a:r>
                        <a:rPr lang="fr-FR" sz="1400" dirty="0">
                          <a:latin typeface="Arial" panose="020B0604020202020204" pitchFamily="34" charset="0"/>
                          <a:cs typeface="Arial" panose="020B0604020202020204" pitchFamily="34" charset="0"/>
                        </a:rPr>
                        <a:t>     /10</a:t>
                      </a:r>
                    </a:p>
                  </a:txBody>
                  <a:tcPr marL="65314" marR="65314" marT="32657" marB="32657"/>
                </a:tc>
                <a:extLst>
                  <a:ext uri="{0D108BD9-81ED-4DB2-BD59-A6C34878D82A}">
                    <a16:rowId xmlns:a16="http://schemas.microsoft.com/office/drawing/2014/main" val="819247867"/>
                  </a:ext>
                </a:extLst>
              </a:tr>
              <a:tr h="5753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u="sng" dirty="0">
                          <a:latin typeface="Times New Roman" panose="02020603050405020304" pitchFamily="18" charset="0"/>
                          <a:cs typeface="Times New Roman" panose="02020603050405020304" pitchFamily="18" charset="0"/>
                        </a:rPr>
                        <a:t>Dictée 3 </a:t>
                      </a:r>
                      <a:r>
                        <a:rPr lang="fr-FR" sz="1200" b="1" u="sng" dirty="0" err="1">
                          <a:effectLst/>
                          <a:latin typeface="Times New Roman" panose="02020603050405020304" pitchFamily="18" charset="0"/>
                          <a:cs typeface="Times New Roman" panose="02020603050405020304" pitchFamily="18" charset="0"/>
                        </a:rPr>
                        <a:t>é,è</a:t>
                      </a:r>
                      <a:r>
                        <a:rPr lang="fr-FR" sz="1200" b="1" u="sng" dirty="0">
                          <a:effectLst/>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Times New Roman" panose="02020603050405020304" pitchFamily="18" charset="0"/>
                          <a:cs typeface="Times New Roman" panose="02020603050405020304" pitchFamily="18" charset="0"/>
                        </a:rPr>
                        <a:t>Fernando Botero est réputé pour ses personnages aux formes rondes et voluptueuses.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Times New Roman" panose="02020603050405020304" pitchFamily="18" charset="0"/>
                          <a:cs typeface="Times New Roman" panose="02020603050405020304" pitchFamily="18" charset="0"/>
                        </a:rPr>
                        <a:t>l'artiste découvre la possibilité de dilater les formes et d'exagérer les volumes. Il trouve ainsi un style qui lui est propre.</a:t>
                      </a:r>
                    </a:p>
                  </a:txBody>
                  <a:tcPr marL="65314" marR="65314" marT="32657" marB="32657"/>
                </a:tc>
                <a:tc>
                  <a:txBody>
                    <a:bodyPr/>
                    <a:lstStyle/>
                    <a:p>
                      <a:pPr algn="r"/>
                      <a:r>
                        <a:rPr lang="fr-FR" sz="1400" dirty="0">
                          <a:latin typeface="Arial" panose="020B0604020202020204" pitchFamily="34" charset="0"/>
                          <a:cs typeface="Arial" panose="020B0604020202020204" pitchFamily="34" charset="0"/>
                        </a:rPr>
                        <a:t> /10</a:t>
                      </a:r>
                    </a:p>
                  </a:txBody>
                  <a:tcPr marL="65314" marR="65314" marT="32657" marB="32657"/>
                </a:tc>
                <a:extLst>
                  <a:ext uri="{0D108BD9-81ED-4DB2-BD59-A6C34878D82A}">
                    <a16:rowId xmlns:a16="http://schemas.microsoft.com/office/drawing/2014/main" val="2540603702"/>
                  </a:ext>
                </a:extLst>
              </a:tr>
              <a:tr h="918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u="sng" dirty="0">
                          <a:latin typeface="Times New Roman" panose="02020603050405020304" pitchFamily="18" charset="0"/>
                          <a:cs typeface="Times New Roman" panose="02020603050405020304" pitchFamily="18" charset="0"/>
                        </a:rPr>
                        <a:t>Dictée 4 </a:t>
                      </a:r>
                      <a:r>
                        <a:rPr lang="fr-FR" sz="1200" b="1" u="sng" dirty="0">
                          <a:effectLst/>
                          <a:latin typeface="Times New Roman" panose="02020603050405020304" pitchFamily="18" charset="0"/>
                          <a:cs typeface="Times New Roman" panose="02020603050405020304" pitchFamily="18" charset="0"/>
                        </a:rPr>
                        <a:t>er, </a:t>
                      </a:r>
                      <a:r>
                        <a:rPr lang="fr-FR" sz="1200" b="1" u="sng" dirty="0" err="1">
                          <a:effectLst/>
                          <a:latin typeface="Times New Roman" panose="02020603050405020304" pitchFamily="18" charset="0"/>
                          <a:cs typeface="Times New Roman" panose="02020603050405020304" pitchFamily="18" charset="0"/>
                        </a:rPr>
                        <a:t>ez</a:t>
                      </a:r>
                      <a:endParaRPr lang="fr-FR" sz="1200" b="1" u="sng" dirty="0">
                        <a:effectLst/>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Chez Botero, les sujets ont des formes voluptueuses, colorées et sensuelles. Et la sculpture s'inscrit dans la continuité de son œuvre picturale. "C'est une prolongation de mon travail de peintre, c'est plus facile de passer d'un volume irréel à un volume réel parce que ma peinture a déjà un certain volume", dit le peintre. </a:t>
                      </a:r>
                    </a:p>
                    <a:p>
                      <a:r>
                        <a:rPr lang="fr-FR" sz="1200" dirty="0">
                          <a:latin typeface="Times New Roman" panose="02020603050405020304" pitchFamily="18" charset="0"/>
                          <a:cs typeface="Times New Roman" panose="02020603050405020304" pitchFamily="18" charset="0"/>
                        </a:rPr>
                        <a:t>En revanche, l'expression des visages est volontairement négligée. "Je ne veux pas faire une étude psychologique des personnages. »</a:t>
                      </a:r>
                    </a:p>
                  </a:txBody>
                  <a:tcPr marL="65314" marR="65314" marT="32657" marB="32657"/>
                </a:tc>
                <a:tc>
                  <a:txBody>
                    <a:bodyPr/>
                    <a:lstStyle/>
                    <a:p>
                      <a:pPr algn="r"/>
                      <a:r>
                        <a:rPr lang="fr-FR" sz="1400" dirty="0">
                          <a:latin typeface="Arial" panose="020B0604020202020204" pitchFamily="34" charset="0"/>
                          <a:cs typeface="Arial" panose="020B0604020202020204" pitchFamily="34" charset="0"/>
                        </a:rPr>
                        <a:t> /10</a:t>
                      </a:r>
                    </a:p>
                  </a:txBody>
                  <a:tcPr marL="65314" marR="65314" marT="32657" marB="32657"/>
                </a:tc>
                <a:extLst>
                  <a:ext uri="{0D108BD9-81ED-4DB2-BD59-A6C34878D82A}">
                    <a16:rowId xmlns:a16="http://schemas.microsoft.com/office/drawing/2014/main" val="2905913897"/>
                  </a:ext>
                </a:extLst>
              </a:tr>
              <a:tr h="5294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u="sng" dirty="0">
                          <a:latin typeface="Times New Roman" panose="02020603050405020304" pitchFamily="18" charset="0"/>
                          <a:cs typeface="Times New Roman" panose="02020603050405020304" pitchFamily="18" charset="0"/>
                        </a:rPr>
                        <a:t>Dictée 5 </a:t>
                      </a:r>
                      <a:r>
                        <a:rPr lang="fr-FR" sz="1200" b="1" u="sng" dirty="0">
                          <a:effectLst/>
                          <a:latin typeface="Times New Roman" panose="02020603050405020304" pitchFamily="18" charset="0"/>
                          <a:cs typeface="Times New Roman" panose="02020603050405020304" pitchFamily="18" charset="0"/>
                        </a:rPr>
                        <a:t>eu, </a:t>
                      </a:r>
                      <a:r>
                        <a:rPr lang="fr-FR" sz="1200" b="1" u="sng" dirty="0" err="1">
                          <a:effectLst/>
                          <a:latin typeface="Times New Roman" panose="02020603050405020304" pitchFamily="18" charset="0"/>
                          <a:cs typeface="Times New Roman" panose="02020603050405020304" pitchFamily="18" charset="0"/>
                        </a:rPr>
                        <a:t>œu</a:t>
                      </a:r>
                      <a:endParaRPr lang="fr-FR" sz="1200" b="1" u="sng" dirty="0">
                        <a:latin typeface="Times New Roman" panose="02020603050405020304" pitchFamily="18" charset="0"/>
                        <a:cs typeface="Times New Roman" panose="02020603050405020304" pitchFamily="18" charset="0"/>
                      </a:endParaRPr>
                    </a:p>
                  </a:txBody>
                  <a:tcPr marL="65314" marR="65314" marT="32657" marB="32657"/>
                </a:tc>
                <a:tc>
                  <a:txBody>
                    <a:bodyPr/>
                    <a:lstStyle/>
                    <a:p>
                      <a:pPr algn="r"/>
                      <a:r>
                        <a:rPr lang="fr-FR" sz="1400" dirty="0">
                          <a:latin typeface="Arial" panose="020B0604020202020204" pitchFamily="34" charset="0"/>
                          <a:cs typeface="Arial" panose="020B0604020202020204" pitchFamily="34" charset="0"/>
                        </a:rPr>
                        <a:t> /15</a:t>
                      </a:r>
                    </a:p>
                  </a:txBody>
                  <a:tcPr marL="65314" marR="65314" marT="32657" marB="32657"/>
                </a:tc>
                <a:extLst>
                  <a:ext uri="{0D108BD9-81ED-4DB2-BD59-A6C34878D82A}">
                    <a16:rowId xmlns:a16="http://schemas.microsoft.com/office/drawing/2014/main" val="1339862083"/>
                  </a:ext>
                </a:extLst>
              </a:tr>
              <a:tr h="1058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u="sng" dirty="0">
                          <a:latin typeface="Times New Roman" panose="02020603050405020304" pitchFamily="18" charset="0"/>
                          <a:cs typeface="Times New Roman" panose="02020603050405020304" pitchFamily="18" charset="0"/>
                        </a:rPr>
                        <a:t>Dictée 6 </a:t>
                      </a:r>
                      <a:r>
                        <a:rPr lang="fr-FR" sz="1200" b="1" u="sng" dirty="0">
                          <a:effectLst/>
                        </a:rPr>
                        <a:t>et , </a:t>
                      </a:r>
                      <a:r>
                        <a:rPr lang="fr-FR" sz="1200" b="1" u="sng" dirty="0" err="1">
                          <a:effectLst/>
                        </a:rPr>
                        <a:t>ei</a:t>
                      </a:r>
                      <a:r>
                        <a:rPr lang="fr-FR" sz="1200" b="1" u="sng" dirty="0">
                          <a:effectLst/>
                        </a:rPr>
                        <a:t> </a:t>
                      </a:r>
                      <a:endParaRPr lang="fr-FR" sz="1200" b="1" u="sng"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i="1" dirty="0">
                          <a:latin typeface="Times New Roman" panose="02020603050405020304" pitchFamily="18" charset="0"/>
                          <a:cs typeface="Times New Roman" panose="02020603050405020304" pitchFamily="18" charset="0"/>
                        </a:rPr>
                        <a:t>Blanche-Neige</a:t>
                      </a:r>
                      <a:r>
                        <a:rPr lang="fr-FR" sz="1200" dirty="0">
                          <a:latin typeface="Times New Roman" panose="02020603050405020304" pitchFamily="18" charset="0"/>
                          <a:cs typeface="Times New Roman" panose="02020603050405020304" pitchFamily="18" charset="0"/>
                        </a:rPr>
                        <a:t> est un conte et le nom du personnage principal éponyme, dont une version est mise en forme par Jacob et Wilhelm Grimm parue en 1812 . Il existe une version antérieure écrites par le Français Charles Perreault (1628-1703). </a:t>
                      </a:r>
                    </a:p>
                  </a:txBody>
                  <a:tcPr marL="65314" marR="65314" marT="32657" marB="32657"/>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 /15</a:t>
                      </a:r>
                    </a:p>
                    <a:p>
                      <a:pPr algn="r"/>
                      <a:endParaRPr lang="fr-FR" sz="1400" dirty="0">
                        <a:latin typeface="Arial" panose="020B0604020202020204" pitchFamily="34" charset="0"/>
                        <a:cs typeface="Arial" panose="020B0604020202020204" pitchFamily="34" charset="0"/>
                      </a:endParaRPr>
                    </a:p>
                  </a:txBody>
                  <a:tcPr marL="65314" marR="65314" marT="32657" marB="32657"/>
                </a:tc>
                <a:extLst>
                  <a:ext uri="{0D108BD9-81ED-4DB2-BD59-A6C34878D82A}">
                    <a16:rowId xmlns:a16="http://schemas.microsoft.com/office/drawing/2014/main" val="3237817832"/>
                  </a:ext>
                </a:extLst>
              </a:tr>
            </a:tbl>
          </a:graphicData>
        </a:graphic>
      </p:graphicFrame>
      <p:sp>
        <p:nvSpPr>
          <p:cNvPr id="7" name="ZoneTexte 6">
            <a:extLst>
              <a:ext uri="{FF2B5EF4-FFF2-40B4-BE49-F238E27FC236}">
                <a16:creationId xmlns:a16="http://schemas.microsoft.com/office/drawing/2014/main" id="{37EBF717-F17B-4AED-A12B-3BD8B2A12212}"/>
              </a:ext>
            </a:extLst>
          </p:cNvPr>
          <p:cNvSpPr txBox="1"/>
          <p:nvPr/>
        </p:nvSpPr>
        <p:spPr>
          <a:xfrm>
            <a:off x="1267420" y="169675"/>
            <a:ext cx="2084689" cy="356123"/>
          </a:xfrm>
          <a:prstGeom prst="rect">
            <a:avLst/>
          </a:prstGeom>
          <a:noFill/>
        </p:spPr>
        <p:txBody>
          <a:bodyPr wrap="square" rtlCol="0">
            <a:spAutoFit/>
          </a:bodyPr>
          <a:lstStyle/>
          <a:p>
            <a:r>
              <a:rPr lang="fr-FR" sz="1714" dirty="0">
                <a:latin typeface="Abecedary" pitchFamily="2" charset="0"/>
              </a:rPr>
              <a:t>Période 2: </a:t>
            </a:r>
          </a:p>
        </p:txBody>
      </p:sp>
    </p:spTree>
    <p:extLst>
      <p:ext uri="{BB962C8B-B14F-4D97-AF65-F5344CB8AC3E}">
        <p14:creationId xmlns:p14="http://schemas.microsoft.com/office/powerpoint/2010/main" val="414407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551CB-C49C-4ED2-9C20-4AB745E36E13}"/>
              </a:ext>
            </a:extLst>
          </p:cNvPr>
          <p:cNvSpPr txBox="1"/>
          <p:nvPr/>
        </p:nvSpPr>
        <p:spPr>
          <a:xfrm>
            <a:off x="980460" y="246451"/>
            <a:ext cx="7945080" cy="5425331"/>
          </a:xfrm>
          <a:prstGeom prst="rect">
            <a:avLst/>
          </a:prstGeom>
          <a:noFill/>
        </p:spPr>
        <p:txBody>
          <a:bodyPr wrap="square" rtlCol="0">
            <a:spAutoFit/>
          </a:bodyPr>
          <a:lstStyle/>
          <a:p>
            <a:pPr algn="ctr"/>
            <a:r>
              <a:rPr lang="fr-FR" sz="1714" dirty="0"/>
              <a:t>Semaine 7: Le graphème I : </a:t>
            </a:r>
            <a:r>
              <a:rPr lang="fr-FR" sz="1800" dirty="0">
                <a:effectLst/>
              </a:rPr>
              <a:t>in, </a:t>
            </a:r>
            <a:r>
              <a:rPr lang="fr-FR" sz="1800" dirty="0" err="1">
                <a:effectLst/>
              </a:rPr>
              <a:t>im</a:t>
            </a:r>
            <a:endParaRPr lang="fr-FR" sz="1714" dirty="0"/>
          </a:p>
          <a:p>
            <a:r>
              <a:rPr lang="fr-FR" sz="1714" u="sng" dirty="0">
                <a:latin typeface="CrayonE" panose="00000500000000000000" pitchFamily="2" charset="0"/>
              </a:rPr>
              <a:t>Pour écrire des phrases: </a:t>
            </a:r>
          </a:p>
          <a:p>
            <a:endParaRPr lang="fr-FR" sz="1714" dirty="0">
              <a:latin typeface="Modern Love Grunge" panose="04070805081005020601" pitchFamily="82" charset="0"/>
            </a:endParaRPr>
          </a:p>
          <a:p>
            <a:r>
              <a:rPr lang="fr-FR" sz="1714" dirty="0">
                <a:latin typeface="Modern Love Grunge" panose="04070805081005020601" pitchFamily="82" charset="0"/>
              </a:rPr>
              <a:t>Les noms :</a:t>
            </a:r>
          </a:p>
          <a:p>
            <a:r>
              <a:rPr lang="fr-FR" sz="1714" dirty="0">
                <a:latin typeface="Modern Love Grunge" panose="04070805081005020601" pitchFamily="82" charset="0"/>
              </a:rPr>
              <a:t> </a:t>
            </a:r>
          </a:p>
          <a:p>
            <a:pPr marL="244933" indent="-244933">
              <a:spcAft>
                <a:spcPts val="600"/>
              </a:spcAft>
              <a:buFont typeface="Wingdings" panose="05000000000000000000" pitchFamily="2" charset="2"/>
              <a:buChar char="q"/>
            </a:pPr>
            <a:r>
              <a:rPr lang="fr-FR" sz="1714" dirty="0">
                <a:latin typeface="Gaston Demo" panose="02000603000000000000" pitchFamily="50" charset="0"/>
                <a:cs typeface="Arial" panose="020B0604020202020204" pitchFamily="34" charset="0"/>
              </a:rPr>
              <a:t> jardin</a:t>
            </a:r>
          </a:p>
          <a:p>
            <a:pPr marL="244933" indent="-244933">
              <a:spcAft>
                <a:spcPts val="600"/>
              </a:spcAft>
              <a:buFont typeface="Wingdings" panose="05000000000000000000" pitchFamily="2" charset="2"/>
              <a:buChar char="q"/>
            </a:pPr>
            <a:r>
              <a:rPr lang="fr-FR" sz="1714" dirty="0">
                <a:latin typeface="Gaston Demo" panose="02000603000000000000" pitchFamily="50" charset="0"/>
                <a:cs typeface="Arial" panose="020B0604020202020204" pitchFamily="34" charset="0"/>
              </a:rPr>
              <a:t> chemin</a:t>
            </a:r>
          </a:p>
          <a:p>
            <a:pPr marL="244933" indent="-244933">
              <a:spcAft>
                <a:spcPts val="600"/>
              </a:spcAft>
              <a:buFont typeface="Wingdings" panose="05000000000000000000" pitchFamily="2" charset="2"/>
              <a:buChar char="q"/>
            </a:pPr>
            <a:r>
              <a:rPr lang="fr-FR" sz="1714" dirty="0">
                <a:latin typeface="Gaston Demo" panose="02000603000000000000" pitchFamily="50" charset="0"/>
                <a:cs typeface="Arial" panose="020B0604020202020204" pitchFamily="34" charset="0"/>
              </a:rPr>
              <a:t> bassin</a:t>
            </a:r>
          </a:p>
          <a:p>
            <a:pPr marL="244933" indent="-244933">
              <a:spcAft>
                <a:spcPts val="600"/>
              </a:spcAft>
              <a:buFont typeface="Wingdings" panose="05000000000000000000" pitchFamily="2" charset="2"/>
              <a:buChar char="q"/>
            </a:pPr>
            <a:r>
              <a:rPr lang="fr-FR" sz="1714" dirty="0">
                <a:latin typeface="Gaston Demo" panose="02000603000000000000" pitchFamily="50" charset="0"/>
                <a:cs typeface="Arial" panose="020B0604020202020204" pitchFamily="34" charset="0"/>
              </a:rPr>
              <a:t> matin</a:t>
            </a:r>
            <a:endParaRPr lang="fr-FR" sz="1714" dirty="0">
              <a:latin typeface="Modern Love Grunge" panose="04070805081005020601" pitchFamily="82" charset="0"/>
            </a:endParaRPr>
          </a:p>
          <a:p>
            <a:endParaRPr lang="fr-FR" sz="1714" dirty="0">
              <a:latin typeface="Modern Love Grunge" panose="04070805081005020601" pitchFamily="82" charset="0"/>
            </a:endParaRPr>
          </a:p>
          <a:p>
            <a:r>
              <a:rPr lang="fr-FR" sz="1714" u="sng" dirty="0">
                <a:latin typeface="Modern Love Grunge" panose="04070805081005020601" pitchFamily="82" charset="0"/>
              </a:rPr>
              <a:t>Les adjectifs :</a:t>
            </a:r>
          </a:p>
          <a:p>
            <a:r>
              <a:rPr lang="fr-FR" sz="1714" u="sng" dirty="0">
                <a:latin typeface="Modern Love Grunge" panose="04070805081005020601" pitchFamily="82" charset="0"/>
              </a:rPr>
              <a:t> </a:t>
            </a:r>
          </a:p>
          <a:p>
            <a:r>
              <a:rPr lang="fr-FR" sz="1714" dirty="0">
                <a:latin typeface="Gaston Demo" panose="02000603000000000000" pitchFamily="50" charset="0"/>
                <a:cs typeface="Arial" panose="020B0604020202020204" pitchFamily="34" charset="0"/>
              </a:rPr>
              <a:t>important</a:t>
            </a:r>
            <a:r>
              <a:rPr lang="fr-FR" sz="1714" dirty="0">
                <a:latin typeface="Arial" panose="020B0604020202020204" pitchFamily="34" charset="0"/>
                <a:cs typeface="Arial" panose="020B0604020202020204" pitchFamily="34" charset="0"/>
                <a:sym typeface="Wingdings" panose="05000000000000000000" pitchFamily="2" charset="2"/>
              </a:rPr>
              <a:t> importante </a:t>
            </a:r>
            <a:endParaRPr lang="fr-FR" sz="1714" dirty="0">
              <a:latin typeface="Gaston Demo" panose="02000603000000000000" pitchFamily="50" charset="0"/>
              <a:cs typeface="Arial" panose="020B0604020202020204" pitchFamily="34" charset="0"/>
            </a:endParaRPr>
          </a:p>
          <a:p>
            <a:r>
              <a:rPr lang="fr-FR" sz="1714" dirty="0">
                <a:latin typeface="Arial" panose="020B0604020202020204" pitchFamily="34" charset="0"/>
                <a:cs typeface="Arial" panose="020B0604020202020204" pitchFamily="34" charset="0"/>
                <a:sym typeface="Wingdings" panose="05000000000000000000" pitchFamily="2" charset="2"/>
              </a:rPr>
              <a:t> </a:t>
            </a:r>
            <a:endParaRPr lang="fr-FR" sz="1714" dirty="0">
              <a:latin typeface="Gaston Demo" panose="02000603000000000000" pitchFamily="50" charset="0"/>
              <a:cs typeface="Arial" panose="020B0604020202020204" pitchFamily="34"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p:txBody>
      </p:sp>
      <p:sp>
        <p:nvSpPr>
          <p:cNvPr id="3" name="ZoneTexte 2">
            <a:extLst>
              <a:ext uri="{FF2B5EF4-FFF2-40B4-BE49-F238E27FC236}">
                <a16:creationId xmlns:a16="http://schemas.microsoft.com/office/drawing/2014/main" id="{CE1CB6F6-284B-4053-A9F5-ECC10F39C0F0}"/>
              </a:ext>
            </a:extLst>
          </p:cNvPr>
          <p:cNvSpPr txBox="1"/>
          <p:nvPr/>
        </p:nvSpPr>
        <p:spPr>
          <a:xfrm>
            <a:off x="3415894" y="1208460"/>
            <a:ext cx="3579710" cy="2881430"/>
          </a:xfrm>
          <a:prstGeom prst="rect">
            <a:avLst/>
          </a:prstGeom>
          <a:noFill/>
        </p:spPr>
        <p:txBody>
          <a:bodyPr wrap="square" rtlCol="0">
            <a:spAutoFit/>
          </a:bodyPr>
          <a:lstStyle/>
          <a:p>
            <a:r>
              <a:rPr lang="fr-FR" sz="1714" u="sng" dirty="0">
                <a:latin typeface="Modern Love Grunge" panose="04070805081005020601" pitchFamily="82" charset="0"/>
              </a:rPr>
              <a:t>Les verbes : </a:t>
            </a:r>
          </a:p>
          <a:p>
            <a:endParaRPr lang="fr-FR" sz="1714" u="sng" dirty="0">
              <a:latin typeface="Modern Love Grunge" panose="04070805081005020601" pitchFamily="82" charset="0"/>
            </a:endParaRPr>
          </a:p>
          <a:p>
            <a:r>
              <a:rPr lang="fr-FR" sz="1714" dirty="0">
                <a:latin typeface="Gaston Demo" panose="02000603000000000000" pitchFamily="50" charset="0"/>
                <a:cs typeface="Arial" panose="020B0604020202020204" pitchFamily="34" charset="0"/>
              </a:rPr>
              <a:t>Il grimpe </a:t>
            </a:r>
            <a:r>
              <a:rPr lang="fr-FR" sz="1400" dirty="0">
                <a:latin typeface="Arial" panose="020B0604020202020204" pitchFamily="34" charset="0"/>
                <a:cs typeface="Arial" panose="020B0604020202020204" pitchFamily="34" charset="0"/>
                <a:sym typeface="Wingdings" panose="05000000000000000000" pitchFamily="2" charset="2"/>
              </a:rPr>
              <a:t> grimper</a:t>
            </a:r>
          </a:p>
          <a:p>
            <a:endParaRPr lang="fr-FR" sz="1400" dirty="0">
              <a:latin typeface="Arial" panose="020B0604020202020204" pitchFamily="34" charset="0"/>
              <a:cs typeface="Arial" panose="020B0604020202020204" pitchFamily="34" charset="0"/>
              <a:sym typeface="Wingdings" panose="05000000000000000000" pitchFamily="2" charset="2"/>
            </a:endParaRPr>
          </a:p>
          <a:p>
            <a:r>
              <a:rPr lang="fr-FR" sz="1700" dirty="0">
                <a:latin typeface="Gaston Demo" panose="02000603000000000000" pitchFamily="50" charset="0"/>
                <a:cs typeface="Arial" panose="020B0604020202020204" pitchFamily="34" charset="0"/>
              </a:rPr>
              <a:t>Je me promène </a:t>
            </a:r>
            <a:r>
              <a:rPr lang="fr-FR" sz="1400" dirty="0">
                <a:latin typeface="Arial" panose="020B0604020202020204" pitchFamily="34" charset="0"/>
                <a:cs typeface="Arial" panose="020B0604020202020204" pitchFamily="34" charset="0"/>
                <a:sym typeface="Wingdings" panose="05000000000000000000" pitchFamily="2" charset="2"/>
              </a:rPr>
              <a:t> se promener</a:t>
            </a:r>
          </a:p>
          <a:p>
            <a:endParaRPr lang="fr-FR" sz="1400" dirty="0">
              <a:latin typeface="Arial" panose="020B0604020202020204" pitchFamily="34" charset="0"/>
              <a:cs typeface="Arial" panose="020B0604020202020204" pitchFamily="34" charset="0"/>
              <a:sym typeface="Wingdings" panose="05000000000000000000" pitchFamily="2" charset="2"/>
            </a:endParaRPr>
          </a:p>
          <a:p>
            <a:r>
              <a:rPr lang="fr-FR" sz="1700" dirty="0">
                <a:latin typeface="Gaston Demo" panose="02000603000000000000" pitchFamily="50" charset="0"/>
                <a:cs typeface="Arial" panose="020B0604020202020204" pitchFamily="34" charset="0"/>
                <a:sym typeface="Wingdings" panose="05000000000000000000" pitchFamily="2" charset="2"/>
              </a:rPr>
              <a:t>Je vais </a:t>
            </a:r>
            <a:r>
              <a:rPr lang="fr-FR" sz="1400" dirty="0">
                <a:latin typeface="Arial" panose="020B0604020202020204" pitchFamily="34" charset="0"/>
                <a:cs typeface="Arial" panose="020B0604020202020204" pitchFamily="34" charset="0"/>
                <a:sym typeface="Wingdings" panose="05000000000000000000" pitchFamily="2" charset="2"/>
              </a:rPr>
              <a:t> aller</a:t>
            </a:r>
            <a:endParaRPr lang="fr-FR" sz="1400" dirty="0">
              <a:latin typeface="Arial" panose="020B0604020202020204" pitchFamily="34" charset="0"/>
              <a:cs typeface="Arial" panose="020B0604020202020204" pitchFamily="34" charset="0"/>
            </a:endParaRPr>
          </a:p>
          <a:p>
            <a:endParaRPr lang="fr-FR" sz="1714" u="sng" dirty="0">
              <a:latin typeface="Modern Love Grunge" panose="04070805081005020601" pitchFamily="82" charset="0"/>
            </a:endParaRPr>
          </a:p>
          <a:p>
            <a:endParaRPr lang="fr-FR" sz="1429" u="sng" dirty="0">
              <a:latin typeface="Modern Love Grunge" panose="04070805081005020601" pitchFamily="82" charset="0"/>
            </a:endParaRPr>
          </a:p>
          <a:p>
            <a:r>
              <a:rPr lang="fr-FR" sz="1714" dirty="0">
                <a:latin typeface="Arial" panose="020B0604020202020204" pitchFamily="34" charset="0"/>
                <a:cs typeface="Arial" panose="020B0604020202020204" pitchFamily="34" charset="0"/>
                <a:sym typeface="Wingdings" panose="05000000000000000000" pitchFamily="2" charset="2"/>
              </a:rPr>
              <a:t> </a:t>
            </a:r>
          </a:p>
          <a:p>
            <a:endParaRPr lang="fr-FR" sz="962" dirty="0"/>
          </a:p>
          <a:p>
            <a:endParaRPr lang="fr-FR" sz="962" dirty="0"/>
          </a:p>
        </p:txBody>
      </p:sp>
      <p:sp>
        <p:nvSpPr>
          <p:cNvPr id="9" name="ZoneTexte 8">
            <a:extLst>
              <a:ext uri="{FF2B5EF4-FFF2-40B4-BE49-F238E27FC236}">
                <a16:creationId xmlns:a16="http://schemas.microsoft.com/office/drawing/2014/main" id="{BD5B3670-EBCF-4844-9837-C533C10FCD36}"/>
              </a:ext>
            </a:extLst>
          </p:cNvPr>
          <p:cNvSpPr txBox="1"/>
          <p:nvPr/>
        </p:nvSpPr>
        <p:spPr>
          <a:xfrm>
            <a:off x="7446027" y="177161"/>
            <a:ext cx="2585730" cy="312265"/>
          </a:xfrm>
          <a:prstGeom prst="rect">
            <a:avLst/>
          </a:prstGeom>
          <a:noFill/>
        </p:spPr>
        <p:txBody>
          <a:bodyPr wrap="square" rtlCol="0">
            <a:spAutoFit/>
          </a:bodyPr>
          <a:lstStyle/>
          <a:p>
            <a:r>
              <a:rPr lang="fr-FR" sz="1429" u="sng" dirty="0">
                <a:latin typeface="Modern Love Grunge" panose="04070805081005020601" pitchFamily="82" charset="0"/>
              </a:rPr>
              <a:t>Bilan de la dictée: </a:t>
            </a:r>
          </a:p>
        </p:txBody>
      </p:sp>
      <p:sp>
        <p:nvSpPr>
          <p:cNvPr id="6" name="ZoneTexte 5">
            <a:extLst>
              <a:ext uri="{FF2B5EF4-FFF2-40B4-BE49-F238E27FC236}">
                <a16:creationId xmlns:a16="http://schemas.microsoft.com/office/drawing/2014/main" id="{A52CD52A-9357-45B4-85C5-D268FCF3D07B}"/>
              </a:ext>
            </a:extLst>
          </p:cNvPr>
          <p:cNvSpPr txBox="1"/>
          <p:nvPr/>
        </p:nvSpPr>
        <p:spPr>
          <a:xfrm>
            <a:off x="823518" y="4515883"/>
            <a:ext cx="3474669" cy="1631216"/>
          </a:xfrm>
          <a:prstGeom prst="rect">
            <a:avLst/>
          </a:prstGeom>
          <a:noFill/>
        </p:spPr>
        <p:txBody>
          <a:bodyPr wrap="none" rtlCol="0">
            <a:spAutoFit/>
          </a:bodyPr>
          <a:lstStyle/>
          <a:p>
            <a:r>
              <a:rPr lang="fr-FR" sz="1800" dirty="0">
                <a:latin typeface="Modern Love Grunge" panose="04070805081005020601" pitchFamily="82" charset="0"/>
              </a:rPr>
              <a:t>Les mots invariables :</a:t>
            </a:r>
          </a:p>
          <a:p>
            <a:endParaRPr lang="fr-FR" sz="1800" dirty="0">
              <a:latin typeface="Modern Love Grunge" panose="04070805081005020601" pitchFamily="82" charset="0"/>
            </a:endParaRPr>
          </a:p>
          <a:p>
            <a:pPr marL="244933" indent="-244933">
              <a:spcAft>
                <a:spcPts val="600"/>
              </a:spcAft>
              <a:buFont typeface="Wingdings" panose="05000000000000000000" pitchFamily="2" charset="2"/>
              <a:buChar char="q"/>
            </a:pPr>
            <a:r>
              <a:rPr lang="fr-FR" sz="1800" dirty="0">
                <a:latin typeface="Gaston Demo" panose="02000603000000000000" pitchFamily="50" charset="0"/>
                <a:cs typeface="Arial" panose="020B0604020202020204" pitchFamily="34" charset="0"/>
              </a:rPr>
              <a:t> enfin</a:t>
            </a:r>
          </a:p>
          <a:p>
            <a:pPr marL="244933" indent="-244933">
              <a:spcAft>
                <a:spcPts val="600"/>
              </a:spcAft>
              <a:buFont typeface="Wingdings" panose="05000000000000000000" pitchFamily="2" charset="2"/>
              <a:buChar char="q"/>
            </a:pPr>
            <a:r>
              <a:rPr lang="fr-FR" sz="1800" dirty="0">
                <a:latin typeface="Gaston Demo" panose="02000603000000000000" pitchFamily="50" charset="0"/>
                <a:cs typeface="Arial" panose="020B0604020202020204" pitchFamily="34" charset="0"/>
              </a:rPr>
              <a:t> </a:t>
            </a:r>
            <a:r>
              <a:rPr lang="fr-FR" dirty="0">
                <a:latin typeface="Gaston Demo" panose="02000603000000000000" pitchFamily="50" charset="0"/>
                <a:cs typeface="Arial" panose="020B0604020202020204" pitchFamily="34" charset="0"/>
              </a:rPr>
              <a:t>parce que / parce qu’il</a:t>
            </a:r>
            <a:endParaRPr lang="fr-FR" sz="1800" dirty="0">
              <a:latin typeface="Gaston Demo" panose="02000603000000000000" pitchFamily="50" charset="0"/>
              <a:cs typeface="Arial" panose="020B0604020202020204" pitchFamily="34" charset="0"/>
            </a:endParaRPr>
          </a:p>
          <a:p>
            <a:endParaRPr lang="fr-FR" dirty="0"/>
          </a:p>
        </p:txBody>
      </p:sp>
      <p:sp>
        <p:nvSpPr>
          <p:cNvPr id="13" name="ZoneTexte 12">
            <a:extLst>
              <a:ext uri="{FF2B5EF4-FFF2-40B4-BE49-F238E27FC236}">
                <a16:creationId xmlns:a16="http://schemas.microsoft.com/office/drawing/2014/main" id="{3A918D7E-8027-40B4-9E80-CD1819BDCB19}"/>
              </a:ext>
            </a:extLst>
          </p:cNvPr>
          <p:cNvSpPr txBox="1"/>
          <p:nvPr/>
        </p:nvSpPr>
        <p:spPr>
          <a:xfrm>
            <a:off x="6374733" y="6147099"/>
            <a:ext cx="2381293" cy="553998"/>
          </a:xfrm>
          <a:prstGeom prst="rect">
            <a:avLst/>
          </a:prstGeom>
          <a:noFill/>
        </p:spPr>
        <p:txBody>
          <a:bodyPr wrap="none" rtlCol="0">
            <a:spAutoFit/>
          </a:bodyPr>
          <a:lstStyle/>
          <a:p>
            <a:r>
              <a:rPr lang="fr-FR" sz="1200" dirty="0"/>
              <a:t>Les jardins du château de Versailles</a:t>
            </a:r>
          </a:p>
          <a:p>
            <a:endParaRPr lang="fr-FR" dirty="0"/>
          </a:p>
        </p:txBody>
      </p:sp>
      <p:pic>
        <p:nvPicPr>
          <p:cNvPr id="14" name="Image 13">
            <a:extLst>
              <a:ext uri="{FF2B5EF4-FFF2-40B4-BE49-F238E27FC236}">
                <a16:creationId xmlns:a16="http://schemas.microsoft.com/office/drawing/2014/main" id="{52E775A9-7EDE-4625-AD09-B9BE3E1E187F}"/>
              </a:ext>
            </a:extLst>
          </p:cNvPr>
          <p:cNvPicPr>
            <a:picLocks noChangeAspect="1"/>
          </p:cNvPicPr>
          <p:nvPr/>
        </p:nvPicPr>
        <p:blipFill>
          <a:blip r:embed="rId3"/>
          <a:stretch>
            <a:fillRect/>
          </a:stretch>
        </p:blipFill>
        <p:spPr>
          <a:xfrm>
            <a:off x="5649792" y="2759256"/>
            <a:ext cx="3831177" cy="3374977"/>
          </a:xfrm>
          <a:prstGeom prst="rect">
            <a:avLst/>
          </a:prstGeom>
        </p:spPr>
      </p:pic>
    </p:spTree>
    <p:extLst>
      <p:ext uri="{BB962C8B-B14F-4D97-AF65-F5344CB8AC3E}">
        <p14:creationId xmlns:p14="http://schemas.microsoft.com/office/powerpoint/2010/main" val="116072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551CB-C49C-4ED2-9C20-4AB745E36E13}"/>
              </a:ext>
            </a:extLst>
          </p:cNvPr>
          <p:cNvSpPr txBox="1"/>
          <p:nvPr/>
        </p:nvSpPr>
        <p:spPr>
          <a:xfrm>
            <a:off x="980460" y="417240"/>
            <a:ext cx="7945080" cy="5234125"/>
          </a:xfrm>
          <a:prstGeom prst="rect">
            <a:avLst/>
          </a:prstGeom>
          <a:noFill/>
        </p:spPr>
        <p:txBody>
          <a:bodyPr wrap="square" rtlCol="0">
            <a:spAutoFit/>
          </a:bodyPr>
          <a:lstStyle/>
          <a:p>
            <a:pPr algn="ctr"/>
            <a:r>
              <a:rPr lang="fr-FR" sz="1714" dirty="0">
                <a:latin typeface="Modern Love Grunge" panose="04070805081005020601" pitchFamily="82" charset="0"/>
              </a:rPr>
              <a:t>Semaine 8 : </a:t>
            </a:r>
            <a:r>
              <a:rPr lang="fr-FR" sz="1714" dirty="0"/>
              <a:t>Le graphème I : </a:t>
            </a:r>
            <a:r>
              <a:rPr lang="fr-FR" sz="1800" dirty="0" err="1">
                <a:effectLst/>
              </a:rPr>
              <a:t>ier</a:t>
            </a:r>
            <a:r>
              <a:rPr lang="fr-FR" sz="1800" dirty="0">
                <a:effectLst/>
              </a:rPr>
              <a:t>, </a:t>
            </a:r>
            <a:r>
              <a:rPr lang="fr-FR" sz="1800" dirty="0" err="1">
                <a:effectLst/>
              </a:rPr>
              <a:t>ian</a:t>
            </a:r>
            <a:r>
              <a:rPr lang="fr-FR" sz="1800" dirty="0">
                <a:effectLst/>
              </a:rPr>
              <a:t>, </a:t>
            </a:r>
            <a:r>
              <a:rPr lang="fr-FR" sz="1800" dirty="0" err="1">
                <a:effectLst/>
              </a:rPr>
              <a:t>ien</a:t>
            </a:r>
            <a:r>
              <a:rPr lang="fr-FR" sz="1714" dirty="0"/>
              <a:t> </a:t>
            </a:r>
            <a:endParaRPr lang="fr-FR" sz="1714" dirty="0">
              <a:latin typeface="Modern Love Grunge" panose="04070805081005020601" pitchFamily="82" charset="0"/>
            </a:endParaRPr>
          </a:p>
          <a:p>
            <a:r>
              <a:rPr lang="fr-FR" sz="1714" u="sng" dirty="0">
                <a:latin typeface="CrayonE" panose="00000500000000000000" pitchFamily="2" charset="0"/>
              </a:rPr>
              <a:t>Pour écrire des phrases: </a:t>
            </a:r>
          </a:p>
          <a:p>
            <a:endParaRPr lang="fr-FR" sz="1714" dirty="0">
              <a:latin typeface="Modern Love Grunge" panose="04070805081005020601" pitchFamily="82" charset="0"/>
            </a:endParaRPr>
          </a:p>
          <a:p>
            <a:r>
              <a:rPr lang="fr-FR" sz="1714" dirty="0">
                <a:latin typeface="Modern Love Grunge" panose="04070805081005020601" pitchFamily="82" charset="0"/>
              </a:rPr>
              <a:t>Les noms : </a:t>
            </a:r>
          </a:p>
          <a:p>
            <a:pPr>
              <a:spcAft>
                <a:spcPts val="600"/>
              </a:spcAft>
            </a:pPr>
            <a:endParaRPr lang="fr-FR" sz="1714" dirty="0">
              <a:latin typeface="Gaston Demo" panose="02000603000000000000" pitchFamily="50" charset="0"/>
              <a:cs typeface="Arial" panose="020B0604020202020204" pitchFamily="34" charset="0"/>
            </a:endParaRPr>
          </a:p>
          <a:p>
            <a:pPr indent="-244933">
              <a:spcAft>
                <a:spcPts val="600"/>
              </a:spcAft>
              <a:buFont typeface="Wingdings" panose="05000000000000000000" pitchFamily="2" charset="2"/>
              <a:buChar char="q"/>
            </a:pPr>
            <a:r>
              <a:rPr lang="fr-FR" sz="1714" dirty="0">
                <a:latin typeface="Gaston Demo" panose="02000603000000000000" pitchFamily="50" charset="0"/>
                <a:cs typeface="Arial" panose="020B0604020202020204" pitchFamily="34" charset="0"/>
              </a:rPr>
              <a:t> jardinier </a:t>
            </a:r>
            <a:r>
              <a:rPr lang="fr-FR" sz="1200" dirty="0">
                <a:latin typeface="Arial" panose="020B0604020202020204" pitchFamily="34" charset="0"/>
                <a:cs typeface="Arial" panose="020B0604020202020204" pitchFamily="34" charset="0"/>
                <a:sym typeface="Wingdings" panose="05000000000000000000" pitchFamily="2" charset="2"/>
              </a:rPr>
              <a:t> jardinière </a:t>
            </a:r>
            <a:endParaRPr lang="fr-FR" sz="1200" dirty="0">
              <a:latin typeface="Gaston Demo" panose="02000603000000000000" pitchFamily="50" charset="0"/>
              <a:cs typeface="Arial" panose="020B0604020202020204" pitchFamily="34" charset="0"/>
            </a:endParaRPr>
          </a:p>
          <a:p>
            <a:pPr indent="-244933">
              <a:spcAft>
                <a:spcPts val="600"/>
              </a:spcAft>
              <a:buFont typeface="Wingdings" panose="05000000000000000000" pitchFamily="2" charset="2"/>
              <a:buChar char="q"/>
            </a:pPr>
            <a:r>
              <a:rPr lang="fr-FR" sz="1714" dirty="0">
                <a:latin typeface="Gaston Demo" panose="02000603000000000000" pitchFamily="50" charset="0"/>
                <a:cs typeface="Arial" panose="020B0604020202020204" pitchFamily="34" charset="0"/>
              </a:rPr>
              <a:t> tablier</a:t>
            </a:r>
          </a:p>
          <a:p>
            <a:pPr indent="-244933">
              <a:spcAft>
                <a:spcPts val="600"/>
              </a:spcAft>
              <a:buFont typeface="Wingdings" panose="05000000000000000000" pitchFamily="2" charset="2"/>
              <a:buChar char="q"/>
            </a:pPr>
            <a:r>
              <a:rPr lang="fr-FR" sz="1714" dirty="0">
                <a:latin typeface="Gaston Demo" panose="02000603000000000000" pitchFamily="50" charset="0"/>
                <a:cs typeface="Arial" panose="020B0604020202020204" pitchFamily="34" charset="0"/>
              </a:rPr>
              <a:t> panier</a:t>
            </a:r>
          </a:p>
          <a:p>
            <a:pPr indent="-244933">
              <a:spcAft>
                <a:spcPts val="600"/>
              </a:spcAft>
              <a:buFont typeface="Wingdings" panose="05000000000000000000" pitchFamily="2" charset="2"/>
              <a:buChar char="q"/>
            </a:pPr>
            <a:r>
              <a:rPr lang="fr-FR" sz="1714" dirty="0">
                <a:latin typeface="Gaston Demo" panose="02000603000000000000" pitchFamily="50" charset="0"/>
                <a:cs typeface="Arial" panose="020B0604020202020204" pitchFamily="34" charset="0"/>
              </a:rPr>
              <a:t> gardien</a:t>
            </a:r>
          </a:p>
          <a:p>
            <a:pPr indent="-244933">
              <a:spcAft>
                <a:spcPts val="600"/>
              </a:spcAft>
              <a:buFont typeface="Wingdings" panose="05000000000000000000" pitchFamily="2" charset="2"/>
              <a:buChar char="q"/>
            </a:pPr>
            <a:r>
              <a:rPr lang="fr-FR" sz="1714" dirty="0">
                <a:latin typeface="Gaston Demo" panose="02000603000000000000" pitchFamily="50" charset="0"/>
                <a:cs typeface="Arial" panose="020B0604020202020204" pitchFamily="34" charset="0"/>
              </a:rPr>
              <a:t> chien</a:t>
            </a:r>
          </a:p>
          <a:p>
            <a:pPr>
              <a:spcAft>
                <a:spcPts val="600"/>
              </a:spcAft>
            </a:pPr>
            <a:endParaRPr lang="fr-FR" sz="1714" dirty="0">
              <a:latin typeface="Gaston Demo" panose="02000603000000000000" pitchFamily="50" charset="0"/>
              <a:cs typeface="Arial" panose="020B0604020202020204" pitchFamily="34"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p:txBody>
      </p:sp>
      <p:sp>
        <p:nvSpPr>
          <p:cNvPr id="3" name="ZoneTexte 2">
            <a:extLst>
              <a:ext uri="{FF2B5EF4-FFF2-40B4-BE49-F238E27FC236}">
                <a16:creationId xmlns:a16="http://schemas.microsoft.com/office/drawing/2014/main" id="{CE1CB6F6-284B-4053-A9F5-ECC10F39C0F0}"/>
              </a:ext>
            </a:extLst>
          </p:cNvPr>
          <p:cNvSpPr txBox="1"/>
          <p:nvPr/>
        </p:nvSpPr>
        <p:spPr>
          <a:xfrm>
            <a:off x="3680711" y="1061595"/>
            <a:ext cx="3456935" cy="3014800"/>
          </a:xfrm>
          <a:prstGeom prst="rect">
            <a:avLst/>
          </a:prstGeom>
          <a:noFill/>
        </p:spPr>
        <p:txBody>
          <a:bodyPr wrap="square" rtlCol="0">
            <a:spAutoFit/>
          </a:bodyPr>
          <a:lstStyle/>
          <a:p>
            <a:r>
              <a:rPr lang="fr-FR" sz="1714" u="sng" dirty="0">
                <a:latin typeface="Modern Love Grunge" panose="04070805081005020601" pitchFamily="82" charset="0"/>
              </a:rPr>
              <a:t>Les verbes : </a:t>
            </a:r>
          </a:p>
          <a:p>
            <a:endParaRPr lang="fr-FR" sz="1429" u="sng" dirty="0">
              <a:latin typeface="Modern Love Grunge" panose="04070805081005020601" pitchFamily="82" charset="0"/>
            </a:endParaRPr>
          </a:p>
          <a:p>
            <a:r>
              <a:rPr lang="fr-FR" sz="1714" dirty="0">
                <a:latin typeface="Gaston Demo" panose="02000603000000000000" pitchFamily="50" charset="0"/>
                <a:cs typeface="Arial" panose="020B0604020202020204" pitchFamily="34" charset="0"/>
              </a:rPr>
              <a:t>Il vient </a:t>
            </a:r>
            <a:r>
              <a:rPr lang="fr-FR" sz="1400" dirty="0">
                <a:latin typeface="Arial" panose="020B0604020202020204" pitchFamily="34" charset="0"/>
                <a:cs typeface="Arial" panose="020B0604020202020204" pitchFamily="34" charset="0"/>
                <a:sym typeface="Wingdings" panose="05000000000000000000" pitchFamily="2" charset="2"/>
              </a:rPr>
              <a:t>verbe venir</a:t>
            </a:r>
            <a:endParaRPr lang="fr-FR" sz="1400" dirty="0">
              <a:latin typeface="Gaston Demo" panose="02000603000000000000" pitchFamily="50" charset="0"/>
              <a:cs typeface="Arial" panose="020B0604020202020204" pitchFamily="34" charset="0"/>
            </a:endParaRPr>
          </a:p>
          <a:p>
            <a:endParaRPr lang="fr-FR" sz="1714" dirty="0">
              <a:latin typeface="Gaston Demo" panose="02000603000000000000" pitchFamily="50" charset="0"/>
              <a:cs typeface="Arial" panose="020B0604020202020204" pitchFamily="34" charset="0"/>
            </a:endParaRPr>
          </a:p>
          <a:p>
            <a:r>
              <a:rPr lang="fr-FR" sz="1714" dirty="0">
                <a:latin typeface="Gaston Demo" panose="02000603000000000000" pitchFamily="50" charset="0"/>
                <a:cs typeface="Arial" panose="020B0604020202020204" pitchFamily="34" charset="0"/>
              </a:rPr>
              <a:t>Il visite </a:t>
            </a:r>
            <a:r>
              <a:rPr lang="fr-FR" sz="1400" dirty="0">
                <a:latin typeface="Arial" panose="020B0604020202020204" pitchFamily="34" charset="0"/>
                <a:cs typeface="Arial" panose="020B0604020202020204" pitchFamily="34" charset="0"/>
                <a:sym typeface="Wingdings" panose="05000000000000000000" pitchFamily="2" charset="2"/>
              </a:rPr>
              <a:t></a:t>
            </a:r>
            <a:r>
              <a:rPr lang="fr-FR" sz="1714" dirty="0">
                <a:latin typeface="Arial" panose="020B0604020202020204" pitchFamily="34" charset="0"/>
                <a:cs typeface="Arial" panose="020B0604020202020204" pitchFamily="34" charset="0"/>
                <a:sym typeface="Wingdings" panose="05000000000000000000" pitchFamily="2" charset="2"/>
              </a:rPr>
              <a:t> </a:t>
            </a:r>
            <a:r>
              <a:rPr lang="fr-FR" sz="1400" dirty="0">
                <a:latin typeface="Arial" panose="020B0604020202020204" pitchFamily="34" charset="0"/>
                <a:cs typeface="Arial" panose="020B0604020202020204" pitchFamily="34" charset="0"/>
                <a:sym typeface="Wingdings" panose="05000000000000000000" pitchFamily="2" charset="2"/>
              </a:rPr>
              <a:t>verbe visiter </a:t>
            </a:r>
            <a:endParaRPr lang="fr-FR" sz="1400" dirty="0">
              <a:latin typeface="Gaston Demo" panose="02000603000000000000" pitchFamily="50" charset="0"/>
              <a:cs typeface="Arial" panose="020B0604020202020204" pitchFamily="34" charset="0"/>
            </a:endParaRPr>
          </a:p>
          <a:p>
            <a:endParaRPr lang="fr-FR" sz="1714" dirty="0">
              <a:latin typeface="Gaston Demo" panose="02000603000000000000" pitchFamily="50" charset="0"/>
              <a:cs typeface="Arial" panose="020B0604020202020204" pitchFamily="34" charset="0"/>
            </a:endParaRPr>
          </a:p>
          <a:p>
            <a:endParaRPr lang="fr-FR" sz="962" dirty="0">
              <a:latin typeface="Modern Love Grunge" panose="04070805081005020601" pitchFamily="82" charset="0"/>
            </a:endParaRPr>
          </a:p>
          <a:p>
            <a:endParaRPr lang="fr-FR" sz="1714" u="sng" dirty="0">
              <a:latin typeface="Modern Love Grunge" panose="04070805081005020601" pitchFamily="82" charset="0"/>
            </a:endParaRPr>
          </a:p>
          <a:p>
            <a:endParaRPr lang="fr-FR" sz="1714" dirty="0">
              <a:latin typeface="Gaston Demo" panose="02000603000000000000" pitchFamily="50" charset="0"/>
              <a:cs typeface="Arial" panose="020B0604020202020204" pitchFamily="34" charset="0"/>
            </a:endParaRPr>
          </a:p>
          <a:p>
            <a:endParaRPr lang="fr-FR" sz="1714" dirty="0">
              <a:latin typeface="Arial" panose="020B0604020202020204" pitchFamily="34" charset="0"/>
              <a:cs typeface="Arial" panose="020B0604020202020204" pitchFamily="34" charset="0"/>
              <a:sym typeface="Wingdings" panose="05000000000000000000" pitchFamily="2" charset="2"/>
            </a:endParaRPr>
          </a:p>
          <a:p>
            <a:endParaRPr lang="fr-FR" sz="962" dirty="0"/>
          </a:p>
          <a:p>
            <a:endParaRPr lang="fr-FR" sz="962" dirty="0"/>
          </a:p>
          <a:p>
            <a:endParaRPr lang="fr-FR" sz="962" dirty="0"/>
          </a:p>
        </p:txBody>
      </p:sp>
      <p:sp>
        <p:nvSpPr>
          <p:cNvPr id="9" name="ZoneTexte 8">
            <a:extLst>
              <a:ext uri="{FF2B5EF4-FFF2-40B4-BE49-F238E27FC236}">
                <a16:creationId xmlns:a16="http://schemas.microsoft.com/office/drawing/2014/main" id="{BD5B3670-EBCF-4844-9837-C533C10FCD36}"/>
              </a:ext>
            </a:extLst>
          </p:cNvPr>
          <p:cNvSpPr txBox="1"/>
          <p:nvPr/>
        </p:nvSpPr>
        <p:spPr>
          <a:xfrm>
            <a:off x="7585703" y="220991"/>
            <a:ext cx="2585730" cy="312265"/>
          </a:xfrm>
          <a:prstGeom prst="rect">
            <a:avLst/>
          </a:prstGeom>
          <a:noFill/>
        </p:spPr>
        <p:txBody>
          <a:bodyPr wrap="square" rtlCol="0">
            <a:spAutoFit/>
          </a:bodyPr>
          <a:lstStyle/>
          <a:p>
            <a:r>
              <a:rPr lang="fr-FR" sz="1429" u="sng" dirty="0">
                <a:latin typeface="Modern Love Grunge" panose="04070805081005020601" pitchFamily="82" charset="0"/>
              </a:rPr>
              <a:t>Bilan de la dictée: </a:t>
            </a:r>
          </a:p>
        </p:txBody>
      </p:sp>
      <p:sp>
        <p:nvSpPr>
          <p:cNvPr id="10" name="ZoneTexte 9">
            <a:extLst>
              <a:ext uri="{FF2B5EF4-FFF2-40B4-BE49-F238E27FC236}">
                <a16:creationId xmlns:a16="http://schemas.microsoft.com/office/drawing/2014/main" id="{EA1D19CA-0505-4321-9728-D325F46D73C5}"/>
              </a:ext>
            </a:extLst>
          </p:cNvPr>
          <p:cNvSpPr txBox="1"/>
          <p:nvPr/>
        </p:nvSpPr>
        <p:spPr>
          <a:xfrm>
            <a:off x="801095" y="4060142"/>
            <a:ext cx="2592376" cy="1985159"/>
          </a:xfrm>
          <a:prstGeom prst="rect">
            <a:avLst/>
          </a:prstGeom>
          <a:noFill/>
        </p:spPr>
        <p:txBody>
          <a:bodyPr wrap="none" rtlCol="0">
            <a:spAutoFit/>
          </a:bodyPr>
          <a:lstStyle/>
          <a:p>
            <a:r>
              <a:rPr lang="fr-FR" sz="1800" dirty="0">
                <a:latin typeface="Modern Love Grunge" panose="04070805081005020601" pitchFamily="82" charset="0"/>
              </a:rPr>
              <a:t>Les mots invariables :</a:t>
            </a:r>
          </a:p>
          <a:p>
            <a:endParaRPr lang="fr-FR" sz="1800" dirty="0">
              <a:latin typeface="Modern Love Grunge" panose="04070805081005020601" pitchFamily="82" charset="0"/>
            </a:endParaRPr>
          </a:p>
          <a:p>
            <a:pPr marL="244933" indent="-244933">
              <a:spcAft>
                <a:spcPts val="600"/>
              </a:spcAft>
              <a:buFont typeface="Wingdings" panose="05000000000000000000" pitchFamily="2" charset="2"/>
              <a:buChar char="q"/>
            </a:pPr>
            <a:r>
              <a:rPr lang="fr-FR" dirty="0">
                <a:latin typeface="Gaston Demo" panose="02000603000000000000" pitchFamily="50" charset="0"/>
                <a:cs typeface="Arial" panose="020B0604020202020204" pitchFamily="34" charset="0"/>
              </a:rPr>
              <a:t> bientôt</a:t>
            </a:r>
            <a:endParaRPr lang="fr-FR" sz="1800" dirty="0">
              <a:latin typeface="Gaston Demo" panose="02000603000000000000" pitchFamily="50" charset="0"/>
              <a:cs typeface="Arial" panose="020B0604020202020204" pitchFamily="34" charset="0"/>
            </a:endParaRPr>
          </a:p>
          <a:p>
            <a:pPr marL="244933" indent="-244933">
              <a:spcAft>
                <a:spcPts val="600"/>
              </a:spcAft>
              <a:buFont typeface="Wingdings" panose="05000000000000000000" pitchFamily="2" charset="2"/>
              <a:buChar char="q"/>
            </a:pPr>
            <a:r>
              <a:rPr lang="fr-FR" dirty="0">
                <a:latin typeface="Gaston Demo" panose="02000603000000000000" pitchFamily="50" charset="0"/>
                <a:cs typeface="Arial" panose="020B0604020202020204" pitchFamily="34" charset="0"/>
              </a:rPr>
              <a:t> bien</a:t>
            </a:r>
          </a:p>
          <a:p>
            <a:pPr marL="244933" indent="-244933">
              <a:spcAft>
                <a:spcPts val="600"/>
              </a:spcAft>
              <a:buFont typeface="Wingdings" panose="05000000000000000000" pitchFamily="2" charset="2"/>
              <a:buChar char="q"/>
            </a:pPr>
            <a:r>
              <a:rPr lang="fr-FR" dirty="0">
                <a:latin typeface="Gaston Demo" panose="02000603000000000000" pitchFamily="50" charset="0"/>
                <a:cs typeface="Arial" panose="020B0604020202020204" pitchFamily="34" charset="0"/>
              </a:rPr>
              <a:t>m</a:t>
            </a:r>
            <a:r>
              <a:rPr lang="fr-FR" sz="1800" dirty="0">
                <a:latin typeface="Gaston Demo" panose="02000603000000000000" pitchFamily="50" charset="0"/>
                <a:cs typeface="Arial" panose="020B0604020202020204" pitchFamily="34" charset="0"/>
              </a:rPr>
              <a:t>ien, tien, sien</a:t>
            </a:r>
          </a:p>
          <a:p>
            <a:endParaRPr lang="fr-FR" dirty="0"/>
          </a:p>
        </p:txBody>
      </p:sp>
      <p:sp>
        <p:nvSpPr>
          <p:cNvPr id="6" name="ZoneTexte 5">
            <a:extLst>
              <a:ext uri="{FF2B5EF4-FFF2-40B4-BE49-F238E27FC236}">
                <a16:creationId xmlns:a16="http://schemas.microsoft.com/office/drawing/2014/main" id="{1FFBBED2-36EE-4E48-8922-CD5918EFBB41}"/>
              </a:ext>
            </a:extLst>
          </p:cNvPr>
          <p:cNvSpPr txBox="1"/>
          <p:nvPr/>
        </p:nvSpPr>
        <p:spPr>
          <a:xfrm>
            <a:off x="5870515" y="6163761"/>
            <a:ext cx="2010422" cy="553998"/>
          </a:xfrm>
          <a:prstGeom prst="rect">
            <a:avLst/>
          </a:prstGeom>
          <a:noFill/>
        </p:spPr>
        <p:txBody>
          <a:bodyPr wrap="none" rtlCol="0">
            <a:spAutoFit/>
          </a:bodyPr>
          <a:lstStyle/>
          <a:p>
            <a:r>
              <a:rPr lang="fr-FR" sz="1200" dirty="0"/>
              <a:t>Le jardin du château d’Angers</a:t>
            </a:r>
          </a:p>
          <a:p>
            <a:endParaRPr lang="fr-FR" dirty="0"/>
          </a:p>
        </p:txBody>
      </p:sp>
      <p:pic>
        <p:nvPicPr>
          <p:cNvPr id="11" name="Image 10">
            <a:extLst>
              <a:ext uri="{FF2B5EF4-FFF2-40B4-BE49-F238E27FC236}">
                <a16:creationId xmlns:a16="http://schemas.microsoft.com/office/drawing/2014/main" id="{B5ECC55E-AEE3-4DD8-A531-B75C3478175C}"/>
              </a:ext>
            </a:extLst>
          </p:cNvPr>
          <p:cNvPicPr>
            <a:picLocks noChangeAspect="1"/>
          </p:cNvPicPr>
          <p:nvPr/>
        </p:nvPicPr>
        <p:blipFill>
          <a:blip r:embed="rId2"/>
          <a:stretch>
            <a:fillRect/>
          </a:stretch>
        </p:blipFill>
        <p:spPr>
          <a:xfrm>
            <a:off x="5221173" y="3321495"/>
            <a:ext cx="4136994" cy="2723806"/>
          </a:xfrm>
          <a:prstGeom prst="rect">
            <a:avLst/>
          </a:prstGeom>
        </p:spPr>
      </p:pic>
    </p:spTree>
    <p:extLst>
      <p:ext uri="{BB962C8B-B14F-4D97-AF65-F5344CB8AC3E}">
        <p14:creationId xmlns:p14="http://schemas.microsoft.com/office/powerpoint/2010/main" val="375137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551CB-C49C-4ED2-9C20-4AB745E36E13}"/>
              </a:ext>
            </a:extLst>
          </p:cNvPr>
          <p:cNvSpPr txBox="1"/>
          <p:nvPr/>
        </p:nvSpPr>
        <p:spPr>
          <a:xfrm>
            <a:off x="694484" y="404595"/>
            <a:ext cx="7945080" cy="5137368"/>
          </a:xfrm>
          <a:prstGeom prst="rect">
            <a:avLst/>
          </a:prstGeom>
          <a:noFill/>
        </p:spPr>
        <p:txBody>
          <a:bodyPr wrap="square" rtlCol="0">
            <a:spAutoFit/>
          </a:bodyPr>
          <a:lstStyle/>
          <a:p>
            <a:pPr algn="ctr"/>
            <a:r>
              <a:rPr lang="fr-FR" sz="1714" dirty="0">
                <a:latin typeface="Modern Love Grunge" panose="04070805081005020601" pitchFamily="82" charset="0"/>
              </a:rPr>
              <a:t>Semaine 9 : </a:t>
            </a:r>
            <a:r>
              <a:rPr lang="fr-FR" sz="1714" dirty="0"/>
              <a:t>Le graphème E : </a:t>
            </a:r>
            <a:r>
              <a:rPr lang="fr-FR" sz="1800" dirty="0" err="1">
                <a:effectLst/>
              </a:rPr>
              <a:t>é,è</a:t>
            </a:r>
            <a:endParaRPr lang="fr-FR" sz="1714" dirty="0"/>
          </a:p>
          <a:p>
            <a:r>
              <a:rPr lang="fr-FR" sz="1714" u="sng" dirty="0">
                <a:latin typeface="CrayonE" panose="00000500000000000000" pitchFamily="2" charset="0"/>
              </a:rPr>
              <a:t>Pour écrire des phrases: </a:t>
            </a:r>
          </a:p>
          <a:p>
            <a:endParaRPr lang="fr-FR" sz="1714" dirty="0">
              <a:latin typeface="Modern Love Grunge" panose="04070805081005020601" pitchFamily="82" charset="0"/>
            </a:endParaRPr>
          </a:p>
          <a:p>
            <a:r>
              <a:rPr lang="fr-FR" sz="1714" dirty="0">
                <a:latin typeface="Modern Love Grunge" panose="04070805081005020601" pitchFamily="82" charset="0"/>
              </a:rPr>
              <a:t>Les noms : </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père </a:t>
            </a:r>
            <a:r>
              <a:rPr lang="fr-FR" sz="1800" dirty="0">
                <a:latin typeface="Arial" panose="020B0604020202020204" pitchFamily="34" charset="0"/>
                <a:cs typeface="Arial" panose="020B0604020202020204" pitchFamily="34" charset="0"/>
                <a:sym typeface="Wingdings" panose="05000000000000000000" pitchFamily="2" charset="2"/>
              </a:rPr>
              <a:t></a:t>
            </a:r>
            <a:r>
              <a:rPr lang="fr-FR" sz="1800" dirty="0">
                <a:latin typeface="Gaston Demo" panose="02000603000000000000" pitchFamily="50" charset="0"/>
                <a:cs typeface="Arial" panose="020B0604020202020204" pitchFamily="34" charset="0"/>
                <a:sym typeface="Wingdings" panose="05000000000000000000" pitchFamily="2" charset="2"/>
              </a:rPr>
              <a:t> mère</a:t>
            </a:r>
            <a:endParaRPr lang="fr-FR" sz="1714" b="1" dirty="0">
              <a:latin typeface="Gaston Demo" panose="02000603000000000000" pitchFamily="50" charset="0"/>
              <a:cs typeface="Arial" panose="020B0604020202020204" pitchFamily="34" charset="0"/>
            </a:endParaRP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frère</a:t>
            </a:r>
            <a:endParaRPr lang="fr-FR" sz="1714" b="1" dirty="0">
              <a:latin typeface="Gaston Demo" panose="02000603000000000000" pitchFamily="50" charset="0"/>
              <a:cs typeface="Arial" panose="020B0604020202020204" pitchFamily="34" charset="0"/>
            </a:endParaRP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nièce</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fils</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personnage</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lumière</a:t>
            </a:r>
            <a:endParaRPr lang="fr-FR" sz="800" dirty="0">
              <a:latin typeface="Arial" panose="020B0604020202020204" pitchFamily="34" charset="0"/>
              <a:cs typeface="Arial" panose="020B0604020202020204" pitchFamily="34" charset="0"/>
            </a:endParaRPr>
          </a:p>
          <a:p>
            <a:endParaRPr lang="fr-FR" sz="1714" dirty="0">
              <a:latin typeface="Modern Love Grunge" panose="04070805081005020601" pitchFamily="82" charset="0"/>
            </a:endParaRPr>
          </a:p>
          <a:p>
            <a:r>
              <a:rPr lang="fr-FR" sz="1714" u="sng" dirty="0">
                <a:latin typeface="Modern Love Grunge" panose="04070805081005020601" pitchFamily="82" charset="0"/>
              </a:rPr>
              <a:t> </a:t>
            </a: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p:txBody>
      </p:sp>
      <p:sp>
        <p:nvSpPr>
          <p:cNvPr id="3" name="ZoneTexte 2">
            <a:extLst>
              <a:ext uri="{FF2B5EF4-FFF2-40B4-BE49-F238E27FC236}">
                <a16:creationId xmlns:a16="http://schemas.microsoft.com/office/drawing/2014/main" id="{CE1CB6F6-284B-4053-A9F5-ECC10F39C0F0}"/>
              </a:ext>
            </a:extLst>
          </p:cNvPr>
          <p:cNvSpPr txBox="1"/>
          <p:nvPr/>
        </p:nvSpPr>
        <p:spPr>
          <a:xfrm>
            <a:off x="4463021" y="1043486"/>
            <a:ext cx="3238182" cy="1836015"/>
          </a:xfrm>
          <a:prstGeom prst="rect">
            <a:avLst/>
          </a:prstGeom>
          <a:noFill/>
        </p:spPr>
        <p:txBody>
          <a:bodyPr wrap="square" rtlCol="0">
            <a:spAutoFit/>
          </a:bodyPr>
          <a:lstStyle/>
          <a:p>
            <a:r>
              <a:rPr lang="fr-FR" sz="1714" u="sng" dirty="0">
                <a:latin typeface="Modern Love Grunge" panose="04070805081005020601" pitchFamily="82" charset="0"/>
              </a:rPr>
              <a:t>Les verbes : </a:t>
            </a:r>
          </a:p>
          <a:p>
            <a:endParaRPr lang="fr-FR" sz="1714" u="sng" dirty="0">
              <a:latin typeface="Modern Love Grunge" panose="04070805081005020601" pitchFamily="82" charset="0"/>
            </a:endParaRPr>
          </a:p>
          <a:p>
            <a:r>
              <a:rPr lang="fr-FR" sz="1714" dirty="0">
                <a:latin typeface="Gaston Demo" panose="02000603000000000000" pitchFamily="50" charset="0"/>
                <a:cs typeface="Arial" panose="020B0604020202020204" pitchFamily="34" charset="0"/>
                <a:sym typeface="Wingdings" panose="05000000000000000000" pitchFamily="2" charset="2"/>
              </a:rPr>
              <a:t>elle tricote  </a:t>
            </a:r>
            <a:r>
              <a:rPr lang="fr-FR" sz="1400" dirty="0">
                <a:latin typeface="Arial" panose="020B0604020202020204" pitchFamily="34" charset="0"/>
                <a:cs typeface="Arial" panose="020B0604020202020204" pitchFamily="34" charset="0"/>
                <a:sym typeface="Wingdings" panose="05000000000000000000" pitchFamily="2" charset="2"/>
              </a:rPr>
              <a:t></a:t>
            </a:r>
            <a:r>
              <a:rPr lang="fr-FR" sz="1714" dirty="0">
                <a:latin typeface="Arial" panose="020B0604020202020204" pitchFamily="34" charset="0"/>
                <a:cs typeface="Arial" panose="020B0604020202020204" pitchFamily="34" charset="0"/>
                <a:sym typeface="Wingdings" panose="05000000000000000000" pitchFamily="2" charset="2"/>
              </a:rPr>
              <a:t> </a:t>
            </a:r>
            <a:r>
              <a:rPr lang="fr-FR" sz="1400" dirty="0">
                <a:latin typeface="Arial" panose="020B0604020202020204" pitchFamily="34" charset="0"/>
                <a:cs typeface="Arial" panose="020B0604020202020204" pitchFamily="34" charset="0"/>
                <a:sym typeface="Wingdings" panose="05000000000000000000" pitchFamily="2" charset="2"/>
              </a:rPr>
              <a:t>verbe tricoter</a:t>
            </a:r>
            <a:endParaRPr lang="fr-FR" sz="1400" dirty="0">
              <a:latin typeface="Gaston Demo" panose="02000603000000000000" pitchFamily="50" charset="0"/>
              <a:cs typeface="Arial" panose="020B0604020202020204" pitchFamily="34" charset="0"/>
            </a:endParaRPr>
          </a:p>
          <a:p>
            <a:pPr>
              <a:lnSpc>
                <a:spcPct val="150000"/>
              </a:lnSpc>
            </a:pPr>
            <a:r>
              <a:rPr lang="fr-FR" sz="1700" dirty="0">
                <a:latin typeface="Gaston Demo" panose="02000603000000000000" pitchFamily="50" charset="0"/>
                <a:cs typeface="Arial" panose="020B0604020202020204" pitchFamily="34" charset="0"/>
                <a:sym typeface="Wingdings" panose="05000000000000000000" pitchFamily="2" charset="2"/>
              </a:rPr>
              <a:t>il est </a:t>
            </a:r>
            <a:r>
              <a:rPr lang="fr-FR" sz="1400" dirty="0">
                <a:latin typeface="Arial" panose="020B0604020202020204" pitchFamily="34" charset="0"/>
                <a:cs typeface="Arial" panose="020B0604020202020204" pitchFamily="34" charset="0"/>
                <a:sym typeface="Wingdings" panose="05000000000000000000" pitchFamily="2" charset="2"/>
              </a:rPr>
              <a:t> verbe être</a:t>
            </a:r>
            <a:endParaRPr lang="fr-FR" sz="1400" dirty="0">
              <a:latin typeface="Abecedary" pitchFamily="2" charset="0"/>
            </a:endParaRPr>
          </a:p>
          <a:p>
            <a:endParaRPr lang="fr-FR" sz="1714" u="sng" dirty="0">
              <a:latin typeface="Modern Love Grunge" panose="04070805081005020601" pitchFamily="82" charset="0"/>
            </a:endParaRPr>
          </a:p>
          <a:p>
            <a:endParaRPr lang="fr-FR" sz="962" dirty="0"/>
          </a:p>
          <a:p>
            <a:endParaRPr lang="fr-FR" sz="962" dirty="0"/>
          </a:p>
        </p:txBody>
      </p:sp>
      <p:sp>
        <p:nvSpPr>
          <p:cNvPr id="9" name="ZoneTexte 8">
            <a:extLst>
              <a:ext uri="{FF2B5EF4-FFF2-40B4-BE49-F238E27FC236}">
                <a16:creationId xmlns:a16="http://schemas.microsoft.com/office/drawing/2014/main" id="{BD5B3670-EBCF-4844-9837-C533C10FCD36}"/>
              </a:ext>
            </a:extLst>
          </p:cNvPr>
          <p:cNvSpPr txBox="1"/>
          <p:nvPr/>
        </p:nvSpPr>
        <p:spPr>
          <a:xfrm>
            <a:off x="7452284" y="297630"/>
            <a:ext cx="2585730" cy="312265"/>
          </a:xfrm>
          <a:prstGeom prst="rect">
            <a:avLst/>
          </a:prstGeom>
          <a:noFill/>
        </p:spPr>
        <p:txBody>
          <a:bodyPr wrap="square" rtlCol="0">
            <a:spAutoFit/>
          </a:bodyPr>
          <a:lstStyle/>
          <a:p>
            <a:r>
              <a:rPr lang="fr-FR" sz="1429" u="sng" dirty="0">
                <a:latin typeface="Modern Love Grunge" panose="04070805081005020601" pitchFamily="82" charset="0"/>
              </a:rPr>
              <a:t>Bilan de la dictée: </a:t>
            </a:r>
          </a:p>
        </p:txBody>
      </p:sp>
      <p:sp>
        <p:nvSpPr>
          <p:cNvPr id="12" name="ZoneTexte 11">
            <a:extLst>
              <a:ext uri="{FF2B5EF4-FFF2-40B4-BE49-F238E27FC236}">
                <a16:creationId xmlns:a16="http://schemas.microsoft.com/office/drawing/2014/main" id="{72D54876-80C2-4848-B317-E6D0D90784FE}"/>
              </a:ext>
            </a:extLst>
          </p:cNvPr>
          <p:cNvSpPr txBox="1"/>
          <p:nvPr/>
        </p:nvSpPr>
        <p:spPr>
          <a:xfrm>
            <a:off x="630660" y="4820612"/>
            <a:ext cx="3328341" cy="1719702"/>
          </a:xfrm>
          <a:prstGeom prst="rect">
            <a:avLst/>
          </a:prstGeom>
          <a:noFill/>
        </p:spPr>
        <p:txBody>
          <a:bodyPr wrap="square" rtlCol="0">
            <a:spAutoFit/>
          </a:bodyPr>
          <a:lstStyle/>
          <a:p>
            <a:pPr>
              <a:lnSpc>
                <a:spcPct val="150000"/>
              </a:lnSpc>
            </a:pPr>
            <a:r>
              <a:rPr lang="fr-FR" sz="1800" dirty="0">
                <a:latin typeface="Modern Love Grunge" panose="04070805081005020601" pitchFamily="82" charset="0"/>
              </a:rPr>
              <a:t>Les mots invariables :</a:t>
            </a:r>
            <a:endParaRPr lang="fr-FR" dirty="0">
              <a:latin typeface="Gaston Demo" panose="02000603000000000000" pitchFamily="50" charset="0"/>
              <a:cs typeface="Arial" panose="020B0604020202020204" pitchFamily="34" charset="0"/>
            </a:endParaRPr>
          </a:p>
          <a:p>
            <a:pPr marL="244933" indent="-244933">
              <a:lnSpc>
                <a:spcPct val="150000"/>
              </a:lnSpc>
              <a:buFont typeface="Wingdings" panose="05000000000000000000" pitchFamily="2" charset="2"/>
              <a:buChar char="q"/>
            </a:pPr>
            <a:r>
              <a:rPr lang="fr-FR" sz="1800" dirty="0">
                <a:latin typeface="Gaston Demo" panose="02000603000000000000" pitchFamily="50" charset="0"/>
                <a:cs typeface="Arial" panose="020B0604020202020204" pitchFamily="34" charset="0"/>
              </a:rPr>
              <a:t> près de</a:t>
            </a:r>
          </a:p>
          <a:p>
            <a:pPr marL="244933" indent="-244933">
              <a:lnSpc>
                <a:spcPct val="150000"/>
              </a:lnSpc>
              <a:buFont typeface="Wingdings" panose="05000000000000000000" pitchFamily="2" charset="2"/>
              <a:buChar char="q"/>
            </a:pPr>
            <a:r>
              <a:rPr lang="fr-FR" dirty="0">
                <a:latin typeface="Gaston Demo" panose="02000603000000000000" pitchFamily="50" charset="0"/>
                <a:cs typeface="Arial" panose="020B0604020202020204" pitchFamily="34" charset="0"/>
              </a:rPr>
              <a:t> aujourd’hui</a:t>
            </a:r>
            <a:endParaRPr lang="fr-FR" sz="1800" dirty="0">
              <a:latin typeface="Gaston Demo" panose="02000603000000000000" pitchFamily="50" charset="0"/>
              <a:cs typeface="Arial" panose="020B0604020202020204" pitchFamily="34" charset="0"/>
            </a:endParaRPr>
          </a:p>
          <a:p>
            <a:pPr marL="244933" indent="-244933">
              <a:lnSpc>
                <a:spcPct val="150000"/>
              </a:lnSpc>
              <a:buFont typeface="Wingdings" panose="05000000000000000000" pitchFamily="2" charset="2"/>
              <a:buChar char="q"/>
            </a:pPr>
            <a:endParaRPr lang="fr-FR" sz="1800" dirty="0">
              <a:latin typeface="Gaston Demo" panose="02000603000000000000" pitchFamily="50" charset="0"/>
              <a:cs typeface="Arial" panose="020B0604020202020204" pitchFamily="34" charset="0"/>
            </a:endParaRPr>
          </a:p>
        </p:txBody>
      </p:sp>
      <p:pic>
        <p:nvPicPr>
          <p:cNvPr id="11" name="Image 10">
            <a:extLst>
              <a:ext uri="{FF2B5EF4-FFF2-40B4-BE49-F238E27FC236}">
                <a16:creationId xmlns:a16="http://schemas.microsoft.com/office/drawing/2014/main" id="{15AD5A54-0A6A-4F88-BF62-8AD873183B3C}"/>
              </a:ext>
            </a:extLst>
          </p:cNvPr>
          <p:cNvPicPr>
            <a:picLocks noChangeAspect="1"/>
          </p:cNvPicPr>
          <p:nvPr/>
        </p:nvPicPr>
        <p:blipFill>
          <a:blip r:embed="rId2"/>
          <a:stretch>
            <a:fillRect/>
          </a:stretch>
        </p:blipFill>
        <p:spPr>
          <a:xfrm>
            <a:off x="5498520" y="3013513"/>
            <a:ext cx="3907527" cy="3323371"/>
          </a:xfrm>
          <a:prstGeom prst="rect">
            <a:avLst/>
          </a:prstGeom>
        </p:spPr>
      </p:pic>
      <p:sp>
        <p:nvSpPr>
          <p:cNvPr id="13" name="ZoneTexte 12">
            <a:extLst>
              <a:ext uri="{FF2B5EF4-FFF2-40B4-BE49-F238E27FC236}">
                <a16:creationId xmlns:a16="http://schemas.microsoft.com/office/drawing/2014/main" id="{9E199279-FD69-450E-9BF3-427D863AEB3B}"/>
              </a:ext>
            </a:extLst>
          </p:cNvPr>
          <p:cNvSpPr txBox="1"/>
          <p:nvPr/>
        </p:nvSpPr>
        <p:spPr>
          <a:xfrm>
            <a:off x="6541554" y="6347007"/>
            <a:ext cx="2098010" cy="553998"/>
          </a:xfrm>
          <a:prstGeom prst="rect">
            <a:avLst/>
          </a:prstGeom>
          <a:noFill/>
        </p:spPr>
        <p:txBody>
          <a:bodyPr wrap="none" rtlCol="0">
            <a:spAutoFit/>
          </a:bodyPr>
          <a:lstStyle/>
          <a:p>
            <a:r>
              <a:rPr lang="fr-FR" sz="1200" dirty="0"/>
              <a:t>Fernando Botero : dans le parc</a:t>
            </a:r>
          </a:p>
          <a:p>
            <a:endParaRPr lang="fr-FR" dirty="0"/>
          </a:p>
        </p:txBody>
      </p:sp>
      <p:sp>
        <p:nvSpPr>
          <p:cNvPr id="16" name="ZoneTexte 15">
            <a:extLst>
              <a:ext uri="{FF2B5EF4-FFF2-40B4-BE49-F238E27FC236}">
                <a16:creationId xmlns:a16="http://schemas.microsoft.com/office/drawing/2014/main" id="{69DB198E-185F-4326-A42C-040B2F609D15}"/>
              </a:ext>
            </a:extLst>
          </p:cNvPr>
          <p:cNvSpPr txBox="1"/>
          <p:nvPr/>
        </p:nvSpPr>
        <p:spPr>
          <a:xfrm>
            <a:off x="3240090" y="2627308"/>
            <a:ext cx="3279663" cy="2910605"/>
          </a:xfrm>
          <a:prstGeom prst="rect">
            <a:avLst/>
          </a:prstGeom>
          <a:noFill/>
        </p:spPr>
        <p:txBody>
          <a:bodyPr wrap="square" rtlCol="0">
            <a:spAutoFit/>
          </a:bodyPr>
          <a:lstStyle/>
          <a:p>
            <a:pPr algn="ctr"/>
            <a:r>
              <a:rPr lang="fr-FR" sz="1714" u="sng" dirty="0">
                <a:latin typeface="CrayonE" panose="00000500000000000000" pitchFamily="2" charset="0"/>
              </a:rPr>
              <a:t> </a:t>
            </a:r>
          </a:p>
          <a:p>
            <a:r>
              <a:rPr lang="fr-FR" sz="1714" u="sng" dirty="0">
                <a:latin typeface="Modern Love Grunge" panose="04070805081005020601" pitchFamily="82" charset="0"/>
              </a:rPr>
              <a:t>Les adjectifs</a:t>
            </a:r>
          </a:p>
          <a:p>
            <a:endParaRPr lang="fr-FR" sz="1714" u="sng" dirty="0">
              <a:latin typeface="Modern Love Grunge" panose="04070805081005020601" pitchFamily="82" charset="0"/>
            </a:endParaRPr>
          </a:p>
          <a:p>
            <a:r>
              <a:rPr lang="fr-FR" sz="1714" dirty="0">
                <a:latin typeface="Gaston Demo" panose="02000603000000000000" pitchFamily="50" charset="0"/>
                <a:cs typeface="Arial" panose="020B0604020202020204" pitchFamily="34" charset="0"/>
              </a:rPr>
              <a:t>petit </a:t>
            </a:r>
            <a:r>
              <a:rPr lang="fr-FR" sz="1714" dirty="0">
                <a:latin typeface="Arial" panose="020B0604020202020204" pitchFamily="34" charset="0"/>
                <a:cs typeface="Arial" panose="020B0604020202020204" pitchFamily="34" charset="0"/>
                <a:sym typeface="Wingdings" panose="05000000000000000000" pitchFamily="2" charset="2"/>
              </a:rPr>
              <a:t> petite </a:t>
            </a:r>
            <a:endParaRPr lang="fr-FR" sz="1714" dirty="0">
              <a:latin typeface="Gaston Demo" panose="02000603000000000000" pitchFamily="50" charset="0"/>
              <a:cs typeface="Arial" panose="020B0604020202020204" pitchFamily="34" charset="0"/>
            </a:endParaRPr>
          </a:p>
          <a:p>
            <a:endParaRPr lang="fr-FR" sz="1714" dirty="0">
              <a:latin typeface="Arial" panose="020B0604020202020204" pitchFamily="34" charset="0"/>
              <a:cs typeface="Arial" panose="020B0604020202020204" pitchFamily="34" charset="0"/>
              <a:sym typeface="Wingdings" panose="05000000000000000000" pitchFamily="2" charset="2"/>
            </a:endParaRPr>
          </a:p>
          <a:p>
            <a:endParaRPr lang="fr-FR" sz="1714" dirty="0">
              <a:latin typeface="Arial" panose="020B0604020202020204" pitchFamily="34" charset="0"/>
              <a:cs typeface="Arial" panose="020B0604020202020204" pitchFamily="34" charset="0"/>
              <a:sym typeface="Wingdings" panose="05000000000000000000" pitchFamily="2" charset="2"/>
            </a:endParaRPr>
          </a:p>
          <a:p>
            <a:endParaRPr lang="fr-FR" sz="1714" u="sng" dirty="0">
              <a:latin typeface="Modern Love Grunge" panose="04070805081005020601" pitchFamily="82" charset="0"/>
            </a:endParaRPr>
          </a:p>
          <a:p>
            <a:endParaRPr lang="fr-FR" sz="1714" dirty="0">
              <a:latin typeface="Abecedary" pitchFamily="2" charset="0"/>
              <a:sym typeface="Wingdings" panose="05000000000000000000" pitchFamily="2" charset="2"/>
            </a:endParaRPr>
          </a:p>
          <a:p>
            <a:r>
              <a:rPr lang="fr-FR" sz="1714" dirty="0">
                <a:latin typeface="Abecedary" pitchFamily="2" charset="0"/>
              </a:rPr>
              <a:t> </a:t>
            </a:r>
            <a:endParaRPr lang="fr-FR" sz="962" dirty="0"/>
          </a:p>
          <a:p>
            <a:endParaRPr lang="fr-FR" sz="962" dirty="0"/>
          </a:p>
          <a:p>
            <a:endParaRPr lang="fr-FR" sz="962" dirty="0"/>
          </a:p>
          <a:p>
            <a:endParaRPr lang="fr-FR" sz="962" dirty="0"/>
          </a:p>
        </p:txBody>
      </p:sp>
    </p:spTree>
    <p:extLst>
      <p:ext uri="{BB962C8B-B14F-4D97-AF65-F5344CB8AC3E}">
        <p14:creationId xmlns:p14="http://schemas.microsoft.com/office/powerpoint/2010/main" val="417342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551CB-C49C-4ED2-9C20-4AB745E36E13}"/>
              </a:ext>
            </a:extLst>
          </p:cNvPr>
          <p:cNvSpPr txBox="1"/>
          <p:nvPr/>
        </p:nvSpPr>
        <p:spPr>
          <a:xfrm>
            <a:off x="1102857" y="413956"/>
            <a:ext cx="7945080" cy="5249450"/>
          </a:xfrm>
          <a:prstGeom prst="rect">
            <a:avLst/>
          </a:prstGeom>
          <a:noFill/>
        </p:spPr>
        <p:txBody>
          <a:bodyPr wrap="square" rtlCol="0">
            <a:spAutoFit/>
          </a:bodyPr>
          <a:lstStyle/>
          <a:p>
            <a:pPr algn="ctr"/>
            <a:r>
              <a:rPr lang="fr-FR" sz="1714" dirty="0">
                <a:latin typeface="Modern Love Grunge" panose="04070805081005020601" pitchFamily="82" charset="0"/>
              </a:rPr>
              <a:t>Semaine 10 : </a:t>
            </a:r>
            <a:r>
              <a:rPr lang="fr-FR" sz="1714" dirty="0"/>
              <a:t>Le graphème E : </a:t>
            </a:r>
            <a:r>
              <a:rPr lang="fr-FR" sz="1800" dirty="0" err="1">
                <a:effectLst/>
              </a:rPr>
              <a:t>ez</a:t>
            </a:r>
            <a:r>
              <a:rPr lang="fr-FR" sz="1800" dirty="0">
                <a:effectLst/>
              </a:rPr>
              <a:t>, er</a:t>
            </a:r>
            <a:endParaRPr lang="fr-FR" sz="1714" dirty="0">
              <a:latin typeface="Modern Love Grunge" panose="04070805081005020601" pitchFamily="82" charset="0"/>
            </a:endParaRPr>
          </a:p>
          <a:p>
            <a:endParaRPr lang="fr-FR" sz="1714" dirty="0">
              <a:latin typeface="Modern Love Grunge" panose="04070805081005020601" pitchFamily="82" charset="0"/>
            </a:endParaRPr>
          </a:p>
          <a:p>
            <a:r>
              <a:rPr lang="fr-FR" sz="1714" u="sng" dirty="0">
                <a:latin typeface="CrayonE" panose="00000500000000000000" pitchFamily="2" charset="0"/>
              </a:rPr>
              <a:t>Pour écrire des phrases</a:t>
            </a:r>
            <a:endParaRPr lang="fr-FR" sz="1714" dirty="0">
              <a:latin typeface="Modern Love Grunge" panose="04070805081005020601" pitchFamily="82" charset="0"/>
            </a:endParaRPr>
          </a:p>
          <a:p>
            <a:endParaRPr lang="fr-FR" sz="1714" dirty="0">
              <a:latin typeface="Modern Love Grunge" panose="04070805081005020601" pitchFamily="82" charset="0"/>
            </a:endParaRPr>
          </a:p>
          <a:p>
            <a:r>
              <a:rPr lang="fr-FR" sz="1714" dirty="0">
                <a:latin typeface="Modern Love Grunge" panose="04070805081005020601" pitchFamily="82" charset="0"/>
              </a:rPr>
              <a:t>Les mots : </a:t>
            </a:r>
            <a:endParaRPr lang="fr-FR" sz="1714" dirty="0">
              <a:latin typeface="CrayonE" panose="00000500000000000000" pitchFamily="2" charset="0"/>
            </a:endParaRP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nez</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dîner</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déjeuner</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premier </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escalier</a:t>
            </a:r>
          </a:p>
          <a:p>
            <a:endParaRPr lang="fr-FR" sz="1714" dirty="0">
              <a:latin typeface="Arial" panose="020B0604020202020204" pitchFamily="34" charset="0"/>
              <a:cs typeface="Arial" panose="020B0604020202020204" pitchFamily="34" charset="0"/>
            </a:endParaRPr>
          </a:p>
          <a:p>
            <a:pPr marL="244933" indent="-244933">
              <a:buFont typeface="Wingdings" panose="05000000000000000000" pitchFamily="2" charset="2"/>
              <a:buChar char="q"/>
            </a:pPr>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p:txBody>
      </p:sp>
      <p:sp>
        <p:nvSpPr>
          <p:cNvPr id="3" name="ZoneTexte 2">
            <a:extLst>
              <a:ext uri="{FF2B5EF4-FFF2-40B4-BE49-F238E27FC236}">
                <a16:creationId xmlns:a16="http://schemas.microsoft.com/office/drawing/2014/main" id="{CE1CB6F6-284B-4053-A9F5-ECC10F39C0F0}"/>
              </a:ext>
            </a:extLst>
          </p:cNvPr>
          <p:cNvSpPr txBox="1"/>
          <p:nvPr/>
        </p:nvSpPr>
        <p:spPr>
          <a:xfrm>
            <a:off x="3048677" y="1236258"/>
            <a:ext cx="4559486" cy="1536639"/>
          </a:xfrm>
          <a:prstGeom prst="rect">
            <a:avLst/>
          </a:prstGeom>
          <a:noFill/>
        </p:spPr>
        <p:txBody>
          <a:bodyPr wrap="square" rtlCol="0">
            <a:spAutoFit/>
          </a:bodyPr>
          <a:lstStyle/>
          <a:p>
            <a:pPr algn="ctr"/>
            <a:r>
              <a:rPr lang="fr-FR" sz="1714" u="sng" dirty="0">
                <a:latin typeface="CrayonE" panose="00000500000000000000" pitchFamily="2" charset="0"/>
              </a:rPr>
              <a:t> </a:t>
            </a:r>
          </a:p>
          <a:p>
            <a:r>
              <a:rPr lang="fr-FR" sz="1714" u="sng" dirty="0">
                <a:latin typeface="Modern Love Grunge" panose="04070805081005020601" pitchFamily="82" charset="0"/>
              </a:rPr>
              <a:t>Les verbes : </a:t>
            </a:r>
          </a:p>
          <a:p>
            <a:pPr>
              <a:lnSpc>
                <a:spcPct val="150000"/>
              </a:lnSpc>
            </a:pPr>
            <a:r>
              <a:rPr lang="fr-FR" sz="1714" dirty="0">
                <a:latin typeface="Gaston Demo" panose="02000603000000000000" pitchFamily="50" charset="0"/>
                <a:cs typeface="Arial" panose="020B0604020202020204" pitchFamily="34" charset="0"/>
                <a:sym typeface="Wingdings" panose="05000000000000000000" pitchFamily="2" charset="2"/>
              </a:rPr>
              <a:t>il mange, ils mangent </a:t>
            </a:r>
            <a:r>
              <a:rPr lang="fr-FR" sz="1400" dirty="0">
                <a:latin typeface="Arial" panose="020B0604020202020204" pitchFamily="34" charset="0"/>
                <a:cs typeface="Arial" panose="020B0604020202020204" pitchFamily="34" charset="0"/>
                <a:sym typeface="Wingdings" panose="05000000000000000000" pitchFamily="2" charset="2"/>
              </a:rPr>
              <a:t></a:t>
            </a:r>
            <a:r>
              <a:rPr lang="fr-FR" sz="2400" dirty="0">
                <a:latin typeface="Arial" panose="020B0604020202020204" pitchFamily="34" charset="0"/>
                <a:cs typeface="Arial" panose="020B0604020202020204" pitchFamily="34" charset="0"/>
                <a:sym typeface="Wingdings" panose="05000000000000000000" pitchFamily="2" charset="2"/>
              </a:rPr>
              <a:t> </a:t>
            </a:r>
            <a:r>
              <a:rPr lang="fr-FR" sz="1400" dirty="0">
                <a:latin typeface="Arial" panose="020B0604020202020204" pitchFamily="34" charset="0"/>
                <a:cs typeface="Arial" panose="020B0604020202020204" pitchFamily="34" charset="0"/>
                <a:sym typeface="Wingdings" panose="05000000000000000000" pitchFamily="2" charset="2"/>
              </a:rPr>
              <a:t>verbe manger</a:t>
            </a:r>
          </a:p>
          <a:p>
            <a:pPr>
              <a:lnSpc>
                <a:spcPct val="150000"/>
              </a:lnSpc>
            </a:pPr>
            <a:r>
              <a:rPr lang="fr-FR" sz="1714" dirty="0">
                <a:latin typeface="Gaston Demo" panose="02000603000000000000" pitchFamily="50" charset="0"/>
              </a:rPr>
              <a:t>il boit, ils boivent </a:t>
            </a:r>
            <a:r>
              <a:rPr lang="fr-FR" sz="1400" dirty="0">
                <a:latin typeface="Arial" panose="020B0604020202020204" pitchFamily="34" charset="0"/>
                <a:cs typeface="Arial" panose="020B0604020202020204" pitchFamily="34" charset="0"/>
                <a:sym typeface="Wingdings" panose="05000000000000000000" pitchFamily="2" charset="2"/>
              </a:rPr>
              <a:t> verbe  boire</a:t>
            </a:r>
            <a:endParaRPr lang="fr-FR" sz="1400" dirty="0"/>
          </a:p>
        </p:txBody>
      </p:sp>
      <p:sp>
        <p:nvSpPr>
          <p:cNvPr id="9" name="ZoneTexte 8">
            <a:extLst>
              <a:ext uri="{FF2B5EF4-FFF2-40B4-BE49-F238E27FC236}">
                <a16:creationId xmlns:a16="http://schemas.microsoft.com/office/drawing/2014/main" id="{BD5B3670-EBCF-4844-9837-C533C10FCD36}"/>
              </a:ext>
            </a:extLst>
          </p:cNvPr>
          <p:cNvSpPr txBox="1"/>
          <p:nvPr/>
        </p:nvSpPr>
        <p:spPr>
          <a:xfrm>
            <a:off x="7432961" y="252536"/>
            <a:ext cx="2585730" cy="312265"/>
          </a:xfrm>
          <a:prstGeom prst="rect">
            <a:avLst/>
          </a:prstGeom>
          <a:noFill/>
        </p:spPr>
        <p:txBody>
          <a:bodyPr wrap="square" rtlCol="0">
            <a:spAutoFit/>
          </a:bodyPr>
          <a:lstStyle/>
          <a:p>
            <a:r>
              <a:rPr lang="fr-FR" sz="1429" u="sng" dirty="0">
                <a:latin typeface="Modern Love Grunge" panose="04070805081005020601" pitchFamily="82" charset="0"/>
              </a:rPr>
              <a:t>Bilan de la dictée: </a:t>
            </a:r>
          </a:p>
        </p:txBody>
      </p:sp>
      <p:sp>
        <p:nvSpPr>
          <p:cNvPr id="14" name="ZoneTexte 13">
            <a:extLst>
              <a:ext uri="{FF2B5EF4-FFF2-40B4-BE49-F238E27FC236}">
                <a16:creationId xmlns:a16="http://schemas.microsoft.com/office/drawing/2014/main" id="{0A04808F-4028-4E66-A34B-8DB425A52FE3}"/>
              </a:ext>
            </a:extLst>
          </p:cNvPr>
          <p:cNvSpPr txBox="1"/>
          <p:nvPr/>
        </p:nvSpPr>
        <p:spPr>
          <a:xfrm>
            <a:off x="979400" y="4597285"/>
            <a:ext cx="3328341" cy="1304203"/>
          </a:xfrm>
          <a:prstGeom prst="rect">
            <a:avLst/>
          </a:prstGeom>
          <a:noFill/>
        </p:spPr>
        <p:txBody>
          <a:bodyPr wrap="square" rtlCol="0">
            <a:spAutoFit/>
          </a:bodyPr>
          <a:lstStyle/>
          <a:p>
            <a:pPr>
              <a:lnSpc>
                <a:spcPct val="150000"/>
              </a:lnSpc>
            </a:pPr>
            <a:r>
              <a:rPr lang="fr-FR" sz="1800" dirty="0">
                <a:latin typeface="Modern Love Grunge" panose="04070805081005020601" pitchFamily="82" charset="0"/>
              </a:rPr>
              <a:t>Les mots invariables :</a:t>
            </a:r>
            <a:endParaRPr lang="fr-FR" dirty="0">
              <a:latin typeface="Gaston Demo" panose="02000603000000000000" pitchFamily="50" charset="0"/>
              <a:cs typeface="Arial" panose="020B0604020202020204" pitchFamily="34" charset="0"/>
            </a:endParaRPr>
          </a:p>
          <a:p>
            <a:pPr marL="244933" indent="-244933">
              <a:lnSpc>
                <a:spcPct val="150000"/>
              </a:lnSpc>
              <a:buFont typeface="Wingdings" panose="05000000000000000000" pitchFamily="2" charset="2"/>
              <a:buChar char="q"/>
            </a:pPr>
            <a:r>
              <a:rPr lang="fr-FR" dirty="0">
                <a:latin typeface="Gaston Demo" panose="02000603000000000000" pitchFamily="50" charset="0"/>
                <a:cs typeface="Arial" panose="020B0604020202020204" pitchFamily="34" charset="0"/>
              </a:rPr>
              <a:t> chez</a:t>
            </a:r>
          </a:p>
          <a:p>
            <a:pPr marL="244933" indent="-244933">
              <a:lnSpc>
                <a:spcPct val="150000"/>
              </a:lnSpc>
              <a:buFont typeface="Wingdings" panose="05000000000000000000" pitchFamily="2" charset="2"/>
              <a:buChar char="q"/>
            </a:pPr>
            <a:r>
              <a:rPr lang="fr-FR" dirty="0">
                <a:latin typeface="Gaston Demo" panose="02000603000000000000" pitchFamily="50" charset="0"/>
                <a:cs typeface="Arial" panose="020B0604020202020204" pitchFamily="34" charset="0"/>
              </a:rPr>
              <a:t> assez</a:t>
            </a:r>
            <a:endParaRPr lang="fr-FR" sz="1800" dirty="0">
              <a:latin typeface="Gaston Demo" panose="02000603000000000000" pitchFamily="50" charset="0"/>
              <a:cs typeface="Arial" panose="020B0604020202020204" pitchFamily="34" charset="0"/>
            </a:endParaRPr>
          </a:p>
        </p:txBody>
      </p:sp>
      <p:sp>
        <p:nvSpPr>
          <p:cNvPr id="11" name="ZoneTexte 10">
            <a:extLst>
              <a:ext uri="{FF2B5EF4-FFF2-40B4-BE49-F238E27FC236}">
                <a16:creationId xmlns:a16="http://schemas.microsoft.com/office/drawing/2014/main" id="{4938FAA3-E3F4-4C7E-B8B3-E94DCDD253EE}"/>
              </a:ext>
            </a:extLst>
          </p:cNvPr>
          <p:cNvSpPr txBox="1"/>
          <p:nvPr/>
        </p:nvSpPr>
        <p:spPr>
          <a:xfrm>
            <a:off x="7083092" y="6347244"/>
            <a:ext cx="1808508" cy="553998"/>
          </a:xfrm>
          <a:prstGeom prst="rect">
            <a:avLst/>
          </a:prstGeom>
          <a:noFill/>
        </p:spPr>
        <p:txBody>
          <a:bodyPr wrap="none" rtlCol="0">
            <a:spAutoFit/>
          </a:bodyPr>
          <a:lstStyle/>
          <a:p>
            <a:r>
              <a:rPr lang="fr-FR" sz="1200" dirty="0"/>
              <a:t>Fernando Botero : le dîner</a:t>
            </a:r>
          </a:p>
          <a:p>
            <a:endParaRPr lang="fr-FR" dirty="0"/>
          </a:p>
        </p:txBody>
      </p:sp>
      <p:pic>
        <p:nvPicPr>
          <p:cNvPr id="5" name="Image 4">
            <a:extLst>
              <a:ext uri="{FF2B5EF4-FFF2-40B4-BE49-F238E27FC236}">
                <a16:creationId xmlns:a16="http://schemas.microsoft.com/office/drawing/2014/main" id="{24BB9E1A-1BF1-4BB3-ABDE-41F749B3A943}"/>
              </a:ext>
            </a:extLst>
          </p:cNvPr>
          <p:cNvPicPr>
            <a:picLocks noChangeAspect="1"/>
          </p:cNvPicPr>
          <p:nvPr/>
        </p:nvPicPr>
        <p:blipFill>
          <a:blip r:embed="rId2"/>
          <a:stretch>
            <a:fillRect/>
          </a:stretch>
        </p:blipFill>
        <p:spPr>
          <a:xfrm>
            <a:off x="6649375" y="2375440"/>
            <a:ext cx="3065996" cy="3971804"/>
          </a:xfrm>
          <a:prstGeom prst="rect">
            <a:avLst/>
          </a:prstGeom>
        </p:spPr>
      </p:pic>
    </p:spTree>
    <p:extLst>
      <p:ext uri="{BB962C8B-B14F-4D97-AF65-F5344CB8AC3E}">
        <p14:creationId xmlns:p14="http://schemas.microsoft.com/office/powerpoint/2010/main" val="351722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551CB-C49C-4ED2-9C20-4AB745E36E13}"/>
              </a:ext>
            </a:extLst>
          </p:cNvPr>
          <p:cNvSpPr txBox="1"/>
          <p:nvPr/>
        </p:nvSpPr>
        <p:spPr>
          <a:xfrm>
            <a:off x="1067385" y="271059"/>
            <a:ext cx="7945080" cy="4853765"/>
          </a:xfrm>
          <a:prstGeom prst="rect">
            <a:avLst/>
          </a:prstGeom>
          <a:noFill/>
        </p:spPr>
        <p:txBody>
          <a:bodyPr wrap="square" rtlCol="0">
            <a:spAutoFit/>
          </a:bodyPr>
          <a:lstStyle/>
          <a:p>
            <a:pPr algn="ctr"/>
            <a:r>
              <a:rPr lang="fr-FR" sz="1714" dirty="0">
                <a:latin typeface="Modern Love Grunge" panose="04070805081005020601" pitchFamily="82" charset="0"/>
              </a:rPr>
              <a:t>Semaine 11 : </a:t>
            </a:r>
            <a:r>
              <a:rPr lang="fr-FR" sz="1714" dirty="0"/>
              <a:t>Le graphème E : </a:t>
            </a:r>
            <a:r>
              <a:rPr lang="fr-FR" sz="1800" dirty="0">
                <a:effectLst/>
              </a:rPr>
              <a:t>eu, </a:t>
            </a:r>
            <a:r>
              <a:rPr lang="fr-FR" sz="1800" dirty="0" err="1">
                <a:effectLst/>
              </a:rPr>
              <a:t>oeu</a:t>
            </a:r>
            <a:endParaRPr lang="fr-FR" sz="1714" dirty="0">
              <a:latin typeface="Modern Love Grunge" panose="04070805081005020601" pitchFamily="82" charset="0"/>
            </a:endParaRPr>
          </a:p>
          <a:p>
            <a:pPr algn="ctr"/>
            <a:endParaRPr lang="fr-FR" sz="1714" dirty="0">
              <a:latin typeface="Modern Love Grunge" panose="04070805081005020601" pitchFamily="82" charset="0"/>
            </a:endParaRPr>
          </a:p>
          <a:p>
            <a:r>
              <a:rPr lang="fr-FR" sz="1714" u="sng" dirty="0">
                <a:latin typeface="CrayonE" panose="00000500000000000000" pitchFamily="2" charset="0"/>
              </a:rPr>
              <a:t>Pour écrire des phrases</a:t>
            </a:r>
            <a:endParaRPr lang="fr-FR" sz="1714" dirty="0">
              <a:latin typeface="Modern Love Grunge" panose="04070805081005020601" pitchFamily="82" charset="0"/>
            </a:endParaRPr>
          </a:p>
          <a:p>
            <a:endParaRPr lang="fr-FR" sz="1714" dirty="0">
              <a:latin typeface="Modern Love Grunge" panose="04070805081005020601" pitchFamily="82" charset="0"/>
            </a:endParaRPr>
          </a:p>
          <a:p>
            <a:r>
              <a:rPr lang="fr-FR" sz="1714" dirty="0">
                <a:latin typeface="Modern Love Grunge" panose="04070805081005020601" pitchFamily="82" charset="0"/>
              </a:rPr>
              <a:t>Les noms : </a:t>
            </a:r>
            <a:endParaRPr lang="fr-FR" sz="1714" dirty="0">
              <a:latin typeface="CrayonE" panose="00000500000000000000" pitchFamily="2" charset="0"/>
            </a:endParaRP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sœur</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neveu</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cheveux</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vieux </a:t>
            </a:r>
          </a:p>
          <a:p>
            <a:pPr marL="244933" indent="-244933">
              <a:lnSpc>
                <a:spcPct val="150000"/>
              </a:lnSpc>
              <a:buFont typeface="Wingdings" panose="05000000000000000000" pitchFamily="2" charset="2"/>
              <a:buChar char="q"/>
            </a:pPr>
            <a:r>
              <a:rPr lang="fr-FR" sz="1714" dirty="0">
                <a:latin typeface="Gaston Demo" panose="02000603000000000000" pitchFamily="50" charset="0"/>
                <a:cs typeface="Arial" panose="020B0604020202020204" pitchFamily="34" charset="0"/>
              </a:rPr>
              <a:t> jeune</a:t>
            </a:r>
          </a:p>
          <a:p>
            <a:pPr>
              <a:lnSpc>
                <a:spcPct val="150000"/>
              </a:lnSpc>
            </a:pPr>
            <a:endParaRPr lang="fr-FR" sz="1714" dirty="0">
              <a:latin typeface="Gaston Demo" panose="02000603000000000000" pitchFamily="50" charset="0"/>
              <a:cs typeface="Arial" panose="020B0604020202020204" pitchFamily="34"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a:p>
            <a:endParaRPr lang="fr-FR" sz="1714" dirty="0">
              <a:latin typeface="Modern Love Grunge" panose="04070805081005020601" pitchFamily="82" charset="0"/>
            </a:endParaRPr>
          </a:p>
        </p:txBody>
      </p:sp>
      <p:sp>
        <p:nvSpPr>
          <p:cNvPr id="3" name="ZoneTexte 2">
            <a:extLst>
              <a:ext uri="{FF2B5EF4-FFF2-40B4-BE49-F238E27FC236}">
                <a16:creationId xmlns:a16="http://schemas.microsoft.com/office/drawing/2014/main" id="{CE1CB6F6-284B-4053-A9F5-ECC10F39C0F0}"/>
              </a:ext>
            </a:extLst>
          </p:cNvPr>
          <p:cNvSpPr txBox="1"/>
          <p:nvPr/>
        </p:nvSpPr>
        <p:spPr>
          <a:xfrm>
            <a:off x="3570136" y="838115"/>
            <a:ext cx="3279663" cy="3339312"/>
          </a:xfrm>
          <a:prstGeom prst="rect">
            <a:avLst/>
          </a:prstGeom>
          <a:noFill/>
        </p:spPr>
        <p:txBody>
          <a:bodyPr wrap="square" rtlCol="0">
            <a:spAutoFit/>
          </a:bodyPr>
          <a:lstStyle/>
          <a:p>
            <a:pPr algn="ctr"/>
            <a:r>
              <a:rPr lang="fr-FR" sz="1714" u="sng" dirty="0">
                <a:latin typeface="CrayonE" panose="00000500000000000000" pitchFamily="2" charset="0"/>
              </a:rPr>
              <a:t> </a:t>
            </a:r>
          </a:p>
          <a:p>
            <a:r>
              <a:rPr lang="fr-FR" sz="1714" u="sng" dirty="0">
                <a:latin typeface="Modern Love Grunge" panose="04070805081005020601" pitchFamily="82" charset="0"/>
              </a:rPr>
              <a:t>Les verbes : </a:t>
            </a:r>
          </a:p>
          <a:p>
            <a:endParaRPr lang="fr-FR" sz="1714" dirty="0">
              <a:latin typeface="Arial" panose="020B0604020202020204" pitchFamily="34" charset="0"/>
              <a:cs typeface="Arial" panose="020B0604020202020204" pitchFamily="34" charset="0"/>
              <a:sym typeface="Wingdings" panose="05000000000000000000" pitchFamily="2" charset="2"/>
            </a:endParaRPr>
          </a:p>
          <a:p>
            <a:r>
              <a:rPr lang="fr-FR" sz="1714" dirty="0">
                <a:latin typeface="Gaston Demo" panose="02000603000000000000" pitchFamily="50" charset="0"/>
                <a:cs typeface="Arial" panose="020B0604020202020204" pitchFamily="34" charset="0"/>
                <a:sym typeface="Wingdings" panose="05000000000000000000" pitchFamily="2" charset="2"/>
              </a:rPr>
              <a:t>je vois, elle voit, on voit </a:t>
            </a:r>
            <a:r>
              <a:rPr lang="fr-FR" sz="1400" dirty="0">
                <a:latin typeface="Arial" panose="020B0604020202020204" pitchFamily="34" charset="0"/>
                <a:cs typeface="Arial" panose="020B0604020202020204" pitchFamily="34" charset="0"/>
                <a:sym typeface="Wingdings" panose="05000000000000000000" pitchFamily="2" charset="2"/>
              </a:rPr>
              <a:t> verbe voir</a:t>
            </a:r>
          </a:p>
          <a:p>
            <a:endParaRPr lang="fr-FR" sz="1400" dirty="0">
              <a:latin typeface="Arial" panose="020B0604020202020204" pitchFamily="34" charset="0"/>
              <a:cs typeface="Arial" panose="020B0604020202020204" pitchFamily="34" charset="0"/>
              <a:sym typeface="Wingdings" panose="05000000000000000000" pitchFamily="2" charset="2"/>
            </a:endParaRPr>
          </a:p>
          <a:p>
            <a:r>
              <a:rPr lang="fr-FR" sz="1700" dirty="0">
                <a:latin typeface="Gaston Demo" panose="02000603000000000000" pitchFamily="50" charset="0"/>
                <a:cs typeface="Arial" panose="020B0604020202020204" pitchFamily="34" charset="0"/>
                <a:sym typeface="Wingdings" panose="05000000000000000000" pitchFamily="2" charset="2"/>
              </a:rPr>
              <a:t>elle s’habille </a:t>
            </a:r>
            <a:r>
              <a:rPr lang="fr-FR" sz="1400" dirty="0">
                <a:latin typeface="Arial" panose="020B0604020202020204" pitchFamily="34" charset="0"/>
                <a:cs typeface="Arial" panose="020B0604020202020204" pitchFamily="34" charset="0"/>
                <a:sym typeface="Wingdings" panose="05000000000000000000" pitchFamily="2" charset="2"/>
              </a:rPr>
              <a:t> verbe s’habiller</a:t>
            </a:r>
          </a:p>
          <a:p>
            <a:endParaRPr lang="fr-FR" sz="1714" dirty="0">
              <a:latin typeface="Arial" panose="020B0604020202020204" pitchFamily="34" charset="0"/>
              <a:cs typeface="Arial" panose="020B0604020202020204" pitchFamily="34" charset="0"/>
              <a:sym typeface="Wingdings" panose="05000000000000000000" pitchFamily="2" charset="2"/>
            </a:endParaRPr>
          </a:p>
          <a:p>
            <a:endParaRPr lang="fr-FR" sz="1714" u="sng" dirty="0">
              <a:latin typeface="Modern Love Grunge" panose="04070805081005020601" pitchFamily="82" charset="0"/>
            </a:endParaRPr>
          </a:p>
          <a:p>
            <a:endParaRPr lang="fr-FR" sz="1714" dirty="0">
              <a:latin typeface="Abecedary" pitchFamily="2" charset="0"/>
              <a:sym typeface="Wingdings" panose="05000000000000000000" pitchFamily="2" charset="2"/>
            </a:endParaRPr>
          </a:p>
          <a:p>
            <a:r>
              <a:rPr lang="fr-FR" sz="1714" dirty="0">
                <a:latin typeface="Abecedary" pitchFamily="2" charset="0"/>
              </a:rPr>
              <a:t> </a:t>
            </a:r>
            <a:endParaRPr lang="fr-FR" sz="962" dirty="0"/>
          </a:p>
          <a:p>
            <a:endParaRPr lang="fr-FR" sz="962" dirty="0"/>
          </a:p>
          <a:p>
            <a:endParaRPr lang="fr-FR" sz="962" dirty="0"/>
          </a:p>
          <a:p>
            <a:endParaRPr lang="fr-FR" sz="962" dirty="0"/>
          </a:p>
        </p:txBody>
      </p:sp>
      <p:sp>
        <p:nvSpPr>
          <p:cNvPr id="9" name="ZoneTexte 8">
            <a:extLst>
              <a:ext uri="{FF2B5EF4-FFF2-40B4-BE49-F238E27FC236}">
                <a16:creationId xmlns:a16="http://schemas.microsoft.com/office/drawing/2014/main" id="{BD5B3670-EBCF-4844-9837-C533C10FCD36}"/>
              </a:ext>
            </a:extLst>
          </p:cNvPr>
          <p:cNvSpPr txBox="1"/>
          <p:nvPr/>
        </p:nvSpPr>
        <p:spPr>
          <a:xfrm>
            <a:off x="7417873" y="187206"/>
            <a:ext cx="2585730" cy="312265"/>
          </a:xfrm>
          <a:prstGeom prst="rect">
            <a:avLst/>
          </a:prstGeom>
          <a:noFill/>
        </p:spPr>
        <p:txBody>
          <a:bodyPr wrap="square" rtlCol="0">
            <a:spAutoFit/>
          </a:bodyPr>
          <a:lstStyle/>
          <a:p>
            <a:r>
              <a:rPr lang="fr-FR" sz="1429" u="sng" dirty="0">
                <a:latin typeface="Modern Love Grunge" panose="04070805081005020601" pitchFamily="82" charset="0"/>
              </a:rPr>
              <a:t>Bilan de la dictée: </a:t>
            </a:r>
          </a:p>
        </p:txBody>
      </p:sp>
      <p:sp>
        <p:nvSpPr>
          <p:cNvPr id="6" name="ZoneTexte 5">
            <a:extLst>
              <a:ext uri="{FF2B5EF4-FFF2-40B4-BE49-F238E27FC236}">
                <a16:creationId xmlns:a16="http://schemas.microsoft.com/office/drawing/2014/main" id="{327DC287-61BF-4815-ACBB-40F992A6B07F}"/>
              </a:ext>
            </a:extLst>
          </p:cNvPr>
          <p:cNvSpPr txBox="1"/>
          <p:nvPr/>
        </p:nvSpPr>
        <p:spPr>
          <a:xfrm>
            <a:off x="893535" y="4127852"/>
            <a:ext cx="3328341" cy="1719702"/>
          </a:xfrm>
          <a:prstGeom prst="rect">
            <a:avLst/>
          </a:prstGeom>
          <a:noFill/>
        </p:spPr>
        <p:txBody>
          <a:bodyPr wrap="square" rtlCol="0">
            <a:spAutoFit/>
          </a:bodyPr>
          <a:lstStyle/>
          <a:p>
            <a:pPr>
              <a:lnSpc>
                <a:spcPct val="150000"/>
              </a:lnSpc>
            </a:pPr>
            <a:r>
              <a:rPr lang="fr-FR" sz="1800" dirty="0">
                <a:latin typeface="Modern Love Grunge" panose="04070805081005020601" pitchFamily="82" charset="0"/>
              </a:rPr>
              <a:t>Les mots invariables :</a:t>
            </a:r>
            <a:endParaRPr lang="fr-FR" dirty="0">
              <a:latin typeface="Gaston Demo" panose="02000603000000000000" pitchFamily="50" charset="0"/>
              <a:cs typeface="Arial" panose="020B0604020202020204" pitchFamily="34" charset="0"/>
            </a:endParaRPr>
          </a:p>
          <a:p>
            <a:pPr marL="244933" indent="-244933">
              <a:lnSpc>
                <a:spcPct val="150000"/>
              </a:lnSpc>
              <a:buFont typeface="Wingdings" panose="05000000000000000000" pitchFamily="2" charset="2"/>
              <a:buChar char="q"/>
            </a:pPr>
            <a:r>
              <a:rPr lang="fr-FR" dirty="0">
                <a:latin typeface="Gaston Demo" panose="02000603000000000000" pitchFamily="50" charset="0"/>
                <a:cs typeface="Arial" panose="020B0604020202020204" pitchFamily="34" charset="0"/>
              </a:rPr>
              <a:t> avec</a:t>
            </a:r>
          </a:p>
          <a:p>
            <a:pPr marL="244933" indent="-244933">
              <a:lnSpc>
                <a:spcPct val="150000"/>
              </a:lnSpc>
              <a:buFont typeface="Wingdings" panose="05000000000000000000" pitchFamily="2" charset="2"/>
              <a:buChar char="q"/>
            </a:pPr>
            <a:r>
              <a:rPr lang="fr-FR" dirty="0">
                <a:latin typeface="Gaston Demo" panose="02000603000000000000" pitchFamily="50" charset="0"/>
                <a:cs typeface="Arial" panose="020B0604020202020204" pitchFamily="34" charset="0"/>
              </a:rPr>
              <a:t> déjà</a:t>
            </a:r>
            <a:endParaRPr lang="fr-FR" sz="1800" dirty="0">
              <a:latin typeface="Gaston Demo" panose="02000603000000000000" pitchFamily="50" charset="0"/>
              <a:cs typeface="Arial" panose="020B0604020202020204" pitchFamily="34" charset="0"/>
            </a:endParaRPr>
          </a:p>
          <a:p>
            <a:pPr marL="244933" indent="-244933">
              <a:lnSpc>
                <a:spcPct val="150000"/>
              </a:lnSpc>
              <a:buFont typeface="Wingdings" panose="05000000000000000000" pitchFamily="2" charset="2"/>
              <a:buChar char="q"/>
            </a:pPr>
            <a:r>
              <a:rPr lang="fr-FR" dirty="0">
                <a:latin typeface="Gaston Demo" panose="02000603000000000000" pitchFamily="50" charset="0"/>
                <a:cs typeface="Arial" panose="020B0604020202020204" pitchFamily="34" charset="0"/>
              </a:rPr>
              <a:t> mieux</a:t>
            </a:r>
            <a:endParaRPr lang="fr-FR" sz="1800" dirty="0">
              <a:latin typeface="Gaston Demo" panose="02000603000000000000" pitchFamily="50" charset="0"/>
              <a:cs typeface="Arial" panose="020B0604020202020204" pitchFamily="34" charset="0"/>
            </a:endParaRPr>
          </a:p>
        </p:txBody>
      </p:sp>
      <p:sp>
        <p:nvSpPr>
          <p:cNvPr id="10" name="ZoneTexte 9">
            <a:extLst>
              <a:ext uri="{FF2B5EF4-FFF2-40B4-BE49-F238E27FC236}">
                <a16:creationId xmlns:a16="http://schemas.microsoft.com/office/drawing/2014/main" id="{2CB38477-3301-47E5-9163-AA45F93ABC89}"/>
              </a:ext>
            </a:extLst>
          </p:cNvPr>
          <p:cNvSpPr txBox="1"/>
          <p:nvPr/>
        </p:nvSpPr>
        <p:spPr>
          <a:xfrm>
            <a:off x="6891239" y="6316820"/>
            <a:ext cx="2045945" cy="461665"/>
          </a:xfrm>
          <a:prstGeom prst="rect">
            <a:avLst/>
          </a:prstGeom>
          <a:noFill/>
        </p:spPr>
        <p:txBody>
          <a:bodyPr wrap="none" rtlCol="0">
            <a:spAutoFit/>
          </a:bodyPr>
          <a:lstStyle/>
          <a:p>
            <a:r>
              <a:rPr lang="fr-FR" sz="1200" dirty="0"/>
              <a:t>Fernando Botero : une famille</a:t>
            </a:r>
          </a:p>
          <a:p>
            <a:r>
              <a:rPr lang="fr-FR" sz="1200" dirty="0"/>
              <a:t> </a:t>
            </a:r>
          </a:p>
        </p:txBody>
      </p:sp>
      <p:pic>
        <p:nvPicPr>
          <p:cNvPr id="11" name="Image 10">
            <a:extLst>
              <a:ext uri="{FF2B5EF4-FFF2-40B4-BE49-F238E27FC236}">
                <a16:creationId xmlns:a16="http://schemas.microsoft.com/office/drawing/2014/main" id="{9164E706-AD5F-44AD-A59E-77C4B22CD4CF}"/>
              </a:ext>
            </a:extLst>
          </p:cNvPr>
          <p:cNvPicPr>
            <a:picLocks noChangeAspect="1"/>
          </p:cNvPicPr>
          <p:nvPr/>
        </p:nvPicPr>
        <p:blipFill>
          <a:blip r:embed="rId2"/>
          <a:stretch>
            <a:fillRect/>
          </a:stretch>
        </p:blipFill>
        <p:spPr>
          <a:xfrm>
            <a:off x="6337090" y="2644010"/>
            <a:ext cx="2955199" cy="3684303"/>
          </a:xfrm>
          <a:prstGeom prst="rect">
            <a:avLst/>
          </a:prstGeom>
        </p:spPr>
      </p:pic>
    </p:spTree>
    <p:extLst>
      <p:ext uri="{BB962C8B-B14F-4D97-AF65-F5344CB8AC3E}">
        <p14:creationId xmlns:p14="http://schemas.microsoft.com/office/powerpoint/2010/main" val="408753699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2102</TotalTime>
  <Words>1221</Words>
  <Application>Microsoft Office PowerPoint</Application>
  <PresentationFormat>Format A4 (210 x 297 mm)</PresentationFormat>
  <Paragraphs>255</Paragraphs>
  <Slides>10</Slides>
  <Notes>1</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10</vt:i4>
      </vt:variant>
    </vt:vector>
  </HeadingPairs>
  <TitlesOfParts>
    <vt:vector size="23" baseType="lpstr">
      <vt:lpstr>Abecedary</vt:lpstr>
      <vt:lpstr>Arial</vt:lpstr>
      <vt:lpstr>Calibri</vt:lpstr>
      <vt:lpstr>Calibri Light</vt:lpstr>
      <vt:lpstr>Cartoon Blocks Christmas</vt:lpstr>
      <vt:lpstr>CrayonE</vt:lpstr>
      <vt:lpstr>Gaston Demo</vt:lpstr>
      <vt:lpstr>Modern Love Grunge</vt:lpstr>
      <vt:lpstr>Nyala</vt:lpstr>
      <vt:lpstr>The Hand</vt:lpstr>
      <vt:lpstr>Times New Roman</vt:lpstr>
      <vt:lpstr>Wingdings</vt:lpstr>
      <vt:lpstr>Thème Office</vt:lpstr>
      <vt:lpstr>Cahier de dictée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Cahier de dictée</dc:title>
  <dc:creator>Ellen Valancourt</dc:creator>
  <cp:lastModifiedBy>clotilde giraud</cp:lastModifiedBy>
  <cp:revision>167</cp:revision>
  <dcterms:created xsi:type="dcterms:W3CDTF">2020-06-17T08:36:49Z</dcterms:created>
  <dcterms:modified xsi:type="dcterms:W3CDTF">2021-07-12T19:32:28Z</dcterms:modified>
</cp:coreProperties>
</file>