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snapToObjects="1">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BB006-22DA-EC4B-854D-7F539157B53D}" type="datetimeFigureOut">
              <a:rPr lang="fr-FR" smtClean="0"/>
              <a:t>23/11/2020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E53AB-FF6A-8542-A358-932E8BDDB664}" type="slidenum">
              <a:rPr lang="fr-FR" smtClean="0"/>
              <a:t>‹N°›</a:t>
            </a:fld>
            <a:endParaRPr lang="fr-FR" dirty="0"/>
          </a:p>
        </p:txBody>
      </p:sp>
    </p:spTree>
    <p:extLst>
      <p:ext uri="{BB962C8B-B14F-4D97-AF65-F5344CB8AC3E}">
        <p14:creationId xmlns:p14="http://schemas.microsoft.com/office/powerpoint/2010/main" val="48504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1E53AB-FF6A-8542-A358-932E8BDDB664}" type="slidenum">
              <a:rPr lang="fr-FR" smtClean="0"/>
              <a:t>2</a:t>
            </a:fld>
            <a:endParaRPr lang="fr-FR" dirty="0"/>
          </a:p>
        </p:txBody>
      </p:sp>
    </p:spTree>
    <p:extLst>
      <p:ext uri="{BB962C8B-B14F-4D97-AF65-F5344CB8AC3E}">
        <p14:creationId xmlns:p14="http://schemas.microsoft.com/office/powerpoint/2010/main" val="137623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11/23/20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47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11/23/20</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109589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11/23/20</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37009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11/23/20</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4876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11/23/20</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565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11/23/20</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413699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11/23/20</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56590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11/23/20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192448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11/23/20</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370722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11/23/20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408181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11/23/20</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152644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11/23/20</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dirty="0"/>
          </a:p>
        </p:txBody>
      </p:sp>
    </p:spTree>
    <p:extLst>
      <p:ext uri="{BB962C8B-B14F-4D97-AF65-F5344CB8AC3E}">
        <p14:creationId xmlns:p14="http://schemas.microsoft.com/office/powerpoint/2010/main" val="351201597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62" r:id="rId6"/>
    <p:sldLayoutId id="2147483757" r:id="rId7"/>
    <p:sldLayoutId id="2147483758" r:id="rId8"/>
    <p:sldLayoutId id="2147483759" r:id="rId9"/>
    <p:sldLayoutId id="2147483761" r:id="rId10"/>
    <p:sldLayoutId id="214748376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237FD7DA-58D7-B040-9960-91113264B956}"/>
              </a:ext>
            </a:extLst>
          </p:cNvPr>
          <p:cNvPicPr>
            <a:picLocks noChangeAspect="1"/>
          </p:cNvPicPr>
          <p:nvPr/>
        </p:nvPicPr>
        <p:blipFill rotWithShape="1">
          <a:blip r:embed="rId2"/>
          <a:srcRect r="2" b="19776"/>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E976384-8440-384F-B264-E7EB68165722}"/>
              </a:ext>
            </a:extLst>
          </p:cNvPr>
          <p:cNvSpPr>
            <a:spLocks noGrp="1"/>
          </p:cNvSpPr>
          <p:nvPr>
            <p:ph type="ctrTitle"/>
          </p:nvPr>
        </p:nvSpPr>
        <p:spPr>
          <a:xfrm>
            <a:off x="477981" y="1122363"/>
            <a:ext cx="4023360" cy="3204134"/>
          </a:xfrm>
        </p:spPr>
        <p:txBody>
          <a:bodyPr anchor="b">
            <a:normAutofit/>
          </a:bodyPr>
          <a:lstStyle/>
          <a:p>
            <a:r>
              <a:rPr lang="fr-FR" sz="4400" dirty="0"/>
              <a:t>Deux situations pour résoudre les </a:t>
            </a:r>
            <a:r>
              <a:rPr lang="fr-FR" sz="4400" dirty="0">
                <a:solidFill>
                  <a:schemeClr val="accent1"/>
                </a:solidFill>
              </a:rPr>
              <a:t>problèmes</a:t>
            </a:r>
            <a:r>
              <a:rPr lang="fr-FR" sz="4400" dirty="0"/>
              <a:t>: </a:t>
            </a:r>
          </a:p>
        </p:txBody>
      </p:sp>
      <p:sp>
        <p:nvSpPr>
          <p:cNvPr id="3" name="Sous-titre 2">
            <a:extLst>
              <a:ext uri="{FF2B5EF4-FFF2-40B4-BE49-F238E27FC236}">
                <a16:creationId xmlns:a16="http://schemas.microsoft.com/office/drawing/2014/main" id="{5D07EFA8-B6CA-114F-92FE-19B62387D102}"/>
              </a:ext>
            </a:extLst>
          </p:cNvPr>
          <p:cNvSpPr>
            <a:spLocks noGrp="1"/>
          </p:cNvSpPr>
          <p:nvPr>
            <p:ph type="subTitle" idx="1"/>
          </p:nvPr>
        </p:nvSpPr>
        <p:spPr>
          <a:xfrm>
            <a:off x="477980" y="4872922"/>
            <a:ext cx="4895686" cy="1208141"/>
          </a:xfrm>
        </p:spPr>
        <p:txBody>
          <a:bodyPr>
            <a:normAutofit/>
          </a:bodyPr>
          <a:lstStyle/>
          <a:p>
            <a:r>
              <a:rPr lang="fr-FR" sz="2000" b="1" dirty="0"/>
              <a:t>Problèmes</a:t>
            </a:r>
            <a:r>
              <a:rPr lang="fr-FR" sz="2000" dirty="0"/>
              <a:t> : </a:t>
            </a:r>
            <a:r>
              <a:rPr lang="fr-FR" sz="2000" b="1" dirty="0"/>
              <a:t>Mauvais contrôle du ballon et mauvaise utilisation des deux pieds.</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ECAB47F0-47C5-BE48-A2EC-821D72DA2ACE}"/>
              </a:ext>
            </a:extLst>
          </p:cNvPr>
          <p:cNvSpPr txBox="1"/>
          <p:nvPr/>
        </p:nvSpPr>
        <p:spPr>
          <a:xfrm>
            <a:off x="477981" y="6100200"/>
            <a:ext cx="3093929" cy="369332"/>
          </a:xfrm>
          <a:prstGeom prst="rect">
            <a:avLst/>
          </a:prstGeom>
          <a:noFill/>
        </p:spPr>
        <p:txBody>
          <a:bodyPr wrap="square" rtlCol="0">
            <a:spAutoFit/>
          </a:bodyPr>
          <a:lstStyle/>
          <a:p>
            <a:pPr>
              <a:spcAft>
                <a:spcPts val="600"/>
              </a:spcAft>
            </a:pPr>
            <a:r>
              <a:rPr lang="fr-FR" b="1" dirty="0">
                <a:solidFill>
                  <a:schemeClr val="accent1"/>
                </a:solidFill>
              </a:rPr>
              <a:t>WECKERLE</a:t>
            </a:r>
            <a:r>
              <a:rPr lang="fr-FR" dirty="0"/>
              <a:t> </a:t>
            </a:r>
            <a:r>
              <a:rPr lang="fr-FR" b="1" dirty="0">
                <a:solidFill>
                  <a:schemeClr val="accent1"/>
                </a:solidFill>
              </a:rPr>
              <a:t>Thomas</a:t>
            </a:r>
          </a:p>
        </p:txBody>
      </p:sp>
    </p:spTree>
    <p:extLst>
      <p:ext uri="{BB962C8B-B14F-4D97-AF65-F5344CB8AC3E}">
        <p14:creationId xmlns:p14="http://schemas.microsoft.com/office/powerpoint/2010/main" val="1928740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57" name="Rectangle 4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4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59" name="Rectangle 4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DBAE558-ED13-F742-B79E-895347FD13E2}"/>
              </a:ext>
            </a:extLst>
          </p:cNvPr>
          <p:cNvSpPr>
            <a:spLocks noGrp="1"/>
          </p:cNvSpPr>
          <p:nvPr>
            <p:ph type="title"/>
          </p:nvPr>
        </p:nvSpPr>
        <p:spPr>
          <a:xfrm>
            <a:off x="612647" y="1078992"/>
            <a:ext cx="8556405" cy="600168"/>
          </a:xfrm>
        </p:spPr>
        <p:txBody>
          <a:bodyPr vert="horz" lIns="91440" tIns="45720" rIns="91440" bIns="45720" rtlCol="0" anchor="b">
            <a:normAutofit/>
          </a:bodyPr>
          <a:lstStyle/>
          <a:p>
            <a:pPr>
              <a:lnSpc>
                <a:spcPct val="90000"/>
              </a:lnSpc>
            </a:pPr>
            <a:r>
              <a:rPr lang="en-US" sz="3600" u="sng" dirty="0">
                <a:solidFill>
                  <a:schemeClr val="accent1"/>
                </a:solidFill>
              </a:rPr>
              <a:t>Situation 1</a:t>
            </a:r>
            <a:r>
              <a:rPr lang="en-US" sz="3600" u="sng" dirty="0"/>
              <a:t> : CONTRÔLE DU BALLON : </a:t>
            </a:r>
          </a:p>
        </p:txBody>
      </p:sp>
      <p:sp>
        <p:nvSpPr>
          <p:cNvPr id="60" name="Rectangle 49">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51">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texte 4">
            <a:extLst>
              <a:ext uri="{FF2B5EF4-FFF2-40B4-BE49-F238E27FC236}">
                <a16:creationId xmlns:a16="http://schemas.microsoft.com/office/drawing/2014/main" id="{81EE6509-A8E3-3C47-A781-B2BC0E07945E}"/>
              </a:ext>
            </a:extLst>
          </p:cNvPr>
          <p:cNvSpPr>
            <a:spLocks noGrp="1"/>
          </p:cNvSpPr>
          <p:nvPr>
            <p:ph type="body" sz="half" idx="2"/>
          </p:nvPr>
        </p:nvSpPr>
        <p:spPr>
          <a:xfrm>
            <a:off x="612648" y="1783079"/>
            <a:ext cx="6268770" cy="5056633"/>
          </a:xfrm>
        </p:spPr>
        <p:txBody>
          <a:bodyPr vert="horz" lIns="91440" tIns="45720" rIns="91440" bIns="45720" rtlCol="0">
            <a:normAutofit lnSpcReduction="10000"/>
          </a:bodyPr>
          <a:lstStyle/>
          <a:p>
            <a:pPr indent="-228600">
              <a:lnSpc>
                <a:spcPct val="100000"/>
              </a:lnSpc>
              <a:buFont typeface="Arial" panose="020B0604020202020204" pitchFamily="34" charset="0"/>
              <a:buChar char="•"/>
            </a:pPr>
            <a:r>
              <a:rPr lang="en-US" sz="1400" b="1" dirty="0"/>
              <a:t>Objectif</a:t>
            </a:r>
            <a:r>
              <a:rPr lang="en-US" sz="1400" dirty="0"/>
              <a:t> : </a:t>
            </a:r>
            <a:r>
              <a:rPr lang="en-US" sz="1400" dirty="0" err="1"/>
              <a:t>contrôler</a:t>
            </a:r>
            <a:r>
              <a:rPr lang="en-US" sz="1400" dirty="0"/>
              <a:t> le ballon en adoptant une organisation mortice adaptée pour faire une passe dans un espace orienté à 90 degrés. </a:t>
            </a:r>
          </a:p>
          <a:p>
            <a:pPr indent="-228600">
              <a:lnSpc>
                <a:spcPct val="100000"/>
              </a:lnSpc>
              <a:buFont typeface="Arial" panose="020B0604020202020204" pitchFamily="34" charset="0"/>
              <a:buChar char="•"/>
            </a:pPr>
            <a:r>
              <a:rPr lang="en-US" sz="1400" b="1" dirty="0"/>
              <a:t>Buts : </a:t>
            </a:r>
            <a:r>
              <a:rPr lang="en-US" sz="1400" dirty="0"/>
              <a:t>Réaliser le plus de passes possibles en 1 minute</a:t>
            </a:r>
          </a:p>
          <a:p>
            <a:pPr indent="-228600">
              <a:lnSpc>
                <a:spcPct val="100000"/>
              </a:lnSpc>
              <a:buFont typeface="Arial" panose="020B0604020202020204" pitchFamily="34" charset="0"/>
              <a:buChar char="•"/>
            </a:pPr>
            <a:r>
              <a:rPr lang="en-US" sz="1400" b="1" dirty="0"/>
              <a:t>Dispositif : </a:t>
            </a:r>
            <a:r>
              <a:rPr lang="en-US" sz="1400" dirty="0"/>
              <a:t>CF Schéma</a:t>
            </a:r>
          </a:p>
          <a:p>
            <a:pPr indent="-228600">
              <a:lnSpc>
                <a:spcPct val="100000"/>
              </a:lnSpc>
              <a:buFont typeface="Arial" panose="020B0604020202020204" pitchFamily="34" charset="0"/>
              <a:buChar char="•"/>
            </a:pPr>
            <a:r>
              <a:rPr lang="en-US" sz="1400" b="1" dirty="0"/>
              <a:t>Consignes : </a:t>
            </a:r>
            <a:r>
              <a:rPr lang="en-US" sz="1400" dirty="0"/>
              <a:t>Circuit de passes, le joueur 1 fait la passe au joueur 2 et suit son ballon. Le cône est considéré comme un adversaire, obligation de faire un contrôle orienté dans la course pour passer. 4 ballons sont en jeux.</a:t>
            </a:r>
          </a:p>
          <a:p>
            <a:pPr indent="-228600">
              <a:lnSpc>
                <a:spcPct val="100000"/>
              </a:lnSpc>
              <a:buFont typeface="Arial" panose="020B0604020202020204" pitchFamily="34" charset="0"/>
              <a:buChar char="•"/>
            </a:pPr>
            <a:r>
              <a:rPr lang="en-US" sz="1400" b="1" dirty="0"/>
              <a:t>Critères de réalisation </a:t>
            </a:r>
            <a:r>
              <a:rPr lang="en-US" sz="1400" dirty="0"/>
              <a:t>: </a:t>
            </a:r>
            <a:r>
              <a:rPr lang="en-US" sz="1400" b="1" dirty="0"/>
              <a:t>Pour le contrôle </a:t>
            </a:r>
            <a:r>
              <a:rPr lang="en-US" sz="1400" dirty="0"/>
              <a:t>: adopter une posture dynamique, ,jambes légèrement fléchies, se placer face à la passe afférente,  pivoter et ouvrir son pied dans le sens où l’on souhaite aller. </a:t>
            </a:r>
          </a:p>
          <a:p>
            <a:pPr indent="-228600">
              <a:lnSpc>
                <a:spcPct val="100000"/>
              </a:lnSpc>
              <a:buFont typeface="Arial" panose="020B0604020202020204" pitchFamily="34" charset="0"/>
              <a:buChar char="•"/>
            </a:pPr>
            <a:r>
              <a:rPr lang="en-US" sz="1400" b="1" dirty="0"/>
              <a:t>Variables</a:t>
            </a:r>
            <a:r>
              <a:rPr lang="en-US" sz="1400" dirty="0"/>
              <a:t> : changer le sens du parcours</a:t>
            </a:r>
          </a:p>
          <a:p>
            <a:pPr indent="-228600">
              <a:lnSpc>
                <a:spcPct val="100000"/>
              </a:lnSpc>
              <a:buFont typeface="Arial" panose="020B0604020202020204" pitchFamily="34" charset="0"/>
              <a:buChar char="•"/>
            </a:pPr>
            <a:r>
              <a:rPr lang="en-US" sz="1400" b="1" dirty="0"/>
              <a:t>Critères de réussite </a:t>
            </a:r>
            <a:r>
              <a:rPr lang="en-US" sz="1400" dirty="0"/>
              <a:t>: Faire le plus de passes </a:t>
            </a:r>
            <a:r>
              <a:rPr lang="en-US" sz="1400" dirty="0" err="1"/>
              <a:t>possibles</a:t>
            </a:r>
            <a:r>
              <a:rPr lang="en-US" sz="1400" dirty="0"/>
              <a:t> </a:t>
            </a:r>
            <a:r>
              <a:rPr lang="en-US" sz="1400" dirty="0" err="1"/>
              <a:t>en</a:t>
            </a:r>
            <a:r>
              <a:rPr lang="en-US" sz="1400" dirty="0"/>
              <a:t> 1 min</a:t>
            </a:r>
          </a:p>
          <a:p>
            <a:pPr indent="-228600">
              <a:lnSpc>
                <a:spcPct val="100000"/>
              </a:lnSpc>
              <a:buFont typeface="Arial" panose="020B0604020202020204" pitchFamily="34" charset="0"/>
              <a:buChar char="•"/>
            </a:pPr>
            <a:r>
              <a:rPr lang="en-US" sz="1400" b="1" dirty="0"/>
              <a:t>Matériels</a:t>
            </a:r>
            <a:r>
              <a:rPr lang="en-US" sz="1400" dirty="0"/>
              <a:t> : 4 ballons, 8 </a:t>
            </a:r>
            <a:r>
              <a:rPr lang="en-US" sz="1400" dirty="0" err="1"/>
              <a:t>cônes</a:t>
            </a:r>
            <a:r>
              <a:rPr lang="en-US" sz="1400" dirty="0"/>
              <a:t>.</a:t>
            </a:r>
          </a:p>
          <a:p>
            <a:pPr indent="-228600">
              <a:lnSpc>
                <a:spcPct val="100000"/>
              </a:lnSpc>
              <a:buFont typeface="Arial" panose="020B0604020202020204" pitchFamily="34" charset="0"/>
              <a:buChar char="•"/>
            </a:pPr>
            <a:r>
              <a:rPr lang="en-US" sz="1400" b="1" dirty="0"/>
              <a:t>Régulations </a:t>
            </a:r>
            <a:r>
              <a:rPr lang="en-US" sz="1400" dirty="0"/>
              <a:t>: Comment se preparer à recevoir un ballon et le controler ? À quel  moment pivoter ? Comment orienter son corps de manière à faire un contrôle efficace ? </a:t>
            </a:r>
          </a:p>
          <a:p>
            <a:pPr indent="-228600">
              <a:lnSpc>
                <a:spcPct val="100000"/>
              </a:lnSpc>
              <a:buFont typeface="Arial" panose="020B0604020202020204" pitchFamily="34" charset="0"/>
              <a:buChar char="•"/>
            </a:pPr>
            <a:r>
              <a:rPr lang="en-US" sz="1400" b="1" dirty="0"/>
              <a:t>Indicateurs de progrès </a:t>
            </a:r>
            <a:r>
              <a:rPr lang="en-US" sz="1400" dirty="0"/>
              <a:t>: Augmentation du nombre de passes réussies en 1 min, diminution du nombre de ballons perdues lors des contrôles. </a:t>
            </a:r>
          </a:p>
          <a:p>
            <a:pPr indent="-228600">
              <a:lnSpc>
                <a:spcPct val="100000"/>
              </a:lnSpc>
              <a:buFont typeface="Arial" panose="020B0604020202020204" pitchFamily="34" charset="0"/>
              <a:buChar char="•"/>
            </a:pPr>
            <a:endParaRPr lang="en-US" sz="700" dirty="0"/>
          </a:p>
        </p:txBody>
      </p:sp>
      <p:pic>
        <p:nvPicPr>
          <p:cNvPr id="7" name="Espace réservé pour une image  6">
            <a:extLst>
              <a:ext uri="{FF2B5EF4-FFF2-40B4-BE49-F238E27FC236}">
                <a16:creationId xmlns:a16="http://schemas.microsoft.com/office/drawing/2014/main" id="{2B15D41B-80A1-A148-9501-69C121003966}"/>
              </a:ext>
            </a:extLst>
          </p:cNvPr>
          <p:cNvPicPr>
            <a:picLocks noGrp="1" noChangeAspect="1"/>
          </p:cNvPicPr>
          <p:nvPr>
            <p:ph type="pic" idx="1"/>
          </p:nvPr>
        </p:nvPicPr>
        <p:blipFill rotWithShape="1">
          <a:blip r:embed="rId3"/>
          <a:srcRect t="5302" b="5413"/>
          <a:stretch/>
        </p:blipFill>
        <p:spPr>
          <a:xfrm>
            <a:off x="7494066" y="2199399"/>
            <a:ext cx="4237686" cy="2383679"/>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3832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5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4" name="Rectangle 6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6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6" name="Rectangle 64">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D9F9A88-BA71-5241-8939-ECECEAD345D1}"/>
              </a:ext>
            </a:extLst>
          </p:cNvPr>
          <p:cNvSpPr>
            <a:spLocks noGrp="1"/>
          </p:cNvSpPr>
          <p:nvPr>
            <p:ph type="title"/>
          </p:nvPr>
        </p:nvSpPr>
        <p:spPr>
          <a:xfrm>
            <a:off x="612648" y="1078992"/>
            <a:ext cx="10297522" cy="704089"/>
          </a:xfrm>
        </p:spPr>
        <p:txBody>
          <a:bodyPr vert="horz" lIns="91440" tIns="45720" rIns="91440" bIns="45720" rtlCol="0" anchor="b">
            <a:normAutofit/>
          </a:bodyPr>
          <a:lstStyle/>
          <a:p>
            <a:pPr>
              <a:lnSpc>
                <a:spcPct val="90000"/>
              </a:lnSpc>
            </a:pPr>
            <a:r>
              <a:rPr lang="en-US" sz="3600" u="sng" dirty="0">
                <a:solidFill>
                  <a:schemeClr val="accent1"/>
                </a:solidFill>
              </a:rPr>
              <a:t>Situation 2 </a:t>
            </a:r>
            <a:r>
              <a:rPr lang="en-US" sz="3600" u="sng" dirty="0"/>
              <a:t>: UTILISATION DU MAUVAIS PIED: </a:t>
            </a:r>
          </a:p>
        </p:txBody>
      </p:sp>
      <p:sp>
        <p:nvSpPr>
          <p:cNvPr id="77" name="Rectangle 66">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68">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texte 4">
            <a:extLst>
              <a:ext uri="{FF2B5EF4-FFF2-40B4-BE49-F238E27FC236}">
                <a16:creationId xmlns:a16="http://schemas.microsoft.com/office/drawing/2014/main" id="{CC10E50F-B5DF-5847-8EE2-54DF0448FDC7}"/>
              </a:ext>
            </a:extLst>
          </p:cNvPr>
          <p:cNvSpPr>
            <a:spLocks noGrp="1"/>
          </p:cNvSpPr>
          <p:nvPr>
            <p:ph type="body" sz="half" idx="2"/>
          </p:nvPr>
        </p:nvSpPr>
        <p:spPr>
          <a:xfrm>
            <a:off x="612648" y="2187788"/>
            <a:ext cx="6415074" cy="4670212"/>
          </a:xfrm>
        </p:spPr>
        <p:txBody>
          <a:bodyPr vert="horz" lIns="91440" tIns="45720" rIns="91440" bIns="45720" rtlCol="0">
            <a:normAutofit fontScale="40000" lnSpcReduction="20000"/>
          </a:bodyPr>
          <a:lstStyle/>
          <a:p>
            <a:pPr indent="-228600" algn="just">
              <a:lnSpc>
                <a:spcPct val="100000"/>
              </a:lnSpc>
              <a:buFont typeface="Arial" panose="020B0604020202020204" pitchFamily="34" charset="0"/>
              <a:buChar char="•"/>
            </a:pPr>
            <a:r>
              <a:rPr lang="en-US" sz="2800" b="1" dirty="0"/>
              <a:t>Objectif</a:t>
            </a:r>
            <a:r>
              <a:rPr lang="en-US" sz="2800" dirty="0"/>
              <a:t> : Travailler le mauvais pied</a:t>
            </a:r>
          </a:p>
          <a:p>
            <a:pPr indent="-228600" algn="just">
              <a:lnSpc>
                <a:spcPct val="100000"/>
              </a:lnSpc>
              <a:buFont typeface="Arial" panose="020B0604020202020204" pitchFamily="34" charset="0"/>
              <a:buChar char="•"/>
            </a:pPr>
            <a:r>
              <a:rPr lang="en-US" sz="2800" b="1" dirty="0"/>
              <a:t>But</a:t>
            </a:r>
            <a:r>
              <a:rPr lang="en-US" sz="2800" dirty="0"/>
              <a:t> : Faire le plus de </a:t>
            </a:r>
            <a:r>
              <a:rPr lang="en-US" sz="2900" dirty="0"/>
              <a:t>passes</a:t>
            </a:r>
            <a:r>
              <a:rPr lang="en-US" sz="2800" dirty="0"/>
              <a:t> possibles en 1 min</a:t>
            </a:r>
          </a:p>
          <a:p>
            <a:pPr indent="-228600" algn="just">
              <a:lnSpc>
                <a:spcPct val="100000"/>
              </a:lnSpc>
              <a:buFont typeface="Arial" panose="020B0604020202020204" pitchFamily="34" charset="0"/>
              <a:buChar char="•"/>
            </a:pPr>
            <a:r>
              <a:rPr lang="en-US" sz="2800" b="1" dirty="0"/>
              <a:t>Dispositif</a:t>
            </a:r>
            <a:r>
              <a:rPr lang="en-US" sz="2800" dirty="0"/>
              <a:t> : CF Schéma</a:t>
            </a:r>
          </a:p>
          <a:p>
            <a:pPr indent="-228600" algn="just">
              <a:lnSpc>
                <a:spcPct val="120000"/>
              </a:lnSpc>
              <a:buFont typeface="Arial" panose="020B0604020202020204" pitchFamily="34" charset="0"/>
              <a:buChar char="•"/>
            </a:pPr>
            <a:r>
              <a:rPr lang="en-US" sz="2800" b="1" dirty="0"/>
              <a:t>Consignes</a:t>
            </a:r>
            <a:r>
              <a:rPr lang="en-US" sz="2800" dirty="0"/>
              <a:t> : Un joueur est au milieu, 6 sont autour de lui. </a:t>
            </a:r>
            <a:r>
              <a:rPr lang="en-US" sz="2800" dirty="0" err="1"/>
              <a:t>Ils</a:t>
            </a:r>
            <a:r>
              <a:rPr lang="en-US" sz="2800" dirty="0"/>
              <a:t> doivent tous utiliser le mauvais pied. Ils doivent réaliser le maximum de passes au </a:t>
            </a:r>
            <a:r>
              <a:rPr lang="en-US" sz="2800" dirty="0" err="1"/>
              <a:t>joueur</a:t>
            </a:r>
            <a:r>
              <a:rPr lang="en-US" sz="2800" dirty="0"/>
              <a:t> du </a:t>
            </a:r>
            <a:r>
              <a:rPr lang="en-US" sz="2800" dirty="0" err="1"/>
              <a:t>centre</a:t>
            </a:r>
            <a:r>
              <a:rPr lang="en-US" sz="2800" dirty="0"/>
              <a:t> en </a:t>
            </a:r>
            <a:r>
              <a:rPr lang="en-US" sz="2800" dirty="0" err="1"/>
              <a:t>une</a:t>
            </a:r>
            <a:r>
              <a:rPr lang="en-US" sz="2800" dirty="0"/>
              <a:t> minute. Deux </a:t>
            </a:r>
            <a:r>
              <a:rPr lang="en-US" sz="2800" dirty="0" err="1"/>
              <a:t>défenseurs</a:t>
            </a:r>
            <a:r>
              <a:rPr lang="en-US" sz="2800" dirty="0"/>
              <a:t> </a:t>
            </a:r>
            <a:r>
              <a:rPr lang="en-US" sz="2800" dirty="0" err="1"/>
              <a:t>essayent</a:t>
            </a:r>
            <a:r>
              <a:rPr lang="en-US" sz="2800" dirty="0"/>
              <a:t> </a:t>
            </a:r>
            <a:r>
              <a:rPr lang="en-US" sz="2800" dirty="0" err="1"/>
              <a:t>d’intercepter</a:t>
            </a:r>
            <a:r>
              <a:rPr lang="en-US" sz="2800" dirty="0"/>
              <a:t> la </a:t>
            </a:r>
            <a:r>
              <a:rPr lang="en-US" sz="2800" dirty="0" err="1"/>
              <a:t>balle</a:t>
            </a:r>
            <a:r>
              <a:rPr lang="en-US" sz="2800" dirty="0"/>
              <a:t>, </a:t>
            </a:r>
            <a:r>
              <a:rPr lang="en-US" sz="2800" dirty="0" err="1"/>
              <a:t>ils</a:t>
            </a:r>
            <a:r>
              <a:rPr lang="en-US" sz="2800" dirty="0"/>
              <a:t> </a:t>
            </a:r>
            <a:r>
              <a:rPr lang="en-US" sz="2800" dirty="0" err="1"/>
              <a:t>n’ont</a:t>
            </a:r>
            <a:r>
              <a:rPr lang="en-US" sz="2800" dirty="0"/>
              <a:t> pas le droit </a:t>
            </a:r>
            <a:r>
              <a:rPr lang="en-US" sz="2800" dirty="0" err="1"/>
              <a:t>d’entrer</a:t>
            </a:r>
            <a:r>
              <a:rPr lang="en-US" sz="2800" dirty="0"/>
              <a:t> dans le cercle central et </a:t>
            </a:r>
            <a:r>
              <a:rPr lang="en-US" sz="2800" dirty="0" err="1"/>
              <a:t>n’ont</a:t>
            </a:r>
            <a:r>
              <a:rPr lang="en-US" sz="2800" dirty="0"/>
              <a:t> pas le droit </a:t>
            </a:r>
            <a:r>
              <a:rPr lang="en-US" sz="2800" dirty="0" err="1"/>
              <a:t>d’attaquer</a:t>
            </a:r>
            <a:r>
              <a:rPr lang="en-US" sz="2800" dirty="0"/>
              <a:t> le </a:t>
            </a:r>
            <a:r>
              <a:rPr lang="en-US" sz="2800" dirty="0" err="1"/>
              <a:t>joueur</a:t>
            </a:r>
            <a:r>
              <a:rPr lang="en-US" sz="2800" dirty="0"/>
              <a:t> au plot. Les </a:t>
            </a:r>
            <a:r>
              <a:rPr lang="en-US" sz="2800" dirty="0" err="1"/>
              <a:t>joueurs</a:t>
            </a:r>
            <a:r>
              <a:rPr lang="en-US" sz="2800" dirty="0"/>
              <a:t> au plot </a:t>
            </a:r>
            <a:r>
              <a:rPr lang="en-US" sz="2800" dirty="0" err="1"/>
              <a:t>ont</a:t>
            </a:r>
            <a:r>
              <a:rPr lang="en-US" sz="2800" dirty="0"/>
              <a:t> le droit de faire des passes entre </a:t>
            </a:r>
            <a:r>
              <a:rPr lang="en-US" sz="2800" dirty="0" err="1"/>
              <a:t>eux</a:t>
            </a:r>
            <a:r>
              <a:rPr lang="en-US" sz="2800" dirty="0"/>
              <a:t>. A </a:t>
            </a:r>
            <a:r>
              <a:rPr lang="en-US" sz="2800" dirty="0" err="1"/>
              <a:t>chaque</a:t>
            </a:r>
            <a:r>
              <a:rPr lang="en-US" sz="2800" dirty="0"/>
              <a:t> minute on change le joueur du milieu. </a:t>
            </a:r>
          </a:p>
          <a:p>
            <a:pPr indent="-228600" algn="just">
              <a:lnSpc>
                <a:spcPct val="100000"/>
              </a:lnSpc>
              <a:buFont typeface="Arial" panose="020B0604020202020204" pitchFamily="34" charset="0"/>
              <a:buChar char="•"/>
            </a:pPr>
            <a:r>
              <a:rPr lang="en-US" sz="2800" b="1" dirty="0"/>
              <a:t>Critères de réalisation </a:t>
            </a:r>
            <a:r>
              <a:rPr lang="en-US" sz="2800" dirty="0"/>
              <a:t>: poser son pied d’appui proche du ballon dans la direction de la passe, ouvrir son pied de frappe, orienter son buste vers la cible, chercher le même relâchement que celui du pied fort.</a:t>
            </a:r>
          </a:p>
          <a:p>
            <a:pPr indent="-228600" algn="just">
              <a:lnSpc>
                <a:spcPct val="100000"/>
              </a:lnSpc>
              <a:buFont typeface="Arial" panose="020B0604020202020204" pitchFamily="34" charset="0"/>
              <a:buChar char="•"/>
            </a:pPr>
            <a:r>
              <a:rPr lang="en-US" sz="2800" b="1" dirty="0"/>
              <a:t>Variables</a:t>
            </a:r>
            <a:r>
              <a:rPr lang="en-US" sz="2800" dirty="0"/>
              <a:t> : Changer le sens / limiter le nombre de touches / alterner une passe du bon pied et une passe du mauvais pied pour ressentir la difference / varier l’éloignement des joueurs pour doser la force des passes. </a:t>
            </a:r>
          </a:p>
          <a:p>
            <a:pPr indent="-228600" algn="just">
              <a:lnSpc>
                <a:spcPct val="100000"/>
              </a:lnSpc>
              <a:buFont typeface="Arial" panose="020B0604020202020204" pitchFamily="34" charset="0"/>
              <a:buChar char="•"/>
            </a:pPr>
            <a:r>
              <a:rPr lang="en-US" sz="2800" b="1" dirty="0"/>
              <a:t>Critères de réussite </a:t>
            </a:r>
            <a:r>
              <a:rPr lang="en-US" sz="2800" dirty="0"/>
              <a:t>: Faire 1 passe au </a:t>
            </a:r>
            <a:r>
              <a:rPr lang="en-US" sz="2800" dirty="0" err="1"/>
              <a:t>centre</a:t>
            </a:r>
            <a:r>
              <a:rPr lang="en-US" sz="2800" dirty="0"/>
              <a:t> </a:t>
            </a:r>
            <a:r>
              <a:rPr lang="en-US" sz="2800" dirty="0" err="1"/>
              <a:t>vaut</a:t>
            </a:r>
            <a:r>
              <a:rPr lang="en-US" sz="2800" dirty="0"/>
              <a:t> 1 point, faire au </a:t>
            </a:r>
            <a:r>
              <a:rPr lang="en-US" sz="2800" dirty="0" err="1"/>
              <a:t>moins</a:t>
            </a:r>
            <a:r>
              <a:rPr lang="en-US" sz="2800" dirty="0"/>
              <a:t> 15 passes </a:t>
            </a:r>
            <a:r>
              <a:rPr lang="en-US" sz="2800" dirty="0" err="1"/>
              <a:t>en</a:t>
            </a:r>
            <a:r>
              <a:rPr lang="en-US" sz="2800" dirty="0"/>
              <a:t> </a:t>
            </a:r>
            <a:r>
              <a:rPr lang="en-US" sz="2800" dirty="0" err="1"/>
              <a:t>une</a:t>
            </a:r>
            <a:r>
              <a:rPr lang="en-US" sz="2800" dirty="0"/>
              <a:t> minute. </a:t>
            </a:r>
          </a:p>
          <a:p>
            <a:pPr indent="-228600" algn="just">
              <a:lnSpc>
                <a:spcPct val="100000"/>
              </a:lnSpc>
              <a:buFont typeface="Arial" panose="020B0604020202020204" pitchFamily="34" charset="0"/>
              <a:buChar char="•"/>
            </a:pPr>
            <a:r>
              <a:rPr lang="en-US" sz="2800" b="1" dirty="0"/>
              <a:t>Matériels</a:t>
            </a:r>
            <a:r>
              <a:rPr lang="en-US" sz="2800" dirty="0"/>
              <a:t> : 7 cones / 1 ballon</a:t>
            </a:r>
          </a:p>
          <a:p>
            <a:pPr indent="-228600" algn="just">
              <a:lnSpc>
                <a:spcPct val="100000"/>
              </a:lnSpc>
              <a:buFont typeface="Arial" panose="020B0604020202020204" pitchFamily="34" charset="0"/>
              <a:buChar char="•"/>
            </a:pPr>
            <a:r>
              <a:rPr lang="en-US" sz="2800" b="1" dirty="0"/>
              <a:t>Régulations </a:t>
            </a:r>
            <a:r>
              <a:rPr lang="en-US" sz="2800" dirty="0"/>
              <a:t>: comment réaliser une bonne passe ? Comparez une passe du bon pied et une passe du mauvais pied. Comparez des passes de forces différentes. </a:t>
            </a:r>
          </a:p>
          <a:p>
            <a:pPr indent="-228600" algn="just">
              <a:lnSpc>
                <a:spcPct val="100000"/>
              </a:lnSpc>
              <a:buFont typeface="Arial" panose="020B0604020202020204" pitchFamily="34" charset="0"/>
              <a:buChar char="•"/>
            </a:pPr>
            <a:r>
              <a:rPr lang="en-US" sz="2800" b="1" dirty="0"/>
              <a:t>Indicateurs de progrès </a:t>
            </a:r>
            <a:r>
              <a:rPr lang="en-US" sz="2800" dirty="0"/>
              <a:t>: augmentation du nombre de passes en 1 minute</a:t>
            </a:r>
            <a:r>
              <a:rPr lang="en-US" sz="700" dirty="0"/>
              <a:t>. </a:t>
            </a:r>
          </a:p>
          <a:p>
            <a:pPr indent="-228600" algn="just">
              <a:lnSpc>
                <a:spcPct val="100000"/>
              </a:lnSpc>
              <a:buFont typeface="Arial" panose="020B0604020202020204" pitchFamily="34" charset="0"/>
              <a:buChar char="•"/>
            </a:pPr>
            <a:endParaRPr lang="en-US" sz="700" dirty="0"/>
          </a:p>
        </p:txBody>
      </p:sp>
      <p:pic>
        <p:nvPicPr>
          <p:cNvPr id="9" name="Graphic 8">
            <a:extLst>
              <a:ext uri="{FF2B5EF4-FFF2-40B4-BE49-F238E27FC236}">
                <a16:creationId xmlns:a16="http://schemas.microsoft.com/office/drawing/2014/main" id="{07142DD6-9FD2-4A8E-AA2D-6ED9890DA913}"/>
              </a:ext>
            </a:extLst>
          </p:cNvPr>
          <p:cNvPicPr>
            <a:picLocks noChangeAspect="1"/>
          </p:cNvPicPr>
          <p:nvPr/>
        </p:nvPicPr>
        <p:blipFill rotWithShape="1">
          <a:blip r:embed="rId2"/>
          <a:srcRect t="5807" b="4908"/>
          <a:stretch/>
        </p:blipFill>
        <p:spPr>
          <a:xfrm>
            <a:off x="7494066" y="2199398"/>
            <a:ext cx="4243234" cy="2386800"/>
          </a:xfrm>
          <a:prstGeom prst="rect">
            <a:avLst/>
          </a:prstGeom>
          <a:ln w="88900" cap="sq" cmpd="thickThin">
            <a:solidFill>
              <a:schemeClr val="accent1"/>
            </a:solidFill>
            <a:prstDash val="solid"/>
            <a:miter lim="800000"/>
          </a:ln>
          <a:effectLst>
            <a:innerShdw blurRad="76200">
              <a:srgbClr val="000000"/>
            </a:innerShdw>
          </a:effectLst>
        </p:spPr>
      </p:pic>
      <p:pic>
        <p:nvPicPr>
          <p:cNvPr id="4" name="Image 3">
            <a:extLst>
              <a:ext uri="{FF2B5EF4-FFF2-40B4-BE49-F238E27FC236}">
                <a16:creationId xmlns:a16="http://schemas.microsoft.com/office/drawing/2014/main" id="{0A0633C3-15BE-EF47-A3A2-19D7A1059356}"/>
              </a:ext>
            </a:extLst>
          </p:cNvPr>
          <p:cNvPicPr>
            <a:picLocks noChangeAspect="1"/>
          </p:cNvPicPr>
          <p:nvPr/>
        </p:nvPicPr>
        <p:blipFill>
          <a:blip r:embed="rId3"/>
          <a:stretch>
            <a:fillRect/>
          </a:stretch>
        </p:blipFill>
        <p:spPr>
          <a:xfrm>
            <a:off x="7494066" y="2160422"/>
            <a:ext cx="4228542" cy="2425776"/>
          </a:xfrm>
          <a:prstGeom prst="rect">
            <a:avLst/>
          </a:prstGeom>
        </p:spPr>
      </p:pic>
    </p:spTree>
    <p:extLst>
      <p:ext uri="{BB962C8B-B14F-4D97-AF65-F5344CB8AC3E}">
        <p14:creationId xmlns:p14="http://schemas.microsoft.com/office/powerpoint/2010/main" val="1117650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504</Words>
  <Application>Microsoft Macintosh PowerPoint</Application>
  <PresentationFormat>Grand écran</PresentationFormat>
  <Paragraphs>26</Paragraphs>
  <Slides>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Neue Haas Grotesk Text Pro</vt:lpstr>
      <vt:lpstr>AccentBoxVTI</vt:lpstr>
      <vt:lpstr>Deux situations pour résoudre les problèmes: </vt:lpstr>
      <vt:lpstr>Situation 1 : CONTRÔLE DU BALLON : </vt:lpstr>
      <vt:lpstr>Situation 2 : UTILISATION DU MAUVAIS PIED: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Deux situations pour résoudre les problèmes: </dc:title>
  <dc:creator>Thomas Weckerle</dc:creator>
  <cp:lastModifiedBy>Thomas Weckerle</cp:lastModifiedBy>
  <cp:revision>15</cp:revision>
  <dcterms:created xsi:type="dcterms:W3CDTF">2020-11-20T17:55:07Z</dcterms:created>
  <dcterms:modified xsi:type="dcterms:W3CDTF">2020-11-23T12:57:23Z</dcterms:modified>
</cp:coreProperties>
</file>