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1F768-565E-415B-B2BB-1A6DCA16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9B8A10-8656-4DB8-B485-2C6EB6FA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132-EA6D-4380-868F-C6850798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00F43-1AC6-4582-9FB8-6199904F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900F5-4119-4EA4-8600-BC37618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B833-EC85-4B1C-89D9-0DCB88F4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399CE-9698-45DB-BA47-B9B09EFB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DAA9A-704F-447B-9718-93C71519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F28DA-02E2-4D4F-9DF6-5E9F374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839D9-2C55-4FB1-9A25-7B3BC34D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C30D14-F098-4742-A45F-A56F8FD72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2DDE34-EDDE-496C-AC3B-CA9FE7717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F37F6-7B27-435D-840B-9D6FF98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7DB76-D14D-4FD3-A46C-6F522244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B8F70-A933-4020-A98B-A3A0201E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E5012-FC6F-4E14-8831-2CA8B70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5AC60-C8AC-4FB7-B8CF-D816A555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BC6BB-D670-4AD0-83D6-C4D36225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B318A-6873-4600-911F-8E9442D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60CB0-8D6B-4EF9-A91B-012E7BE3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6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EE68-7F95-450D-9005-62B72CD7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21BD1-59CC-40D9-B18B-7D355D3ED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19D4B-7138-46BC-86FB-637AE500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14D7F-3612-4C6A-9CE7-E63D2D02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91093-E010-48BA-8448-CDEADF5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6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EF0A9-AA36-412A-A74A-228EE642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E434F-B8DF-4945-B0C9-A75C8A1F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A39D1-893A-432F-A325-EC8FD24A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2B198C-2E81-4D1F-8E95-14A5AA98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4BA0-2380-4F28-887A-8455C452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3F143-5DF1-4EC5-8EC0-7F140830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69F4-0FEF-44B1-A029-6082430B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2BDE01-159F-410E-9ED0-8E57FE0E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694246-638D-42B4-AA5B-68184F9B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12B88-0470-4113-8741-94BFCEF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A81C5F-4DC4-4702-AA73-B787739E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AE1889-EA97-4984-81C2-53BD2349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ADB546-6B65-4FB4-BB03-993ACA73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DD2C75-CAF6-42F1-B19D-1CF92AF4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7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A8D9B-5651-4F55-B793-50859F4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20DD27-400F-4E73-885D-B1A12167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83E9-5E84-4B5F-B01F-C2718221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042928-6F82-48D7-A041-A73D4ECA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2AA2B5-6A9D-4593-BEE4-A2BEBEF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A30315-116D-4C20-AA08-966D104D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6DEB0-B26C-453D-BB9E-CB296EB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52BEB-C963-4780-8085-86185060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051E3-6A6E-4EE8-A1AF-4E6DD0D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45908-CF99-4632-A433-2AFC76EE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6F5B7F-A4ED-4C0F-90DE-F4B92FE1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5E4181-EFAD-4B6D-A689-ADB21291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A5168E-9C22-48A5-877E-63FFBBA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2671A-E843-455E-9DF0-DD4B433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1E8976-AA3F-4606-AB2A-88ED854C4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617A3-E158-4863-B9DA-8134FC35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47684-26A5-44AB-A681-4F21860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DC58F-2E46-48CC-9658-FF303D7B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D4F014-2A42-4C62-AA6E-00974CF3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32A88E-3DB3-401A-AF36-F1D355A4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715E3-EC9F-478E-B9C9-D9A91A2E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22C94-92CC-444C-A0BC-4592900E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ECD8-C6DB-49AE-BFFE-BC7BF63397C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CD837-383E-43E9-89BB-99A44E0E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3CA3A-7C99-4348-A8A3-97B3164E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7CB91-291D-4B9A-8AB7-C766A9A5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07B56-45A6-43C7-B504-7BE632FB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Utiliser le vocabulaire géométrique</a:t>
            </a:r>
          </a:p>
          <a:p>
            <a:pPr marL="0" indent="0">
              <a:buNone/>
            </a:pPr>
            <a:r>
              <a:rPr lang="fr-FR" sz="5400" dirty="0"/>
              <a:t>Écris le nom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CA7468-073A-4EA7-8088-513C3819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131753"/>
            <a:ext cx="2092231" cy="6555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B56345-6CB3-4964-9B46-A78D2109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966718"/>
            <a:ext cx="2092231" cy="613721"/>
          </a:xfrm>
          <a:prstGeom prst="rect">
            <a:avLst/>
          </a:prstGeom>
        </p:spPr>
      </p:pic>
      <p:pic>
        <p:nvPicPr>
          <p:cNvPr id="31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E5D61FA-266E-43D7-BEC7-852EC422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6" y="3594512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triangle rectangle&quot;">
            <a:extLst>
              <a:ext uri="{FF2B5EF4-FFF2-40B4-BE49-F238E27FC236}">
                <a16:creationId xmlns:a16="http://schemas.microsoft.com/office/drawing/2014/main" id="{39C86139-B610-492B-9F9E-4C615C6E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08" y="454155"/>
            <a:ext cx="57150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4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0167-A1A6-4A37-B388-EC2465A6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10- </a:t>
            </a:r>
            <a:r>
              <a:rPr lang="fr-FR" sz="2000" dirty="0"/>
              <a:t>Calculer avec lecture graphique </a:t>
            </a:r>
            <a:r>
              <a:rPr lang="fr-FR" sz="2000" dirty="0" err="1"/>
              <a:t>S1</a:t>
            </a:r>
            <a:r>
              <a:rPr lang="fr-FR" sz="2000" dirty="0"/>
              <a:t> à 5/Écrire une addition réitérée sous forme de multiplication / Écrire une multiplication sous forme d’addition réitérée </a:t>
            </a:r>
            <a:r>
              <a:rPr lang="fr-FR" sz="2000" dirty="0" err="1"/>
              <a:t>S6</a:t>
            </a:r>
            <a:r>
              <a:rPr lang="fr-FR" sz="2000" dirty="0"/>
              <a:t> et 7 / Trouver le résultat de la multiplication par 10 ou 100 en s’appuyant sur le système décimal  J </a:t>
            </a:r>
            <a:r>
              <a:rPr lang="fr-FR" sz="2000" dirty="0" err="1"/>
              <a:t>S6</a:t>
            </a:r>
            <a:r>
              <a:rPr lang="fr-FR" sz="2000" dirty="0"/>
              <a:t> et 7 / Trouver le résultat de la multiplication par 2 en s’appuyant sur les doubles V </a:t>
            </a:r>
            <a:r>
              <a:rPr lang="fr-FR" sz="2000" dirty="0" err="1"/>
              <a:t>S6</a:t>
            </a:r>
            <a:r>
              <a:rPr lang="fr-FR" sz="2000" dirty="0"/>
              <a:t> et 7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57C87D-686F-4290-BBA3-7790397C527E}"/>
              </a:ext>
            </a:extLst>
          </p:cNvPr>
          <p:cNvSpPr txBox="1"/>
          <p:nvPr/>
        </p:nvSpPr>
        <p:spPr>
          <a:xfrm>
            <a:off x="5198509" y="2205901"/>
            <a:ext cx="364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Écris le nombre. 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887CB8F6-E7FB-409B-88B0-904A20EA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5" t="28493" r="2671" b="50145"/>
          <a:stretch/>
        </p:blipFill>
        <p:spPr>
          <a:xfrm>
            <a:off x="151014" y="3697357"/>
            <a:ext cx="10358018" cy="14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DA54-B8EF-4EEF-9C9A-AF1508C0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>
            <a:normAutofit fontScale="90000"/>
          </a:bodyPr>
          <a:lstStyle/>
          <a:p>
            <a:r>
              <a:rPr lang="fr-FR" dirty="0"/>
              <a:t>2- </a:t>
            </a:r>
            <a:r>
              <a:rPr lang="fr-FR" sz="2000" dirty="0"/>
              <a:t>Compter le nombre de sommets, de côtés, d’angles, d’angles droits.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78E2F-B1C3-4A3B-AB64-D7B8974D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12" y="988736"/>
            <a:ext cx="11522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Je suis un rectangle dont les quatre côtés sont de même longueur. Qui suis-je? </a:t>
            </a:r>
          </a:p>
        </p:txBody>
      </p:sp>
      <p:pic>
        <p:nvPicPr>
          <p:cNvPr id="17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1FEC57B-5308-4429-A421-9FA84FE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" y="3164405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F61C9-C940-409C-93A3-ADB4FDDBA742}"/>
              </a:ext>
            </a:extLst>
          </p:cNvPr>
          <p:cNvSpPr txBox="1"/>
          <p:nvPr/>
        </p:nvSpPr>
        <p:spPr>
          <a:xfrm>
            <a:off x="2444404" y="3164405"/>
            <a:ext cx="761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Je suis un   …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0A26D13-BFF4-40C1-A248-4C1F2EBCBA75}"/>
              </a:ext>
            </a:extLst>
          </p:cNvPr>
          <p:cNvGrpSpPr/>
          <p:nvPr/>
        </p:nvGrpSpPr>
        <p:grpSpPr>
          <a:xfrm>
            <a:off x="1852001" y="5566611"/>
            <a:ext cx="6602187" cy="1010794"/>
            <a:chOff x="1852002" y="5917223"/>
            <a:chExt cx="4399400" cy="66018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A448232-723F-48B8-BE04-EC545526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171" y="5917223"/>
              <a:ext cx="2092231" cy="65556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C59470F-B184-438E-8792-32779C5C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002" y="5963684"/>
              <a:ext cx="2092231" cy="613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21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BE68-84AA-4EDB-9D8C-98E74A9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" y="-115329"/>
            <a:ext cx="11209421" cy="1325563"/>
          </a:xfrm>
        </p:spPr>
        <p:txBody>
          <a:bodyPr>
            <a:normAutofit/>
          </a:bodyPr>
          <a:lstStyle/>
          <a:p>
            <a:r>
              <a:rPr lang="fr-FR" dirty="0"/>
              <a:t>3- </a:t>
            </a:r>
            <a:r>
              <a:rPr lang="fr-FR" sz="2000" dirty="0"/>
              <a:t>Reconnaitre les carrés, les rectangles, les triangle et les triangles rectangles dans une composition.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A9B5F4-EA56-4022-90C6-7F17F99E73A0}"/>
              </a:ext>
            </a:extLst>
          </p:cNvPr>
          <p:cNvGrpSpPr/>
          <p:nvPr/>
        </p:nvGrpSpPr>
        <p:grpSpPr>
          <a:xfrm>
            <a:off x="8767009" y="2976433"/>
            <a:ext cx="1620253" cy="2181616"/>
            <a:chOff x="8903368" y="2062458"/>
            <a:chExt cx="1620253" cy="218161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35B779-A7AC-496D-9D50-169C43DC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56" r="68115"/>
            <a:stretch/>
          </p:blipFill>
          <p:spPr>
            <a:xfrm>
              <a:off x="8903368" y="2062458"/>
              <a:ext cx="1620253" cy="218161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F7370C7-561D-4E2B-9880-D6A2BFCFA633}"/>
                </a:ext>
              </a:extLst>
            </p:cNvPr>
            <p:cNvSpPr txBox="1"/>
            <p:nvPr/>
          </p:nvSpPr>
          <p:spPr>
            <a:xfrm>
              <a:off x="9015663" y="2999874"/>
              <a:ext cx="1315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….   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AEF84B0-F652-4B32-A322-1FDE7FC1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643" y="1048211"/>
            <a:ext cx="4415603" cy="54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E27FF-9B86-43BA-9021-A97442E7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4- </a:t>
            </a:r>
            <a:r>
              <a:rPr lang="fr-FR" sz="2000" dirty="0"/>
              <a:t>Range ces trois nombres dans l’ordre Décroissant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B8A0A-F8A8-430D-8987-CEEEE503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340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/>
              <a:t>Range dans l’ordre croissant 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4400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6F2CC6-476B-42AC-9AF3-AD11C649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2260055"/>
            <a:ext cx="6461887" cy="41274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B33FCF-BFAC-4E20-90EA-ABB1D702AB5F}"/>
              </a:ext>
            </a:extLst>
          </p:cNvPr>
          <p:cNvSpPr txBox="1"/>
          <p:nvPr/>
        </p:nvSpPr>
        <p:spPr>
          <a:xfrm>
            <a:off x="3143943" y="3672944"/>
            <a:ext cx="6063916" cy="827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0671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3B4E-30E6-419E-85A1-D9DF013B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2811" cy="918243"/>
          </a:xfrm>
        </p:spPr>
        <p:txBody>
          <a:bodyPr/>
          <a:lstStyle/>
          <a:p>
            <a:r>
              <a:rPr lang="fr-FR" dirty="0"/>
              <a:t>5- </a:t>
            </a:r>
            <a:r>
              <a:rPr lang="fr-FR" sz="1800" dirty="0"/>
              <a:t>Connaitre le système décimal de position. Calculer. </a:t>
            </a: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E8CCAB4C-11B5-4F4A-99ED-1A0B73DD0A10}"/>
              </a:ext>
            </a:extLst>
          </p:cNvPr>
          <p:cNvSpPr/>
          <p:nvPr/>
        </p:nvSpPr>
        <p:spPr>
          <a:xfrm>
            <a:off x="838200" y="1616974"/>
            <a:ext cx="3268579" cy="1812026"/>
          </a:xfrm>
          <a:prstGeom prst="cloudCallout">
            <a:avLst>
              <a:gd name="adj1" fmla="val 48861"/>
              <a:gd name="adj2" fmla="val 660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1D5093-C484-4F8B-B7CF-B191FC8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29" y="1035156"/>
            <a:ext cx="7598960" cy="558605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227144C-A631-40F9-AEAC-7FB12E40C560}"/>
              </a:ext>
            </a:extLst>
          </p:cNvPr>
          <p:cNvSpPr txBox="1"/>
          <p:nvPr/>
        </p:nvSpPr>
        <p:spPr>
          <a:xfrm>
            <a:off x="6346209" y="2102943"/>
            <a:ext cx="528168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000000"/>
                </a:solidFill>
                <a:latin typeface="Calibri" panose="020F0502020204030204" pitchFamily="34" charset="0"/>
              </a:rPr>
              <a:t>ABC</a:t>
            </a: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A est le chiffre des unités de 547.</a:t>
            </a: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B est le chiffre des dizaines de 302.</a:t>
            </a:r>
          </a:p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</a:rPr>
              <a:t>C est le chiffre des centaines de 168.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566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D5B11-CDA0-4A2A-9536-F87BF85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6- </a:t>
            </a:r>
            <a:r>
              <a:rPr lang="fr-FR" sz="1800" dirty="0"/>
              <a:t>Calculer les doubles et les moitiés.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277268-81E9-497A-9214-F022B6C49B03}"/>
              </a:ext>
            </a:extLst>
          </p:cNvPr>
          <p:cNvGrpSpPr/>
          <p:nvPr/>
        </p:nvGrpSpPr>
        <p:grpSpPr>
          <a:xfrm>
            <a:off x="9064487" y="365125"/>
            <a:ext cx="3127513" cy="3589421"/>
            <a:chOff x="7098053" y="938839"/>
            <a:chExt cx="5300928" cy="61249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3C22E86-7811-4CBF-95E8-8E5A8539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53" y="938839"/>
              <a:ext cx="5300928" cy="612490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AC06DD-9CEF-423A-A270-825A38D1F126}"/>
                </a:ext>
              </a:extLst>
            </p:cNvPr>
            <p:cNvSpPr txBox="1"/>
            <p:nvPr/>
          </p:nvSpPr>
          <p:spPr>
            <a:xfrm>
              <a:off x="7459579" y="2695074"/>
              <a:ext cx="2550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9600" dirty="0"/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C5E3F8D-D925-4A60-B9A2-56B6743B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6" y="4018547"/>
            <a:ext cx="11983453" cy="196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36 est                de 72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B30017-F3F0-48AE-8F48-509562C9A9F1}"/>
              </a:ext>
            </a:extLst>
          </p:cNvPr>
          <p:cNvSpPr txBox="1"/>
          <p:nvPr/>
        </p:nvSpPr>
        <p:spPr>
          <a:xfrm>
            <a:off x="4484117" y="3510715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le double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06FAF5-175E-48BE-8201-E5AEA5BD538D}"/>
              </a:ext>
            </a:extLst>
          </p:cNvPr>
          <p:cNvSpPr txBox="1"/>
          <p:nvPr/>
        </p:nvSpPr>
        <p:spPr>
          <a:xfrm>
            <a:off x="4484116" y="5188803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la moitié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83FFFE3-B7F7-4385-A551-4D879FA0C4F4}"/>
              </a:ext>
            </a:extLst>
          </p:cNvPr>
          <p:cNvCxnSpPr/>
          <p:nvPr/>
        </p:nvCxnSpPr>
        <p:spPr>
          <a:xfrm flipV="1">
            <a:off x="3795004" y="4018546"/>
            <a:ext cx="689112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BC73D7-CEC4-49DD-A66A-5FC36EFC9D6B}"/>
              </a:ext>
            </a:extLst>
          </p:cNvPr>
          <p:cNvCxnSpPr/>
          <p:nvPr/>
        </p:nvCxnSpPr>
        <p:spPr>
          <a:xfrm>
            <a:off x="7479109" y="4018546"/>
            <a:ext cx="649356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1B39C27-0C5E-474D-878C-D67FCBD75C76}"/>
              </a:ext>
            </a:extLst>
          </p:cNvPr>
          <p:cNvCxnSpPr>
            <a:endCxn id="13" idx="1"/>
          </p:cNvCxnSpPr>
          <p:nvPr/>
        </p:nvCxnSpPr>
        <p:spPr>
          <a:xfrm>
            <a:off x="3795003" y="5034210"/>
            <a:ext cx="689113" cy="6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F82F321-B6CF-4EAA-B300-B0EE40F5A4AC}"/>
              </a:ext>
            </a:extLst>
          </p:cNvPr>
          <p:cNvCxnSpPr/>
          <p:nvPr/>
        </p:nvCxnSpPr>
        <p:spPr>
          <a:xfrm flipV="1">
            <a:off x="7293578" y="5034210"/>
            <a:ext cx="834887" cy="72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23BF-EA81-4AC6-A06B-0F3DA26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2" y="156578"/>
            <a:ext cx="10515600" cy="1325563"/>
          </a:xfrm>
        </p:spPr>
        <p:txBody>
          <a:bodyPr/>
          <a:lstStyle/>
          <a:p>
            <a:r>
              <a:rPr lang="fr-FR" dirty="0"/>
              <a:t>7-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2F67C-A2C7-4442-A138-53002C1A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938" y="293256"/>
            <a:ext cx="10515600" cy="1824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Trouve le nombre qui est écrit sur les deux cartes.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57A7FF1-8AED-408C-9869-5756A491E0E6}"/>
              </a:ext>
            </a:extLst>
          </p:cNvPr>
          <p:cNvGrpSpPr/>
          <p:nvPr/>
        </p:nvGrpSpPr>
        <p:grpSpPr>
          <a:xfrm>
            <a:off x="1859570" y="1482141"/>
            <a:ext cx="8781925" cy="4825535"/>
            <a:chOff x="2575188" y="1522256"/>
            <a:chExt cx="2310070" cy="122094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4E89161-79F0-468C-982E-A03CBA360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570"/>
            <a:stretch/>
          </p:blipFill>
          <p:spPr>
            <a:xfrm>
              <a:off x="2575188" y="1522256"/>
              <a:ext cx="1155035" cy="119060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5C680A7-FFAB-4237-B258-49FD2F55C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430"/>
            <a:stretch/>
          </p:blipFill>
          <p:spPr>
            <a:xfrm>
              <a:off x="3730223" y="1618819"/>
              <a:ext cx="1155035" cy="1124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08787-0E59-4561-BCEB-14363E3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8- </a:t>
            </a:r>
            <a:r>
              <a:rPr lang="fr-FR" sz="1800" dirty="0"/>
              <a:t>Connaitre les unités de mesure.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8517B9-2C5C-471A-9741-3D45E57DDE55}"/>
              </a:ext>
            </a:extLst>
          </p:cNvPr>
          <p:cNvSpPr txBox="1"/>
          <p:nvPr/>
        </p:nvSpPr>
        <p:spPr>
          <a:xfrm>
            <a:off x="489356" y="1350533"/>
            <a:ext cx="10860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Trois chaudrons contiennent 5 litres de potion.</a:t>
            </a:r>
            <a:r>
              <a:rPr lang="fr-FR" sz="2800" dirty="0">
                <a:solidFill>
                  <a:srgbClr val="222222"/>
                </a:solidFill>
                <a:latin typeface="Roboto Slab"/>
              </a:rPr>
              <a:t> </a:t>
            </a:r>
            <a:endParaRPr lang="fr-FR" sz="2800" dirty="0"/>
          </a:p>
          <a:p>
            <a:r>
              <a:rPr lang="fr-FR" sz="3600" dirty="0"/>
              <a:t>De quelle mesure de grandeur s’agit-il ? </a:t>
            </a:r>
          </a:p>
          <a:p>
            <a:endParaRPr lang="fr-FR" sz="3600" dirty="0"/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prix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contenance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masse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temps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longueur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E71DFBE-D50C-4E12-8387-4A0393BF965E}"/>
              </a:ext>
            </a:extLst>
          </p:cNvPr>
          <p:cNvGrpSpPr/>
          <p:nvPr/>
        </p:nvGrpSpPr>
        <p:grpSpPr>
          <a:xfrm>
            <a:off x="9145944" y="543356"/>
            <a:ext cx="2840970" cy="3303593"/>
            <a:chOff x="5838724" y="1172154"/>
            <a:chExt cx="5878196" cy="5015830"/>
          </a:xfrm>
        </p:grpSpPr>
        <p:pic>
          <p:nvPicPr>
            <p:cNvPr id="1030" name="Picture 6" descr="nombres-300x233">
              <a:extLst>
                <a:ext uri="{FF2B5EF4-FFF2-40B4-BE49-F238E27FC236}">
                  <a16:creationId xmlns:a16="http://schemas.microsoft.com/office/drawing/2014/main" id="{B2D79F92-EFC3-4E76-8285-5B75EB26C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5223">
              <a:off x="8619190" y="4950860"/>
              <a:ext cx="1292570" cy="12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balance-300x162">
              <a:extLst>
                <a:ext uri="{FF2B5EF4-FFF2-40B4-BE49-F238E27FC236}">
                  <a16:creationId xmlns:a16="http://schemas.microsoft.com/office/drawing/2014/main" id="{2F9FEA39-75AB-4F9E-86C9-5864B207E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724" y="4191071"/>
              <a:ext cx="2068217" cy="13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géométrie-285x300">
              <a:extLst>
                <a:ext uri="{FF2B5EF4-FFF2-40B4-BE49-F238E27FC236}">
                  <a16:creationId xmlns:a16="http://schemas.microsoft.com/office/drawing/2014/main" id="{FEFE7623-7B1B-4505-936B-3147A046E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806" y="3746368"/>
              <a:ext cx="1318114" cy="1709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toise-267x300">
              <a:extLst>
                <a:ext uri="{FF2B5EF4-FFF2-40B4-BE49-F238E27FC236}">
                  <a16:creationId xmlns:a16="http://schemas.microsoft.com/office/drawing/2014/main" id="{156BFA3B-4D35-4F04-A77A-A33590CE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981" y="2785350"/>
              <a:ext cx="1318114" cy="1825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https://www.mysticlolly.fr/wp-content/uploads/2016/11/g%C3%A9om%C3%A9trie-1.png">
              <a:extLst>
                <a:ext uri="{FF2B5EF4-FFF2-40B4-BE49-F238E27FC236}">
                  <a16:creationId xmlns:a16="http://schemas.microsoft.com/office/drawing/2014/main" id="{A31E12A7-A1DE-4943-8776-755E9BEAB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950" y="1172154"/>
              <a:ext cx="1709890" cy="213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RÃ©sultat de recherche d'images pour &quot;chaudron&quot;">
            <a:extLst>
              <a:ext uri="{FF2B5EF4-FFF2-40B4-BE49-F238E27FC236}">
                <a16:creationId xmlns:a16="http://schemas.microsoft.com/office/drawing/2014/main" id="{3E205739-6234-4398-B4E5-D6AEE3C9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91" y="2807932"/>
            <a:ext cx="304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B3A0E-BFDB-4CFD-8406-1B77617A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9- </a:t>
            </a:r>
            <a:r>
              <a:rPr lang="fr-FR" sz="1800" dirty="0"/>
              <a:t>Comparer des volumes. 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0CF04A-569C-476D-A984-8AFE58507265}"/>
              </a:ext>
            </a:extLst>
          </p:cNvPr>
          <p:cNvSpPr txBox="1"/>
          <p:nvPr/>
        </p:nvSpPr>
        <p:spPr>
          <a:xfrm>
            <a:off x="8517137" y="2948970"/>
            <a:ext cx="3208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C’est</a:t>
            </a:r>
          </a:p>
          <a:p>
            <a:pPr algn="ctr"/>
            <a:r>
              <a:rPr lang="fr-FR" sz="4800" dirty="0"/>
              <a:t>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1999CA-BCD2-4EB2-BC80-703735A5E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4" y="1857375"/>
            <a:ext cx="6798159" cy="46710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83660E-63E0-4F21-86CD-7BA930028326}"/>
              </a:ext>
            </a:extLst>
          </p:cNvPr>
          <p:cNvSpPr txBox="1"/>
          <p:nvPr/>
        </p:nvSpPr>
        <p:spPr>
          <a:xfrm>
            <a:off x="4114903" y="150743"/>
            <a:ext cx="6798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Combien de verres d’eau représentent le volume d’eau du 2</a:t>
            </a:r>
            <a:r>
              <a:rPr lang="fr-FR" sz="3600" baseline="30000" dirty="0"/>
              <a:t>ème</a:t>
            </a:r>
            <a:r>
              <a:rPr lang="fr-FR" sz="3600" dirty="0"/>
              <a:t> bocal ? </a:t>
            </a:r>
          </a:p>
        </p:txBody>
      </p:sp>
    </p:spTree>
    <p:extLst>
      <p:ext uri="{BB962C8B-B14F-4D97-AF65-F5344CB8AC3E}">
        <p14:creationId xmlns:p14="http://schemas.microsoft.com/office/powerpoint/2010/main" val="504613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269</Words>
  <Application>Microsoft Office PowerPoint</Application>
  <PresentationFormat>Grand écran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 Slab</vt:lpstr>
      <vt:lpstr>Thème Office</vt:lpstr>
      <vt:lpstr>1-</vt:lpstr>
      <vt:lpstr>2- Compter le nombre de sommets, de côtés, d’angles, d’angles droits. </vt:lpstr>
      <vt:lpstr>3- Reconnaitre les carrés, les rectangles, les triangle et les triangles rectangles dans une composition. </vt:lpstr>
      <vt:lpstr>4- Range ces trois nombres dans l’ordre Décroissant  </vt:lpstr>
      <vt:lpstr>5- Connaitre le système décimal de position. Calculer. </vt:lpstr>
      <vt:lpstr>6- Calculer les doubles et les moitiés. </vt:lpstr>
      <vt:lpstr>7-</vt:lpstr>
      <vt:lpstr>8- Connaitre les unités de mesure. </vt:lpstr>
      <vt:lpstr>9- Comparer des volumes.  </vt:lpstr>
      <vt:lpstr>10- Calculer avec lecture graphique S1 à 5/Écrire une addition réitérée sous forme de multiplication / Écrire une multiplication sous forme d’addition réitérée S6 et 7 / Trouver le résultat de la multiplication par 10 ou 100 en s’appuyant sur le système décimal  J S6 et 7 / Trouver le résultat de la multiplication par 2 en s’appuyant sur les doubles V S6 et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</dc:title>
  <dc:creator>Celine ROQUE</dc:creator>
  <cp:lastModifiedBy>Celine ROQUE</cp:lastModifiedBy>
  <cp:revision>47</cp:revision>
  <dcterms:created xsi:type="dcterms:W3CDTF">2019-01-05T09:58:09Z</dcterms:created>
  <dcterms:modified xsi:type="dcterms:W3CDTF">2019-03-02T19:59:28Z</dcterms:modified>
</cp:coreProperties>
</file>