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EBCD"/>
    <a:srgbClr val="CCFFCC"/>
    <a:srgbClr val="FFFF99"/>
    <a:srgbClr val="FFC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3" autoAdjust="0"/>
    <p:restoredTop sz="94660"/>
  </p:normalViewPr>
  <p:slideViewPr>
    <p:cSldViewPr snapToGrid="0">
      <p:cViewPr varScale="1">
        <p:scale>
          <a:sx n="56" d="100"/>
          <a:sy n="56" d="100"/>
        </p:scale>
        <p:origin x="241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8DF-8AC9-4D41-B34B-15E3D82A885F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0DC-11A9-4982-852A-8034020DC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50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8DF-8AC9-4D41-B34B-15E3D82A885F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0DC-11A9-4982-852A-8034020DC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8482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8DF-8AC9-4D41-B34B-15E3D82A885F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0DC-11A9-4982-852A-8034020DC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323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8DF-8AC9-4D41-B34B-15E3D82A885F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0DC-11A9-4982-852A-8034020DC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529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8DF-8AC9-4D41-B34B-15E3D82A885F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0DC-11A9-4982-852A-8034020DC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964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8DF-8AC9-4D41-B34B-15E3D82A885F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0DC-11A9-4982-852A-8034020DC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801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8DF-8AC9-4D41-B34B-15E3D82A885F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0DC-11A9-4982-852A-8034020DC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596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8DF-8AC9-4D41-B34B-15E3D82A885F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0DC-11A9-4982-852A-8034020DC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51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8DF-8AC9-4D41-B34B-15E3D82A885F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0DC-11A9-4982-852A-8034020DC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09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8DF-8AC9-4D41-B34B-15E3D82A885F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0DC-11A9-4982-852A-8034020DC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230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A8DF-8AC9-4D41-B34B-15E3D82A885F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20DC-11A9-4982-852A-8034020DC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4719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EA8DF-8AC9-4D41-B34B-15E3D82A885F}" type="datetimeFigureOut">
              <a:rPr lang="fr-FR" smtClean="0"/>
              <a:t>11/03/2021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20DC-11A9-4982-852A-8034020DC1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94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57065" y="-28191"/>
            <a:ext cx="3643152" cy="387938"/>
          </a:xfrm>
          <a:solidFill>
            <a:srgbClr val="FF0066"/>
          </a:solidFill>
        </p:spPr>
        <p:txBody>
          <a:bodyPr>
            <a:no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Chemin de relecture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743988"/>
              </p:ext>
            </p:extLst>
          </p:nvPr>
        </p:nvGraphicFramePr>
        <p:xfrm>
          <a:off x="0" y="1315844"/>
          <a:ext cx="6858000" cy="15759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1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6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75931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66"/>
                        </a:solidFill>
                        <a:latin typeface="Algerian" panose="04020705040A02060702" pitchFamily="82" charset="0"/>
                      </a:endParaRPr>
                    </a:p>
                    <a:p>
                      <a:r>
                        <a:rPr lang="fr-FR" dirty="0">
                          <a:solidFill>
                            <a:srgbClr val="FF0066"/>
                          </a:solidFill>
                          <a:latin typeface="Algerian" panose="04020705040A02060702" pitchFamily="82" charset="0"/>
                        </a:rPr>
                        <a:t>2. LA PONCTUATION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fr-FR" sz="10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</a:t>
                      </a:r>
                      <a:r>
                        <a:rPr lang="x-none" sz="16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fin de la phrase </a:t>
                      </a: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 marquée par   </a:t>
                      </a:r>
                      <a:r>
                        <a:rPr lang="x-none" sz="1600" b="1" u="sng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 point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0897" y="1345949"/>
            <a:ext cx="2291098" cy="112297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3616" y="2278203"/>
            <a:ext cx="402871" cy="45322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765" y="1855687"/>
            <a:ext cx="1296152" cy="830374"/>
          </a:xfrm>
          <a:prstGeom prst="rect">
            <a:avLst/>
          </a:prstGeom>
        </p:spPr>
      </p:pic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898951"/>
              </p:ext>
            </p:extLst>
          </p:nvPr>
        </p:nvGraphicFramePr>
        <p:xfrm>
          <a:off x="0" y="2891775"/>
          <a:ext cx="6858000" cy="2971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1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6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045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66"/>
                          </a:solidFill>
                          <a:latin typeface="Algerian" panose="04020705040A02060702" pitchFamily="82" charset="0"/>
                        </a:rPr>
                        <a:t>3 . LES ACCORDS</a:t>
                      </a:r>
                    </a:p>
                    <a:p>
                      <a:pPr algn="ctr"/>
                      <a:endParaRPr lang="fr-FR" dirty="0">
                        <a:solidFill>
                          <a:srgbClr val="FF0066"/>
                        </a:solidFill>
                        <a:latin typeface="Algerian" panose="04020705040A02060702" pitchFamily="82" charset="0"/>
                      </a:endParaRPr>
                    </a:p>
                    <a:p>
                      <a:pPr algn="ctr"/>
                      <a:r>
                        <a:rPr lang="fr-FR" dirty="0">
                          <a:solidFill>
                            <a:srgbClr val="FF0066"/>
                          </a:solidFill>
                          <a:latin typeface="Algerian" panose="04020705040A02060702" pitchFamily="82" charset="0"/>
                        </a:rPr>
                        <a:t>LA</a:t>
                      </a:r>
                      <a:r>
                        <a:rPr lang="fr-FR" baseline="0" dirty="0">
                          <a:solidFill>
                            <a:srgbClr val="FF0066"/>
                          </a:solidFill>
                          <a:latin typeface="Algerian" panose="04020705040A02060702" pitchFamily="82" charset="0"/>
                        </a:rPr>
                        <a:t> MARQUE DU PLURIEL </a:t>
                      </a:r>
                    </a:p>
                    <a:p>
                      <a:pPr algn="ctr"/>
                      <a:endParaRPr lang="fr-FR" baseline="0" dirty="0">
                        <a:solidFill>
                          <a:srgbClr val="FF0066"/>
                        </a:solidFill>
                        <a:latin typeface="Algerian" panose="04020705040A02060702" pitchFamily="82" charset="0"/>
                      </a:endParaRPr>
                    </a:p>
                    <a:p>
                      <a:pPr algn="ctr"/>
                      <a:endParaRPr lang="fr-FR" baseline="0" dirty="0">
                        <a:solidFill>
                          <a:srgbClr val="FF0066"/>
                        </a:solidFill>
                        <a:latin typeface="Algerian" panose="04020705040A02060702" pitchFamily="82" charset="0"/>
                      </a:endParaRPr>
                    </a:p>
                    <a:p>
                      <a:pPr algn="ctr"/>
                      <a:endParaRPr lang="fr-FR" baseline="0" dirty="0">
                        <a:solidFill>
                          <a:srgbClr val="FF0066"/>
                        </a:solidFill>
                        <a:latin typeface="Algerian" panose="04020705040A02060702" pitchFamily="82" charset="0"/>
                      </a:endParaRPr>
                    </a:p>
                    <a:p>
                      <a:pPr algn="ctr"/>
                      <a:endParaRPr lang="fr-FR" baseline="0" dirty="0">
                        <a:solidFill>
                          <a:srgbClr val="FF0066"/>
                        </a:solidFill>
                        <a:latin typeface="Algerian" panose="04020705040A02060702" pitchFamily="82" charset="0"/>
                      </a:endParaRPr>
                    </a:p>
                    <a:p>
                      <a:pPr algn="ctr"/>
                      <a:endParaRPr lang="fr-FR" baseline="0" dirty="0">
                        <a:solidFill>
                          <a:srgbClr val="FF0066"/>
                        </a:solidFill>
                        <a:latin typeface="Algerian" panose="04020705040A02060702" pitchFamily="82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rgbClr val="FF0066"/>
                          </a:solidFill>
                          <a:latin typeface="Algerian" panose="04020705040A02060702" pitchFamily="82" charset="0"/>
                        </a:rPr>
                        <a:t>LA</a:t>
                      </a:r>
                      <a:r>
                        <a:rPr lang="fr-FR" baseline="0" dirty="0">
                          <a:solidFill>
                            <a:srgbClr val="FF0066"/>
                          </a:solidFill>
                          <a:latin typeface="Algerian" panose="04020705040A02060702" pitchFamily="82" charset="0"/>
                        </a:rPr>
                        <a:t> MARQUE DU FEMININ </a:t>
                      </a:r>
                    </a:p>
                    <a:p>
                      <a:pPr algn="ctr"/>
                      <a:endParaRPr lang="fr-FR" baseline="0" dirty="0">
                        <a:solidFill>
                          <a:srgbClr val="FF0066"/>
                        </a:solidFill>
                        <a:latin typeface="Algerian" panose="04020705040A02060702" pitchFamily="82" charset="0"/>
                      </a:endParaRPr>
                    </a:p>
                    <a:p>
                      <a:endParaRPr lang="fr-FR" baseline="0" dirty="0">
                        <a:latin typeface="Algerian" panose="04020705040A02060702" pitchFamily="82" charset="0"/>
                      </a:endParaRPr>
                    </a:p>
                    <a:p>
                      <a:endParaRPr lang="fr-F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fr-F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" name="Imag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2943" y="2939169"/>
            <a:ext cx="2559087" cy="494161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6"/>
          <a:srcRect t="24153" b="3927"/>
          <a:stretch/>
        </p:blipFill>
        <p:spPr>
          <a:xfrm>
            <a:off x="2652338" y="3491468"/>
            <a:ext cx="2680513" cy="555210"/>
          </a:xfrm>
          <a:prstGeom prst="rect">
            <a:avLst/>
          </a:prstGeom>
        </p:spPr>
      </p:pic>
      <p:sp>
        <p:nvSpPr>
          <p:cNvPr id="12" name="Ellipse 11"/>
          <p:cNvSpPr/>
          <p:nvPr/>
        </p:nvSpPr>
        <p:spPr>
          <a:xfrm>
            <a:off x="3054313" y="3829598"/>
            <a:ext cx="323385" cy="289931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S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38523" y="3761176"/>
            <a:ext cx="396274" cy="493819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83106" y="3751526"/>
            <a:ext cx="396274" cy="493819"/>
          </a:xfrm>
          <a:prstGeom prst="rect">
            <a:avLst/>
          </a:prstGeom>
        </p:spPr>
      </p:pic>
      <p:sp>
        <p:nvSpPr>
          <p:cNvPr id="17" name="Ellipse 16"/>
          <p:cNvSpPr/>
          <p:nvPr/>
        </p:nvSpPr>
        <p:spPr>
          <a:xfrm>
            <a:off x="5013358" y="3209096"/>
            <a:ext cx="323385" cy="289931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S</a:t>
            </a:r>
          </a:p>
        </p:txBody>
      </p:sp>
      <p:sp>
        <p:nvSpPr>
          <p:cNvPr id="18" name="Ellipse 17"/>
          <p:cNvSpPr/>
          <p:nvPr/>
        </p:nvSpPr>
        <p:spPr>
          <a:xfrm>
            <a:off x="3904841" y="3211094"/>
            <a:ext cx="323385" cy="289931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S</a:t>
            </a:r>
          </a:p>
        </p:txBody>
      </p:sp>
      <p:sp>
        <p:nvSpPr>
          <p:cNvPr id="19" name="Ellipse 18"/>
          <p:cNvSpPr/>
          <p:nvPr/>
        </p:nvSpPr>
        <p:spPr>
          <a:xfrm>
            <a:off x="2863736" y="3278790"/>
            <a:ext cx="323385" cy="289931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S</a:t>
            </a:r>
          </a:p>
        </p:txBody>
      </p:sp>
      <p:cxnSp>
        <p:nvCxnSpPr>
          <p:cNvPr id="21" name="Connecteur droit 20"/>
          <p:cNvCxnSpPr/>
          <p:nvPr/>
        </p:nvCxnSpPr>
        <p:spPr>
          <a:xfrm>
            <a:off x="3274451" y="7841822"/>
            <a:ext cx="323385" cy="2899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4997252" y="3215690"/>
            <a:ext cx="323385" cy="2899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3896499" y="3223305"/>
            <a:ext cx="323385" cy="2899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804091" y="4164457"/>
            <a:ext cx="4942396" cy="3671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des , mes, tes, ses , nos, vos , plusieurs, cinq, quelques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4329985" y="1580849"/>
            <a:ext cx="2290896" cy="5496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500" dirty="0">
                <a:solidFill>
                  <a:schemeClr val="tx1"/>
                </a:solidFill>
                <a:latin typeface="Century Gothic" panose="020B0502020202020204" pitchFamily="34" charset="0"/>
              </a:rPr>
              <a:t> La </a:t>
            </a:r>
            <a:r>
              <a:rPr lang="x-none" sz="1500" dirty="0">
                <a:solidFill>
                  <a:schemeClr val="tx1"/>
                </a:solidFill>
                <a:latin typeface="Century Gothic" panose="020B0502020202020204" pitchFamily="34" charset="0"/>
              </a:rPr>
              <a:t>phrase </a:t>
            </a:r>
            <a:r>
              <a:rPr lang="fr-FR" sz="1500" dirty="0">
                <a:solidFill>
                  <a:schemeClr val="tx1"/>
                </a:solidFill>
                <a:latin typeface="Century Gothic" panose="020B0502020202020204" pitchFamily="34" charset="0"/>
              </a:rPr>
              <a:t>commence </a:t>
            </a:r>
          </a:p>
          <a:p>
            <a:r>
              <a:rPr lang="fr-FR" sz="1500" dirty="0">
                <a:solidFill>
                  <a:schemeClr val="tx1"/>
                </a:solidFill>
                <a:latin typeface="Century Gothic" panose="020B0502020202020204" pitchFamily="34" charset="0"/>
              </a:rPr>
              <a:t>  par  </a:t>
            </a:r>
            <a:r>
              <a:rPr lang="x-none" sz="15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une majuscule</a:t>
            </a:r>
            <a:endParaRPr lang="fr-FR" sz="15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482463"/>
              </p:ext>
            </p:extLst>
          </p:nvPr>
        </p:nvGraphicFramePr>
        <p:xfrm>
          <a:off x="-7464" y="5626569"/>
          <a:ext cx="6858000" cy="13281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1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6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28101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66"/>
                        </a:solidFill>
                        <a:latin typeface="Algerian" panose="04020705040A02060702" pitchFamily="82" charset="0"/>
                      </a:endParaRPr>
                    </a:p>
                    <a:p>
                      <a:pPr algn="ctr"/>
                      <a:endParaRPr lang="fr-FR" dirty="0">
                        <a:solidFill>
                          <a:srgbClr val="FF0066"/>
                        </a:solidFill>
                        <a:latin typeface="Algerian" panose="04020705040A02060702" pitchFamily="82" charset="0"/>
                      </a:endParaRPr>
                    </a:p>
                    <a:p>
                      <a:pPr algn="ctr"/>
                      <a:r>
                        <a:rPr lang="fr-FR" dirty="0">
                          <a:solidFill>
                            <a:srgbClr val="FF0066"/>
                          </a:solidFill>
                          <a:latin typeface="Algerian" panose="04020705040A02060702" pitchFamily="82" charset="0"/>
                        </a:rPr>
                        <a:t>4. LE</a:t>
                      </a:r>
                      <a:r>
                        <a:rPr lang="fr-FR" baseline="0" dirty="0">
                          <a:solidFill>
                            <a:srgbClr val="FF0066"/>
                          </a:solidFill>
                          <a:latin typeface="Algerian" panose="04020705040A02060702" pitchFamily="82" charset="0"/>
                        </a:rPr>
                        <a:t> VERBE</a:t>
                      </a:r>
                      <a:endParaRPr lang="fr-FR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fr-FR" sz="10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52338" y="5739516"/>
            <a:ext cx="2986461" cy="1099503"/>
          </a:xfrm>
          <a:prstGeom prst="rect">
            <a:avLst/>
          </a:prstGeom>
        </p:spPr>
      </p:pic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120727"/>
              </p:ext>
            </p:extLst>
          </p:nvPr>
        </p:nvGraphicFramePr>
        <p:xfrm>
          <a:off x="7144" y="6964718"/>
          <a:ext cx="6858000" cy="29412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1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6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1282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66"/>
                        </a:solidFill>
                        <a:latin typeface="Algerian" panose="04020705040A02060702" pitchFamily="82" charset="0"/>
                      </a:endParaRPr>
                    </a:p>
                    <a:p>
                      <a:pPr algn="ctr"/>
                      <a:endParaRPr lang="fr-FR" dirty="0">
                        <a:solidFill>
                          <a:srgbClr val="FF0066"/>
                        </a:solidFill>
                        <a:latin typeface="Algerian" panose="04020705040A02060702" pitchFamily="82" charset="0"/>
                      </a:endParaRPr>
                    </a:p>
                    <a:p>
                      <a:pPr algn="ctr"/>
                      <a:endParaRPr lang="fr-FR" dirty="0">
                        <a:solidFill>
                          <a:srgbClr val="FF0066"/>
                        </a:solidFill>
                        <a:latin typeface="Algerian" panose="04020705040A02060702" pitchFamily="82" charset="0"/>
                      </a:endParaRPr>
                    </a:p>
                    <a:p>
                      <a:pPr algn="ctr"/>
                      <a:endParaRPr lang="fr-FR" dirty="0">
                        <a:solidFill>
                          <a:srgbClr val="FF0066"/>
                        </a:solidFill>
                        <a:latin typeface="Algerian" panose="04020705040A02060702" pitchFamily="82" charset="0"/>
                      </a:endParaRPr>
                    </a:p>
                    <a:p>
                      <a:pPr algn="ctr"/>
                      <a:endParaRPr lang="fr-FR" dirty="0">
                        <a:solidFill>
                          <a:srgbClr val="FF0066"/>
                        </a:solidFill>
                        <a:latin typeface="Algerian" panose="04020705040A02060702" pitchFamily="82" charset="0"/>
                      </a:endParaRPr>
                    </a:p>
                    <a:p>
                      <a:pPr algn="ctr"/>
                      <a:endParaRPr lang="fr-FR" dirty="0">
                        <a:solidFill>
                          <a:srgbClr val="FF0066"/>
                        </a:solidFill>
                        <a:latin typeface="Algerian" panose="04020705040A02060702" pitchFamily="82" charset="0"/>
                      </a:endParaRPr>
                    </a:p>
                    <a:p>
                      <a:pPr algn="ctr"/>
                      <a:r>
                        <a:rPr lang="fr-FR" dirty="0">
                          <a:solidFill>
                            <a:srgbClr val="FF0066"/>
                          </a:solidFill>
                          <a:latin typeface="Algerian" panose="04020705040A02060702" pitchFamily="82" charset="0"/>
                        </a:rPr>
                        <a:t>5.</a:t>
                      </a:r>
                      <a:r>
                        <a:rPr lang="fr-FR" baseline="0" dirty="0">
                          <a:solidFill>
                            <a:srgbClr val="FF0066"/>
                          </a:solidFill>
                          <a:latin typeface="Algerian" panose="04020705040A02060702" pitchFamily="82" charset="0"/>
                        </a:rPr>
                        <a:t> Quelques règles d’orthographe</a:t>
                      </a:r>
                      <a:endParaRPr lang="fr-FR" dirty="0">
                        <a:solidFill>
                          <a:srgbClr val="FF0066"/>
                        </a:solidFill>
                        <a:latin typeface="Algerian" panose="04020705040A02060702" pitchFamily="82" charset="0"/>
                      </a:endParaRPr>
                    </a:p>
                    <a:p>
                      <a:endParaRPr lang="fr-FR" dirty="0"/>
                    </a:p>
                  </a:txBody>
                  <a:tcPr>
                    <a:solidFill>
                      <a:srgbClr val="D8EB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                                                      à l’école                               à l’envers</a:t>
                      </a:r>
                    </a:p>
                    <a:p>
                      <a:r>
                        <a:rPr lang="fr-FR" dirty="0"/>
                        <a:t>                                                      à la maison                        </a:t>
                      </a:r>
                      <a:r>
                        <a:rPr lang="fr-FR" baseline="0" dirty="0"/>
                        <a:t> à la </a:t>
                      </a:r>
                      <a:r>
                        <a:rPr lang="fr-FR" baseline="0" dirty="0" err="1"/>
                        <a:t>fouchette</a:t>
                      </a:r>
                      <a:endParaRPr lang="fr-FR" dirty="0"/>
                    </a:p>
                    <a:p>
                      <a:r>
                        <a:rPr lang="fr-FR" dirty="0"/>
                        <a:t>                                                      à</a:t>
                      </a:r>
                      <a:r>
                        <a:rPr lang="fr-FR" baseline="0" dirty="0"/>
                        <a:t> la calculatrice                 à plusieurs</a:t>
                      </a:r>
                      <a:endParaRPr lang="fr-FR" dirty="0"/>
                    </a:p>
                  </a:txBody>
                  <a:tcPr>
                    <a:solidFill>
                      <a:srgbClr val="D8EB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Rectangle à coins arrondis 32"/>
          <p:cNvSpPr/>
          <p:nvPr/>
        </p:nvSpPr>
        <p:spPr>
          <a:xfrm>
            <a:off x="1965783" y="7061821"/>
            <a:ext cx="1244021" cy="4445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/>
              <a:t>à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758156" y="7673378"/>
            <a:ext cx="5092700" cy="739140"/>
          </a:xfrm>
          <a:prstGeom prst="rect">
            <a:avLst/>
          </a:prstGeom>
          <a:solidFill>
            <a:srgbClr val="D8EBCD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b="1" dirty="0"/>
              <a:t>                                                        des pommes </a:t>
            </a:r>
            <a:r>
              <a:rPr lang="fr-FR" sz="1400" b="1" u="sng" dirty="0"/>
              <a:t>et</a:t>
            </a:r>
            <a:r>
              <a:rPr lang="fr-FR" sz="1400" b="1" dirty="0"/>
              <a:t> des poires</a:t>
            </a:r>
          </a:p>
          <a:p>
            <a:r>
              <a:rPr lang="fr-FR" sz="1400" b="1" dirty="0"/>
              <a:t>                                                        manger </a:t>
            </a:r>
            <a:r>
              <a:rPr lang="fr-FR" sz="1400" b="1" u="sng" dirty="0"/>
              <a:t>et </a:t>
            </a:r>
            <a:r>
              <a:rPr lang="fr-FR" sz="1400" b="1" dirty="0"/>
              <a:t>boire</a:t>
            </a:r>
          </a:p>
          <a:p>
            <a:r>
              <a:rPr lang="fr-FR" sz="1400" b="1" dirty="0"/>
              <a:t>                                                        grand </a:t>
            </a:r>
            <a:r>
              <a:rPr lang="fr-FR" sz="1400" b="1" u="sng" dirty="0"/>
              <a:t>et </a:t>
            </a:r>
            <a:r>
              <a:rPr lang="fr-FR" sz="1400" b="1" dirty="0"/>
              <a:t>fort</a:t>
            </a:r>
          </a:p>
        </p:txBody>
      </p:sp>
      <p:sp>
        <p:nvSpPr>
          <p:cNvPr id="36" name="Rectangle à coins arrondis 35"/>
          <p:cNvSpPr/>
          <p:nvPr/>
        </p:nvSpPr>
        <p:spPr>
          <a:xfrm>
            <a:off x="1965784" y="7795699"/>
            <a:ext cx="1244021" cy="4445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/>
              <a:t>et</a:t>
            </a:r>
          </a:p>
        </p:txBody>
      </p:sp>
      <p:cxnSp>
        <p:nvCxnSpPr>
          <p:cNvPr id="39" name="Connecteur droit 38"/>
          <p:cNvCxnSpPr/>
          <p:nvPr/>
        </p:nvCxnSpPr>
        <p:spPr>
          <a:xfrm>
            <a:off x="2821347" y="3274255"/>
            <a:ext cx="323385" cy="2899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758156" y="9174518"/>
            <a:ext cx="5092700" cy="698500"/>
          </a:xfrm>
          <a:prstGeom prst="rect">
            <a:avLst/>
          </a:prstGeom>
          <a:solidFill>
            <a:srgbClr val="D8EBCD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400" b="1" dirty="0"/>
          </a:p>
          <a:p>
            <a:pPr algn="ctr"/>
            <a:r>
              <a:rPr lang="fr-FR" sz="1400" b="1" dirty="0"/>
              <a:t>                                 sa trousse                                ma trousse</a:t>
            </a:r>
          </a:p>
          <a:p>
            <a:pPr algn="ctr"/>
            <a:r>
              <a:rPr lang="fr-FR" sz="1400" b="1" dirty="0"/>
              <a:t>                                    son pantalon                         mon pantalon</a:t>
            </a:r>
          </a:p>
          <a:p>
            <a:pPr algn="ctr"/>
            <a:r>
              <a:rPr lang="fr-FR" sz="1400" b="1" dirty="0"/>
              <a:t>                                     ses chaussures                    mes chaussures </a:t>
            </a:r>
          </a:p>
          <a:p>
            <a:pPr algn="ctr"/>
            <a:endParaRPr lang="fr-FR" dirty="0"/>
          </a:p>
        </p:txBody>
      </p:sp>
      <p:sp>
        <p:nvSpPr>
          <p:cNvPr id="41" name="Rectangle à coins arrondis 40"/>
          <p:cNvSpPr/>
          <p:nvPr/>
        </p:nvSpPr>
        <p:spPr>
          <a:xfrm>
            <a:off x="1804091" y="9256199"/>
            <a:ext cx="1567406" cy="4445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u="sng" dirty="0"/>
              <a:t>Déterminants :</a:t>
            </a:r>
          </a:p>
          <a:p>
            <a:pPr algn="ctr"/>
            <a:r>
              <a:rPr lang="fr-FR" sz="1400" b="1" dirty="0"/>
              <a:t>son / ses / mes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758156" y="8427757"/>
            <a:ext cx="5092700" cy="744691"/>
          </a:xfrm>
          <a:prstGeom prst="rect">
            <a:avLst/>
          </a:prstGeom>
          <a:solidFill>
            <a:srgbClr val="D8EBCD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400" b="1" dirty="0"/>
          </a:p>
          <a:p>
            <a:pPr algn="ctr"/>
            <a:r>
              <a:rPr lang="fr-FR" sz="1400" b="1" dirty="0"/>
              <a:t>                                 </a:t>
            </a:r>
            <a:r>
              <a:rPr lang="fr-FR" sz="1400" b="1" u="sng" dirty="0"/>
              <a:t>on</a:t>
            </a:r>
            <a:r>
              <a:rPr lang="fr-FR" sz="1400" b="1" dirty="0"/>
              <a:t> mange                                </a:t>
            </a:r>
            <a:r>
              <a:rPr lang="fr-FR" sz="1400" b="1" u="sng" dirty="0"/>
              <a:t>on</a:t>
            </a:r>
            <a:r>
              <a:rPr lang="fr-FR" sz="1400" b="1" dirty="0"/>
              <a:t> a fini</a:t>
            </a:r>
          </a:p>
          <a:p>
            <a:pPr algn="ctr"/>
            <a:r>
              <a:rPr lang="fr-FR" sz="1400" b="1" dirty="0"/>
              <a:t>                                  </a:t>
            </a:r>
            <a:r>
              <a:rPr lang="fr-FR" sz="1400" b="1" u="sng" dirty="0"/>
              <a:t>il</a:t>
            </a:r>
            <a:r>
              <a:rPr lang="fr-FR" sz="1400" b="1" dirty="0"/>
              <a:t> mange                                   </a:t>
            </a:r>
            <a:r>
              <a:rPr lang="fr-FR" sz="1400" b="1" u="sng" dirty="0"/>
              <a:t>il</a:t>
            </a:r>
            <a:r>
              <a:rPr lang="fr-FR" sz="1400" b="1" dirty="0"/>
              <a:t> a fini</a:t>
            </a:r>
          </a:p>
          <a:p>
            <a:pPr algn="ctr"/>
            <a:r>
              <a:rPr lang="fr-FR" sz="1400" b="1" dirty="0"/>
              <a:t>                                    </a:t>
            </a:r>
            <a:r>
              <a:rPr lang="fr-FR" sz="1400" b="1" u="sng" dirty="0"/>
              <a:t>elle</a:t>
            </a:r>
            <a:r>
              <a:rPr lang="fr-FR" sz="1400" b="1" dirty="0"/>
              <a:t> mange                              </a:t>
            </a:r>
            <a:r>
              <a:rPr lang="fr-FR" sz="1400" b="1" u="sng" dirty="0"/>
              <a:t>elle</a:t>
            </a:r>
            <a:r>
              <a:rPr lang="fr-FR" sz="1400" b="1" dirty="0"/>
              <a:t> a fini</a:t>
            </a:r>
          </a:p>
          <a:p>
            <a:pPr algn="ctr"/>
            <a:endParaRPr lang="fr-FR" dirty="0"/>
          </a:p>
        </p:txBody>
      </p:sp>
      <p:sp>
        <p:nvSpPr>
          <p:cNvPr id="43" name="Rectangle à coins arrondis 42"/>
          <p:cNvSpPr/>
          <p:nvPr/>
        </p:nvSpPr>
        <p:spPr>
          <a:xfrm>
            <a:off x="1935956" y="8570399"/>
            <a:ext cx="1244021" cy="4445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/>
              <a:t>on</a:t>
            </a:r>
          </a:p>
        </p:txBody>
      </p:sp>
      <p:graphicFrame>
        <p:nvGraphicFramePr>
          <p:cNvPr id="44" name="Tableau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308065"/>
              </p:ext>
            </p:extLst>
          </p:nvPr>
        </p:nvGraphicFramePr>
        <p:xfrm>
          <a:off x="0" y="475637"/>
          <a:ext cx="6858000" cy="838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1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6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8824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66"/>
                        </a:solidFill>
                        <a:latin typeface="Algerian" panose="04020705040A02060702" pitchFamily="82" charset="0"/>
                      </a:endParaRPr>
                    </a:p>
                    <a:p>
                      <a:pPr algn="ctr"/>
                      <a:r>
                        <a:rPr lang="fr-FR" dirty="0">
                          <a:solidFill>
                            <a:srgbClr val="FF0066"/>
                          </a:solidFill>
                          <a:latin typeface="Algerian" panose="04020705040A02060702" pitchFamily="82" charset="0"/>
                        </a:rPr>
                        <a:t>1. MOTS APPRIS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6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Je</a:t>
                      </a:r>
                      <a:r>
                        <a:rPr lang="fr-FR" sz="16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repère </a:t>
                      </a:r>
                      <a:r>
                        <a:rPr lang="fr-FR" sz="1600" b="1" u="sng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les mots appris </a:t>
                      </a:r>
                      <a:r>
                        <a:rPr lang="fr-FR" sz="16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et je vérifie si ils sont bien orthographiés.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02ECB00B-F8CD-442F-AA08-83F7E8CEB42F}"/>
              </a:ext>
            </a:extLst>
          </p:cNvPr>
          <p:cNvSpPr/>
          <p:nvPr/>
        </p:nvSpPr>
        <p:spPr>
          <a:xfrm>
            <a:off x="2470582" y="4780259"/>
            <a:ext cx="3515288" cy="6178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la grande maison noire </a:t>
            </a: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BAB0F940-5A10-4038-AB67-087A78873967}"/>
              </a:ext>
            </a:extLst>
          </p:cNvPr>
          <p:cNvSpPr/>
          <p:nvPr/>
        </p:nvSpPr>
        <p:spPr>
          <a:xfrm>
            <a:off x="3760036" y="5198382"/>
            <a:ext cx="323385" cy="289931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e</a:t>
            </a: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38E7004A-0149-484E-87DC-D796AF04C5E3}"/>
              </a:ext>
            </a:extLst>
          </p:cNvPr>
          <p:cNvSpPr/>
          <p:nvPr/>
        </p:nvSpPr>
        <p:spPr>
          <a:xfrm>
            <a:off x="5211182" y="5198382"/>
            <a:ext cx="323385" cy="289931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CD12284-64FE-4226-B9AA-9E5982019A12}"/>
              </a:ext>
            </a:extLst>
          </p:cNvPr>
          <p:cNvSpPr/>
          <p:nvPr/>
        </p:nvSpPr>
        <p:spPr>
          <a:xfrm>
            <a:off x="3760036" y="6981633"/>
            <a:ext cx="3090500" cy="6461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à l’école                    à la piscine</a:t>
            </a:r>
          </a:p>
          <a:p>
            <a:pPr algn="ctr"/>
            <a:r>
              <a:rPr lang="fr-FR" sz="1400" b="1" dirty="0">
                <a:solidFill>
                  <a:schemeClr val="tx1"/>
                </a:solidFill>
              </a:rPr>
              <a:t>à un copain             à la maitresse                 </a:t>
            </a:r>
          </a:p>
          <a:p>
            <a:pPr algn="ctr"/>
            <a:r>
              <a:rPr lang="fr-FR" sz="1400" b="1" dirty="0">
                <a:solidFill>
                  <a:schemeClr val="tx1"/>
                </a:solidFill>
              </a:rPr>
              <a:t>à 2 euros                    à la pomme       </a:t>
            </a:r>
          </a:p>
        </p:txBody>
      </p:sp>
    </p:spTree>
    <p:extLst>
      <p:ext uri="{BB962C8B-B14F-4D97-AF65-F5344CB8AC3E}">
        <p14:creationId xmlns:p14="http://schemas.microsoft.com/office/powerpoint/2010/main" val="2368953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BEDD30D8-A131-49EC-B5DE-11C15E7BF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886016" y="1157335"/>
            <a:ext cx="8666616" cy="654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32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CACB50D9-9CF8-4851-8620-63F826F3D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1162334" y="1884528"/>
            <a:ext cx="9878704" cy="6161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0873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</TotalTime>
  <Words>185</Words>
  <Application>Microsoft Office PowerPoint</Application>
  <PresentationFormat>Format A4 (210 x 297 mm)</PresentationFormat>
  <Paragraphs>69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Algerian</vt:lpstr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Jérôme REMPILLON</dc:creator>
  <cp:lastModifiedBy>Jérôme REMPILLON</cp:lastModifiedBy>
  <cp:revision>20</cp:revision>
  <cp:lastPrinted>2021-03-11T17:10:07Z</cp:lastPrinted>
  <dcterms:created xsi:type="dcterms:W3CDTF">2019-11-05T19:09:04Z</dcterms:created>
  <dcterms:modified xsi:type="dcterms:W3CDTF">2021-03-11T17:11:19Z</dcterms:modified>
</cp:coreProperties>
</file>