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3" r:id="rId6"/>
    <p:sldId id="264" r:id="rId7"/>
  </p:sldIdLst>
  <p:sldSz cx="7561263" cy="10693400"/>
  <p:notesSz cx="6858000" cy="9144000"/>
  <p:defaultText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9" d="100"/>
          <a:sy n="29" d="100"/>
        </p:scale>
        <p:origin x="-1925" y="-96"/>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095" y="3321887"/>
            <a:ext cx="6427074" cy="2292150"/>
          </a:xfrm>
        </p:spPr>
        <p:txBody>
          <a:bodyPr/>
          <a:lstStyle/>
          <a:p>
            <a:r>
              <a:rPr lang="fr-FR" smtClean="0"/>
              <a:t>Modifiez le style du titre</a:t>
            </a:r>
            <a:endParaRPr lang="fr-FR"/>
          </a:p>
        </p:txBody>
      </p:sp>
      <p:sp>
        <p:nvSpPr>
          <p:cNvPr id="3" name="Sous-titre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328B0C3-1721-4935-BB56-F5521916FDD2}" type="datetimeFigureOut">
              <a:rPr lang="fr-FR" smtClean="0"/>
              <a:t>01/08/2015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56287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28B0C3-1721-4935-BB56-F5521916FDD2}" type="datetimeFigureOut">
              <a:rPr lang="fr-FR" smtClean="0"/>
              <a:t>01/08/2015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86418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11321" y="472787"/>
            <a:ext cx="1988770" cy="1005971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42387" y="472787"/>
            <a:ext cx="5842913" cy="100597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28B0C3-1721-4935-BB56-F5521916FDD2}" type="datetimeFigureOut">
              <a:rPr lang="fr-FR" smtClean="0"/>
              <a:t>01/08/2015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419736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28B0C3-1721-4935-BB56-F5521916FDD2}" type="datetimeFigureOut">
              <a:rPr lang="fr-FR" smtClean="0"/>
              <a:t>01/08/2015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2803339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288" y="6871501"/>
            <a:ext cx="6427074" cy="2123828"/>
          </a:xfrm>
        </p:spPr>
        <p:txBody>
          <a:bodyPr anchor="t"/>
          <a:lstStyle>
            <a:lvl1pPr algn="l">
              <a:defRPr sz="4600" b="1" cap="all"/>
            </a:lvl1pPr>
          </a:lstStyle>
          <a:p>
            <a:r>
              <a:rPr lang="fr-FR" smtClean="0"/>
              <a:t>Modifiez le style du titre</a:t>
            </a:r>
            <a:endParaRPr lang="fr-FR"/>
          </a:p>
        </p:txBody>
      </p:sp>
      <p:sp>
        <p:nvSpPr>
          <p:cNvPr id="3" name="Espace réservé du texte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328B0C3-1721-4935-BB56-F5521916FDD2}" type="datetimeFigureOut">
              <a:rPr lang="fr-FR" smtClean="0"/>
              <a:t>01/08/2015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403126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328B0C3-1721-4935-BB56-F5521916FDD2}" type="datetimeFigureOut">
              <a:rPr lang="fr-FR" smtClean="0"/>
              <a:t>01/08/2015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10391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063" y="428232"/>
            <a:ext cx="6805137" cy="1782234"/>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smtClean="0"/>
              <a:t>Modifiez les styles du texte du masque</a:t>
            </a:r>
          </a:p>
        </p:txBody>
      </p:sp>
      <p:sp>
        <p:nvSpPr>
          <p:cNvPr id="4" name="Espace réservé du contenu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smtClean="0"/>
              <a:t>Modifiez les styles du texte du masque</a:t>
            </a:r>
          </a:p>
        </p:txBody>
      </p:sp>
      <p:sp>
        <p:nvSpPr>
          <p:cNvPr id="6" name="Espace réservé du contenu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328B0C3-1721-4935-BB56-F5521916FDD2}" type="datetimeFigureOut">
              <a:rPr lang="fr-FR" smtClean="0"/>
              <a:t>01/08/2015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094807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328B0C3-1721-4935-BB56-F5521916FDD2}" type="datetimeFigureOut">
              <a:rPr lang="fr-FR" smtClean="0"/>
              <a:t>01/08/2015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76906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28B0C3-1721-4935-BB56-F5521916FDD2}" type="datetimeFigureOut">
              <a:rPr lang="fr-FR" smtClean="0"/>
              <a:t>01/08/2015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2580578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064" y="425755"/>
            <a:ext cx="2487603" cy="1811937"/>
          </a:xfrm>
        </p:spPr>
        <p:txBody>
          <a:bodyPr anchor="b"/>
          <a:lstStyle>
            <a:lvl1pPr algn="l">
              <a:defRPr sz="2300" b="1"/>
            </a:lvl1pPr>
          </a:lstStyle>
          <a:p>
            <a:r>
              <a:rPr lang="fr-FR" smtClean="0"/>
              <a:t>Modifiez le style du titre</a:t>
            </a:r>
            <a:endParaRPr lang="fr-FR"/>
          </a:p>
        </p:txBody>
      </p:sp>
      <p:sp>
        <p:nvSpPr>
          <p:cNvPr id="3" name="Espace réservé du contenu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28B0C3-1721-4935-BB56-F5521916FDD2}" type="datetimeFigureOut">
              <a:rPr lang="fr-FR" smtClean="0"/>
              <a:t>01/08/2015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2719187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060" y="7485380"/>
            <a:ext cx="4536758" cy="883692"/>
          </a:xfrm>
        </p:spPr>
        <p:txBody>
          <a:bodyPr anchor="b"/>
          <a:lstStyle>
            <a:lvl1pPr algn="l">
              <a:defRPr sz="2300" b="1"/>
            </a:lvl1pPr>
          </a:lstStyle>
          <a:p>
            <a:r>
              <a:rPr lang="fr-FR" smtClean="0"/>
              <a:t>Modifiez le style du titre</a:t>
            </a:r>
            <a:endParaRPr lang="fr-FR"/>
          </a:p>
        </p:txBody>
      </p:sp>
      <p:sp>
        <p:nvSpPr>
          <p:cNvPr id="3" name="Espace réservé pour une image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fr-FR"/>
          </a:p>
        </p:txBody>
      </p:sp>
      <p:sp>
        <p:nvSpPr>
          <p:cNvPr id="4" name="Espace réservé du texte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28B0C3-1721-4935-BB56-F5521916FDD2}" type="datetimeFigureOut">
              <a:rPr lang="fr-FR" smtClean="0"/>
              <a:t>01/08/2015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641606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6328B0C3-1721-4935-BB56-F5521916FDD2}" type="datetimeFigureOut">
              <a:rPr lang="fr-FR" smtClean="0"/>
              <a:t>01/08/2015</a:t>
            </a:fld>
            <a:endParaRPr lang="fr-FR"/>
          </a:p>
        </p:txBody>
      </p:sp>
      <p:sp>
        <p:nvSpPr>
          <p:cNvPr id="5" name="Espace réservé du pied de page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D0CF81C-6E7D-47AC-B6DB-A5E8059B02EA}" type="slidenum">
              <a:rPr lang="fr-FR" smtClean="0"/>
              <a:t>‹N°›</a:t>
            </a:fld>
            <a:endParaRPr lang="fr-FR"/>
          </a:p>
        </p:txBody>
      </p:sp>
    </p:spTree>
    <p:extLst>
      <p:ext uri="{BB962C8B-B14F-4D97-AF65-F5344CB8AC3E}">
        <p14:creationId xmlns:p14="http://schemas.microsoft.com/office/powerpoint/2010/main" val="3297791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rrondir un rectangle avec un coin du même côté 7"/>
          <p:cNvSpPr/>
          <p:nvPr/>
        </p:nvSpPr>
        <p:spPr>
          <a:xfrm flipV="1">
            <a:off x="252239" y="162124"/>
            <a:ext cx="6696744" cy="3384376"/>
          </a:xfrm>
          <a:prstGeom prst="round2SameRect">
            <a:avLst>
              <a:gd name="adj1" fmla="val 7111"/>
              <a:gd name="adj2" fmla="val 0"/>
            </a:avLst>
          </a:prstGeom>
          <a:ln>
            <a:solidFill>
              <a:schemeClr val="accent3"/>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1027"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162124"/>
            <a:ext cx="6696744" cy="649086"/>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1688207" y="149481"/>
            <a:ext cx="3824808" cy="461665"/>
          </a:xfrm>
          <a:prstGeom prst="rect">
            <a:avLst/>
          </a:prstGeom>
          <a:noFill/>
        </p:spPr>
        <p:txBody>
          <a:bodyPr wrap="square" rtlCol="0">
            <a:spAutoFit/>
          </a:bodyPr>
          <a:lstStyle/>
          <a:p>
            <a:pPr algn="ctr"/>
            <a:r>
              <a:rPr lang="fr-FR" sz="2400" dirty="0" smtClean="0">
                <a:latin typeface="Mrs Chocolat" pitchFamily="2" charset="0"/>
              </a:rPr>
              <a:t>Reconnaître le verbe</a:t>
            </a:r>
            <a:endParaRPr lang="fr-FR" sz="2400" dirty="0">
              <a:latin typeface="Mrs Chocolat" pitchFamily="2" charset="0"/>
            </a:endParaRPr>
          </a:p>
        </p:txBody>
      </p:sp>
      <p:sp>
        <p:nvSpPr>
          <p:cNvPr id="10" name="ZoneTexte 9"/>
          <p:cNvSpPr txBox="1"/>
          <p:nvPr/>
        </p:nvSpPr>
        <p:spPr>
          <a:xfrm>
            <a:off x="324247" y="866581"/>
            <a:ext cx="3312368" cy="1344984"/>
          </a:xfrm>
          <a:prstGeom prst="rect">
            <a:avLst/>
          </a:prstGeom>
          <a:noFill/>
        </p:spPr>
        <p:txBody>
          <a:bodyPr wrap="square" rtlCol="0">
            <a:spAutoFit/>
          </a:bodyPr>
          <a:lstStyle/>
          <a:p>
            <a:pPr>
              <a:lnSpc>
                <a:spcPct val="80000"/>
              </a:lnSpc>
              <a:spcAft>
                <a:spcPts val="600"/>
              </a:spcAft>
            </a:pPr>
            <a:r>
              <a:rPr lang="fr-FR" sz="1100" dirty="0" smtClean="0">
                <a:latin typeface="Mrs Chocolat" pitchFamily="2" charset="0"/>
              </a:rPr>
              <a:t>1. Mets une croix devant les phrase qui ont un verbe. Entoure-le</a:t>
            </a:r>
            <a:r>
              <a:rPr lang="fr-FR" sz="1200" dirty="0" smtClean="0">
                <a:latin typeface="Mrs Chocolat" pitchFamily="2" charset="0"/>
              </a:rPr>
              <a:t>.</a:t>
            </a:r>
          </a:p>
          <a:p>
            <a:pPr>
              <a:lnSpc>
                <a:spcPct val="145000"/>
              </a:lnSpc>
            </a:pPr>
            <a:r>
              <a:rPr lang="fr-FR" sz="1000" dirty="0" smtClean="0">
                <a:latin typeface="Short Stack" panose="02010500040000000007" pitchFamily="2" charset="0"/>
              </a:rPr>
              <a:t>       Le </a:t>
            </a:r>
            <a:r>
              <a:rPr lang="fr-FR" sz="1000" spc="-100" dirty="0" smtClean="0">
                <a:latin typeface="Short Stack" panose="02010500040000000007" pitchFamily="2" charset="0"/>
              </a:rPr>
              <a:t>peintre</a:t>
            </a:r>
            <a:r>
              <a:rPr lang="fr-FR" sz="1000" dirty="0" smtClean="0">
                <a:latin typeface="Short Stack" panose="02010500040000000007" pitchFamily="2" charset="0"/>
              </a:rPr>
              <a:t> recouvre </a:t>
            </a:r>
            <a:r>
              <a:rPr lang="fr-FR" sz="1000" spc="-150" dirty="0" smtClean="0">
                <a:latin typeface="Short Stack" panose="02010500040000000007" pitchFamily="2" charset="0"/>
              </a:rPr>
              <a:t>sa</a:t>
            </a:r>
            <a:r>
              <a:rPr lang="fr-FR" sz="1000" dirty="0" smtClean="0">
                <a:latin typeface="Short Stack" panose="02010500040000000007" pitchFamily="2" charset="0"/>
              </a:rPr>
              <a:t> toile en rouge.</a:t>
            </a:r>
          </a:p>
          <a:p>
            <a:pPr>
              <a:lnSpc>
                <a:spcPct val="145000"/>
              </a:lnSpc>
            </a:pPr>
            <a:r>
              <a:rPr lang="fr-FR" sz="1000" dirty="0" smtClean="0">
                <a:latin typeface="Short Stack" panose="02010500040000000007" pitchFamily="2" charset="0"/>
              </a:rPr>
              <a:t>       Quelle belle fenêtre verte !</a:t>
            </a:r>
          </a:p>
          <a:p>
            <a:pPr>
              <a:lnSpc>
                <a:spcPct val="145000"/>
              </a:lnSpc>
            </a:pPr>
            <a:r>
              <a:rPr lang="fr-FR" sz="1000" dirty="0" smtClean="0">
                <a:latin typeface="Short Stack" panose="02010500040000000007" pitchFamily="2" charset="0"/>
              </a:rPr>
              <a:t>       Quelle magnifique table orangée !</a:t>
            </a:r>
          </a:p>
          <a:p>
            <a:pPr>
              <a:lnSpc>
                <a:spcPct val="145000"/>
              </a:lnSpc>
            </a:pPr>
            <a:r>
              <a:rPr lang="fr-FR" sz="1000" dirty="0" smtClean="0">
                <a:latin typeface="Short Stack" panose="02010500040000000007" pitchFamily="2" charset="0"/>
              </a:rPr>
              <a:t>       Il peint la lumière du matin.</a:t>
            </a:r>
          </a:p>
        </p:txBody>
      </p:sp>
      <p:sp>
        <p:nvSpPr>
          <p:cNvPr id="14" name="ZoneTexte 13"/>
          <p:cNvSpPr txBox="1"/>
          <p:nvPr/>
        </p:nvSpPr>
        <p:spPr>
          <a:xfrm>
            <a:off x="324246" y="2311023"/>
            <a:ext cx="3312369" cy="1123384"/>
          </a:xfrm>
          <a:prstGeom prst="rect">
            <a:avLst/>
          </a:prstGeom>
          <a:noFill/>
        </p:spPr>
        <p:txBody>
          <a:bodyPr wrap="square" rtlCol="0">
            <a:spAutoFit/>
          </a:bodyPr>
          <a:lstStyle/>
          <a:p>
            <a:r>
              <a:rPr lang="fr-FR" sz="1100" dirty="0" smtClean="0">
                <a:latin typeface="Mrs Chocolat" pitchFamily="2" charset="0"/>
              </a:rPr>
              <a:t>2. Entoure le verbe et Indique s’ils sont au présent (Pr), passé (Pa) ou futur (F).</a:t>
            </a:r>
          </a:p>
          <a:p>
            <a:pPr>
              <a:lnSpc>
                <a:spcPct val="150000"/>
              </a:lnSpc>
            </a:pPr>
            <a:r>
              <a:rPr lang="fr-FR" sz="1000" dirty="0" smtClean="0">
                <a:latin typeface="Short Stack" panose="02010500040000000007" pitchFamily="2" charset="0"/>
              </a:rPr>
              <a:t>Le maître propose une élection. ____</a:t>
            </a:r>
          </a:p>
          <a:p>
            <a:pPr>
              <a:lnSpc>
                <a:spcPct val="150000"/>
              </a:lnSpc>
            </a:pPr>
            <a:r>
              <a:rPr lang="fr-FR" sz="1000" dirty="0" smtClean="0">
                <a:latin typeface="Short Stack" panose="02010500040000000007" pitchFamily="2" charset="0"/>
              </a:rPr>
              <a:t>Il a écrit les noms sur des papiers. ____</a:t>
            </a:r>
          </a:p>
          <a:p>
            <a:pPr>
              <a:lnSpc>
                <a:spcPct val="150000"/>
              </a:lnSpc>
            </a:pPr>
            <a:r>
              <a:rPr lang="fr-FR" sz="1000" dirty="0" smtClean="0">
                <a:latin typeface="Short Stack" panose="02010500040000000007" pitchFamily="2" charset="0"/>
              </a:rPr>
              <a:t>Ensuite</a:t>
            </a:r>
            <a:r>
              <a:rPr lang="fr-FR" sz="1000" spc="-100" dirty="0" smtClean="0">
                <a:latin typeface="Short Stack" panose="02010500040000000007" pitchFamily="2" charset="0"/>
              </a:rPr>
              <a:t>, on aura </a:t>
            </a:r>
            <a:r>
              <a:rPr lang="fr-FR" sz="1000" dirty="0" smtClean="0">
                <a:latin typeface="Short Stack" panose="02010500040000000007" pitchFamily="2" charset="0"/>
              </a:rPr>
              <a:t>le délégué de classe. ____</a:t>
            </a:r>
          </a:p>
        </p:txBody>
      </p:sp>
      <p:sp>
        <p:nvSpPr>
          <p:cNvPr id="12" name="Larme 11"/>
          <p:cNvSpPr/>
          <p:nvPr/>
        </p:nvSpPr>
        <p:spPr>
          <a:xfrm>
            <a:off x="6300911" y="243356"/>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6300911" y="243356"/>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C1</a:t>
            </a:r>
            <a:endParaRPr lang="fr-FR" sz="2800" b="1" dirty="0">
              <a:solidFill>
                <a:schemeClr val="bg1"/>
              </a:solidFill>
              <a:latin typeface="Fineliner Script" pitchFamily="50" charset="0"/>
            </a:endParaRPr>
          </a:p>
        </p:txBody>
      </p:sp>
      <p:sp>
        <p:nvSpPr>
          <p:cNvPr id="18" name="Arrondir un rectangle avec un coin du même côté 17"/>
          <p:cNvSpPr/>
          <p:nvPr/>
        </p:nvSpPr>
        <p:spPr>
          <a:xfrm flipV="1">
            <a:off x="252239" y="3791444"/>
            <a:ext cx="6696744" cy="3355456"/>
          </a:xfrm>
          <a:prstGeom prst="round2SameRect">
            <a:avLst>
              <a:gd name="adj1" fmla="val 5381"/>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19"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3791447"/>
            <a:ext cx="6696744" cy="604449"/>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ZoneTexte 20"/>
          <p:cNvSpPr txBox="1"/>
          <p:nvPr/>
        </p:nvSpPr>
        <p:spPr>
          <a:xfrm>
            <a:off x="1564382" y="3791447"/>
            <a:ext cx="4088457" cy="461665"/>
          </a:xfrm>
          <a:prstGeom prst="rect">
            <a:avLst/>
          </a:prstGeom>
          <a:noFill/>
        </p:spPr>
        <p:txBody>
          <a:bodyPr wrap="square" rtlCol="0">
            <a:spAutoFit/>
          </a:bodyPr>
          <a:lstStyle/>
          <a:p>
            <a:pPr algn="ctr"/>
            <a:r>
              <a:rPr lang="fr-FR" sz="2400" dirty="0" smtClean="0">
                <a:latin typeface="Mrs Chocolat" pitchFamily="2" charset="0"/>
              </a:rPr>
              <a:t>Le temps du verbe</a:t>
            </a:r>
            <a:endParaRPr lang="fr-FR" sz="2400" dirty="0">
              <a:latin typeface="Mrs Chocolat" pitchFamily="2" charset="0"/>
            </a:endParaRPr>
          </a:p>
        </p:txBody>
      </p:sp>
      <p:sp>
        <p:nvSpPr>
          <p:cNvPr id="22" name="ZoneTexte 21"/>
          <p:cNvSpPr txBox="1"/>
          <p:nvPr/>
        </p:nvSpPr>
        <p:spPr>
          <a:xfrm>
            <a:off x="324247" y="4482604"/>
            <a:ext cx="4176464" cy="920252"/>
          </a:xfrm>
          <a:prstGeom prst="rect">
            <a:avLst/>
          </a:prstGeom>
          <a:noFill/>
        </p:spPr>
        <p:txBody>
          <a:bodyPr wrap="square" rtlCol="0">
            <a:spAutoFit/>
          </a:bodyPr>
          <a:lstStyle/>
          <a:p>
            <a:pPr>
              <a:lnSpc>
                <a:spcPct val="80000"/>
              </a:lnSpc>
              <a:spcAft>
                <a:spcPts val="600"/>
              </a:spcAft>
            </a:pPr>
            <a:r>
              <a:rPr lang="fr-FR" sz="1100" dirty="0" smtClean="0">
                <a:latin typeface="Mrs Chocolat" pitchFamily="2" charset="0"/>
              </a:rPr>
              <a:t>1. Relie les phrases avec un mot ou une expression de temps.</a:t>
            </a:r>
          </a:p>
          <a:p>
            <a:r>
              <a:rPr lang="fr-FR" sz="1000" dirty="0" smtClean="0">
                <a:latin typeface="Short Stack" panose="02010500040000000007" pitchFamily="2" charset="0"/>
              </a:rPr>
              <a:t>Nous visiter Paris.	*               * maintenant</a:t>
            </a:r>
          </a:p>
          <a:p>
            <a:r>
              <a:rPr lang="fr-FR" sz="1000" dirty="0" smtClean="0">
                <a:latin typeface="Short Stack" panose="02010500040000000007" pitchFamily="2" charset="0"/>
              </a:rPr>
              <a:t>Elle jouait avec ses amis.	*               * un jour</a:t>
            </a:r>
          </a:p>
          <a:p>
            <a:r>
              <a:rPr lang="fr-FR" sz="1000" dirty="0" smtClean="0">
                <a:latin typeface="Short Stack" panose="02010500040000000007" pitchFamily="2" charset="0"/>
              </a:rPr>
              <a:t>Les feuilles ne bougent plus.	*               * hier</a:t>
            </a:r>
          </a:p>
          <a:p>
            <a:r>
              <a:rPr lang="fr-FR" sz="1000" dirty="0" smtClean="0">
                <a:latin typeface="Short Stack" panose="02010500040000000007" pitchFamily="2" charset="0"/>
              </a:rPr>
              <a:t>Je serai en CM1.	*               * cet été</a:t>
            </a:r>
          </a:p>
        </p:txBody>
      </p:sp>
      <p:sp>
        <p:nvSpPr>
          <p:cNvPr id="36" name="Arrondir un rectangle avec un coin du même côté 35"/>
          <p:cNvSpPr/>
          <p:nvPr/>
        </p:nvSpPr>
        <p:spPr>
          <a:xfrm flipV="1">
            <a:off x="252239" y="7434932"/>
            <a:ext cx="6696744" cy="3024336"/>
          </a:xfrm>
          <a:prstGeom prst="round2SameRect">
            <a:avLst>
              <a:gd name="adj1" fmla="val 7058"/>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37"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7434935"/>
            <a:ext cx="6696744" cy="684320"/>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9" name="ZoneTexte 38"/>
          <p:cNvSpPr txBox="1"/>
          <p:nvPr/>
        </p:nvSpPr>
        <p:spPr>
          <a:xfrm>
            <a:off x="1372329" y="7434932"/>
            <a:ext cx="4784566" cy="583814"/>
          </a:xfrm>
          <a:prstGeom prst="rect">
            <a:avLst/>
          </a:prstGeom>
          <a:noFill/>
        </p:spPr>
        <p:txBody>
          <a:bodyPr wrap="square" rtlCol="0">
            <a:spAutoFit/>
          </a:bodyPr>
          <a:lstStyle/>
          <a:p>
            <a:pPr algn="ctr">
              <a:lnSpc>
                <a:spcPct val="70000"/>
              </a:lnSpc>
            </a:pPr>
            <a:r>
              <a:rPr lang="fr-FR" sz="2200" dirty="0" smtClean="0">
                <a:latin typeface="Mrs Chocolat" pitchFamily="2" charset="0"/>
              </a:rPr>
              <a:t>Les variations du verbe : </a:t>
            </a:r>
          </a:p>
          <a:p>
            <a:pPr algn="ctr">
              <a:lnSpc>
                <a:spcPct val="70000"/>
              </a:lnSpc>
            </a:pPr>
            <a:r>
              <a:rPr lang="fr-FR" sz="2200" dirty="0" smtClean="0">
                <a:latin typeface="Mrs Chocolat" pitchFamily="2" charset="0"/>
              </a:rPr>
              <a:t>les personnes</a:t>
            </a:r>
            <a:endParaRPr lang="fr-FR" sz="2200" dirty="0">
              <a:latin typeface="Mrs Chocolat" pitchFamily="2" charset="0"/>
            </a:endParaRPr>
          </a:p>
        </p:txBody>
      </p:sp>
      <p:sp>
        <p:nvSpPr>
          <p:cNvPr id="28" name="ZoneTexte 27"/>
          <p:cNvSpPr txBox="1"/>
          <p:nvPr/>
        </p:nvSpPr>
        <p:spPr>
          <a:xfrm>
            <a:off x="252239" y="7434932"/>
            <a:ext cx="1224136" cy="523220"/>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400" b="1" dirty="0" smtClean="0">
                <a:latin typeface="Fineliner Script" pitchFamily="50" charset="0"/>
              </a:rPr>
              <a:t>Exercices de </a:t>
            </a:r>
            <a:r>
              <a:rPr lang="fr-FR" sz="1400" b="1" dirty="0">
                <a:latin typeface="Fineliner Script" pitchFamily="50" charset="0"/>
              </a:rPr>
              <a:t>conjugaison </a:t>
            </a:r>
            <a:r>
              <a:rPr lang="fr-FR" sz="1400" b="1" dirty="0" smtClean="0">
                <a:latin typeface="Fineliner Script" pitchFamily="50" charset="0"/>
              </a:rPr>
              <a:t>CE2</a:t>
            </a:r>
            <a:endParaRPr lang="fr-FR" sz="1400" b="1" dirty="0">
              <a:latin typeface="Fineliner Script" pitchFamily="50" charset="0"/>
            </a:endParaRPr>
          </a:p>
        </p:txBody>
      </p:sp>
      <p:sp>
        <p:nvSpPr>
          <p:cNvPr id="29" name="ZoneTexte 28"/>
          <p:cNvSpPr txBox="1"/>
          <p:nvPr/>
        </p:nvSpPr>
        <p:spPr>
          <a:xfrm>
            <a:off x="252239" y="3805130"/>
            <a:ext cx="1224136" cy="523220"/>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400" b="1" dirty="0" smtClean="0">
                <a:latin typeface="Fineliner Script" pitchFamily="50" charset="0"/>
              </a:rPr>
              <a:t>Exercices de </a:t>
            </a:r>
            <a:r>
              <a:rPr lang="fr-FR" sz="1400" b="1" dirty="0">
                <a:latin typeface="Fineliner Script" pitchFamily="50" charset="0"/>
              </a:rPr>
              <a:t>conjugaison </a:t>
            </a:r>
            <a:r>
              <a:rPr lang="fr-FR" sz="1400" b="1" dirty="0" smtClean="0">
                <a:latin typeface="Fineliner Script" pitchFamily="50" charset="0"/>
              </a:rPr>
              <a:t>CE2</a:t>
            </a:r>
            <a:endParaRPr lang="fr-FR" sz="1400" b="1" dirty="0">
              <a:latin typeface="Fineliner Script" pitchFamily="50" charset="0"/>
            </a:endParaRPr>
          </a:p>
        </p:txBody>
      </p:sp>
      <p:sp>
        <p:nvSpPr>
          <p:cNvPr id="30" name="ZoneTexte 29"/>
          <p:cNvSpPr txBox="1"/>
          <p:nvPr/>
        </p:nvSpPr>
        <p:spPr>
          <a:xfrm>
            <a:off x="288243" y="162124"/>
            <a:ext cx="1224136" cy="523220"/>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400" b="1" dirty="0" smtClean="0">
                <a:latin typeface="Fineliner Script" pitchFamily="50" charset="0"/>
              </a:rPr>
              <a:t>Exercices de conjugaison CE2</a:t>
            </a:r>
            <a:endParaRPr lang="fr-FR" sz="1400" b="1" dirty="0">
              <a:latin typeface="Fineliner Script" pitchFamily="50" charset="0"/>
            </a:endParaRPr>
          </a:p>
        </p:txBody>
      </p:sp>
      <p:sp>
        <p:nvSpPr>
          <p:cNvPr id="31" name="Larme 30"/>
          <p:cNvSpPr/>
          <p:nvPr/>
        </p:nvSpPr>
        <p:spPr>
          <a:xfrm>
            <a:off x="6300911" y="3815368"/>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6300911" y="3815368"/>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C2</a:t>
            </a:r>
            <a:endParaRPr lang="fr-FR" sz="2800" b="1" dirty="0">
              <a:solidFill>
                <a:schemeClr val="bg1"/>
              </a:solidFill>
              <a:latin typeface="Fineliner Script" pitchFamily="50" charset="0"/>
            </a:endParaRPr>
          </a:p>
        </p:txBody>
      </p:sp>
      <p:sp>
        <p:nvSpPr>
          <p:cNvPr id="33" name="Larme 32"/>
          <p:cNvSpPr/>
          <p:nvPr/>
        </p:nvSpPr>
        <p:spPr>
          <a:xfrm>
            <a:off x="6300911" y="7487776"/>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6300911" y="7487776"/>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C3</a:t>
            </a:r>
            <a:endParaRPr lang="fr-FR" sz="2800" b="1" dirty="0">
              <a:solidFill>
                <a:schemeClr val="bg1"/>
              </a:solidFill>
              <a:latin typeface="Fineliner Script" pitchFamily="50" charset="0"/>
            </a:endParaRPr>
          </a:p>
        </p:txBody>
      </p:sp>
      <p:sp>
        <p:nvSpPr>
          <p:cNvPr id="41" name="ZoneTexte 40"/>
          <p:cNvSpPr txBox="1"/>
          <p:nvPr/>
        </p:nvSpPr>
        <p:spPr>
          <a:xfrm>
            <a:off x="3686286" y="8173883"/>
            <a:ext cx="3262697" cy="1200329"/>
          </a:xfrm>
          <a:prstGeom prst="rect">
            <a:avLst/>
          </a:prstGeom>
          <a:noFill/>
        </p:spPr>
        <p:txBody>
          <a:bodyPr wrap="square" rtlCol="0">
            <a:spAutoFit/>
          </a:bodyPr>
          <a:lstStyle/>
          <a:p>
            <a:pPr>
              <a:spcAft>
                <a:spcPts val="600"/>
              </a:spcAft>
            </a:pPr>
            <a:r>
              <a:rPr lang="fr-FR" sz="1100" dirty="0" smtClean="0">
                <a:latin typeface="Mrs Chocolat" pitchFamily="2" charset="0"/>
              </a:rPr>
              <a:t>3. Réécris la phrase en remplaçant le GNS par un PPS : </a:t>
            </a:r>
            <a:r>
              <a:rPr lang="fr-FR" sz="1600" u="sng" dirty="0" smtClean="0">
                <a:latin typeface="MamaeQueNosFaz" panose="020B0603050302020204" pitchFamily="34" charset="0"/>
              </a:rPr>
              <a:t>Ma soeur </a:t>
            </a:r>
            <a:r>
              <a:rPr lang="fr-FR" sz="1600" dirty="0" smtClean="0">
                <a:latin typeface="MamaeQueNosFaz" panose="020B0603050302020204" pitchFamily="34" charset="0"/>
              </a:rPr>
              <a:t>joue </a:t>
            </a:r>
            <a:r>
              <a:rPr lang="fr-FR" sz="1600" dirty="0" smtClean="0">
                <a:latin typeface="MamaeQueNosFaz" panose="020B0603050302020204" pitchFamily="34" charset="0"/>
                <a:sym typeface="Wingdings"/>
              </a:rPr>
              <a:t></a:t>
            </a:r>
            <a:r>
              <a:rPr lang="fr-FR" sz="1600" dirty="0" smtClean="0">
                <a:latin typeface="MamaeQueNosFaz" panose="020B0603050302020204" pitchFamily="34" charset="0"/>
              </a:rPr>
              <a:t> elle joue.</a:t>
            </a:r>
          </a:p>
          <a:p>
            <a:pPr>
              <a:spcAft>
                <a:spcPts val="600"/>
              </a:spcAft>
            </a:pPr>
            <a:r>
              <a:rPr lang="fr-FR" sz="1000" dirty="0" smtClean="0">
                <a:latin typeface="Short Stack" panose="02010500040000000007" pitchFamily="2" charset="0"/>
              </a:rPr>
              <a:t>Au printemps, </a:t>
            </a:r>
            <a:r>
              <a:rPr lang="fr-FR" sz="1000" u="sng" dirty="0" smtClean="0">
                <a:latin typeface="Short Stack" panose="02010500040000000007" pitchFamily="2" charset="0"/>
              </a:rPr>
              <a:t>les jonquilles</a:t>
            </a:r>
            <a:r>
              <a:rPr lang="fr-FR" sz="1000" dirty="0" smtClean="0">
                <a:latin typeface="Short Stack" panose="02010500040000000007" pitchFamily="2" charset="0"/>
              </a:rPr>
              <a:t> poussent dans les bois. </a:t>
            </a:r>
            <a:r>
              <a:rPr lang="fr-FR" sz="1000" u="sng" dirty="0" smtClean="0">
                <a:latin typeface="Short Stack" panose="02010500040000000007" pitchFamily="2" charset="0"/>
              </a:rPr>
              <a:t>L’oiseau</a:t>
            </a:r>
            <a:r>
              <a:rPr lang="fr-FR" sz="1000" dirty="0" smtClean="0">
                <a:latin typeface="Short Stack" panose="02010500040000000007" pitchFamily="2" charset="0"/>
              </a:rPr>
              <a:t> prépare son nid. </a:t>
            </a:r>
            <a:r>
              <a:rPr lang="fr-FR" sz="1000" u="sng" dirty="0" smtClean="0">
                <a:latin typeface="Short Stack" panose="02010500040000000007" pitchFamily="2" charset="0"/>
              </a:rPr>
              <a:t>Les jours</a:t>
            </a:r>
            <a:r>
              <a:rPr lang="fr-FR" sz="1000" dirty="0" smtClean="0">
                <a:latin typeface="Short Stack" panose="02010500040000000007" pitchFamily="2" charset="0"/>
              </a:rPr>
              <a:t> s’allongent. </a:t>
            </a:r>
            <a:r>
              <a:rPr lang="fr-FR" sz="1000" u="sng" dirty="0" smtClean="0">
                <a:latin typeface="Short Stack" panose="02010500040000000007" pitchFamily="2" charset="0"/>
              </a:rPr>
              <a:t>Les nuits</a:t>
            </a:r>
            <a:r>
              <a:rPr lang="fr-FR" sz="1000" dirty="0" smtClean="0">
                <a:latin typeface="Short Stack" panose="02010500040000000007" pitchFamily="2" charset="0"/>
              </a:rPr>
              <a:t> raccourcissent.</a:t>
            </a:r>
          </a:p>
        </p:txBody>
      </p:sp>
      <p:sp>
        <p:nvSpPr>
          <p:cNvPr id="44" name="ZoneTexte 43"/>
          <p:cNvSpPr txBox="1"/>
          <p:nvPr/>
        </p:nvSpPr>
        <p:spPr>
          <a:xfrm>
            <a:off x="3708623" y="9433153"/>
            <a:ext cx="3240360" cy="954107"/>
          </a:xfrm>
          <a:prstGeom prst="rect">
            <a:avLst/>
          </a:prstGeom>
          <a:noFill/>
        </p:spPr>
        <p:txBody>
          <a:bodyPr wrap="square" rtlCol="0">
            <a:spAutoFit/>
          </a:bodyPr>
          <a:lstStyle/>
          <a:p>
            <a:r>
              <a:rPr lang="fr-FR" sz="1100" dirty="0" smtClean="0">
                <a:latin typeface="Mrs Chocolat" pitchFamily="2" charset="0"/>
              </a:rPr>
              <a:t>4. Complète par le PPS qui convient</a:t>
            </a:r>
          </a:p>
          <a:p>
            <a:pPr>
              <a:lnSpc>
                <a:spcPct val="150000"/>
              </a:lnSpc>
              <a:spcAft>
                <a:spcPts val="600"/>
              </a:spcAft>
              <a:tabLst>
                <a:tab pos="1704975" algn="l"/>
              </a:tabLst>
            </a:pPr>
            <a:r>
              <a:rPr lang="fr-FR" sz="1000" dirty="0" smtClean="0">
                <a:latin typeface="Short Stack" panose="02010500040000000007" pitchFamily="2" charset="0"/>
              </a:rPr>
              <a:t>Dans dix ans, ______ regarderai la télé le soir. Chez toi,  ______ dormirons sous la tente. _______ n’irez pas seuls au cinéma.</a:t>
            </a:r>
          </a:p>
        </p:txBody>
      </p:sp>
      <p:sp>
        <p:nvSpPr>
          <p:cNvPr id="45" name="Rectangle à coins arrondis 44"/>
          <p:cNvSpPr/>
          <p:nvPr/>
        </p:nvSpPr>
        <p:spPr>
          <a:xfrm>
            <a:off x="396255" y="1964731"/>
            <a:ext cx="288032" cy="169623"/>
          </a:xfrm>
          <a:prstGeom prst="round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à coins arrondis 45"/>
          <p:cNvSpPr/>
          <p:nvPr/>
        </p:nvSpPr>
        <p:spPr>
          <a:xfrm>
            <a:off x="396255" y="1314252"/>
            <a:ext cx="288032" cy="169623"/>
          </a:xfrm>
          <a:prstGeom prst="round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à coins arrondis 46"/>
          <p:cNvSpPr/>
          <p:nvPr/>
        </p:nvSpPr>
        <p:spPr>
          <a:xfrm>
            <a:off x="396255" y="1532683"/>
            <a:ext cx="288032" cy="169623"/>
          </a:xfrm>
          <a:prstGeom prst="round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à coins arrondis 47"/>
          <p:cNvSpPr/>
          <p:nvPr/>
        </p:nvSpPr>
        <p:spPr>
          <a:xfrm>
            <a:off x="396255" y="1748707"/>
            <a:ext cx="288032" cy="169623"/>
          </a:xfrm>
          <a:prstGeom prst="round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ZoneTexte 49"/>
          <p:cNvSpPr txBox="1"/>
          <p:nvPr/>
        </p:nvSpPr>
        <p:spPr>
          <a:xfrm>
            <a:off x="3608612" y="855843"/>
            <a:ext cx="3268364" cy="1354217"/>
          </a:xfrm>
          <a:prstGeom prst="rect">
            <a:avLst/>
          </a:prstGeom>
          <a:noFill/>
        </p:spPr>
        <p:txBody>
          <a:bodyPr wrap="square" rtlCol="0">
            <a:spAutoFit/>
          </a:bodyPr>
          <a:lstStyle/>
          <a:p>
            <a:r>
              <a:rPr lang="fr-FR" sz="1100" dirty="0" smtClean="0">
                <a:latin typeface="Mrs Chocolat" pitchFamily="2" charset="0"/>
              </a:rPr>
              <a:t>3. Indique si le verbe souligné est conjugué (</a:t>
            </a:r>
            <a:r>
              <a:rPr lang="fr-FR" sz="1100" dirty="0" err="1">
                <a:latin typeface="Mrs Chocolat" pitchFamily="2" charset="0"/>
              </a:rPr>
              <a:t>c</a:t>
            </a:r>
            <a:r>
              <a:rPr lang="fr-FR" sz="1100" dirty="0" err="1" smtClean="0">
                <a:latin typeface="Mrs Chocolat" pitchFamily="2" charset="0"/>
              </a:rPr>
              <a:t>onj</a:t>
            </a:r>
            <a:r>
              <a:rPr lang="fr-FR" sz="1100" dirty="0" smtClean="0">
                <a:latin typeface="Mrs Chocolat" pitchFamily="2" charset="0"/>
              </a:rPr>
              <a:t>) ou à l’infinitif (</a:t>
            </a:r>
            <a:r>
              <a:rPr lang="fr-FR" sz="1100" dirty="0" err="1" smtClean="0">
                <a:latin typeface="Mrs Chocolat" pitchFamily="2" charset="0"/>
              </a:rPr>
              <a:t>inf</a:t>
            </a:r>
            <a:r>
              <a:rPr lang="fr-FR" sz="1100" dirty="0" smtClean="0">
                <a:latin typeface="Mrs Chocolat" pitchFamily="2" charset="0"/>
              </a:rPr>
              <a:t>)</a:t>
            </a:r>
          </a:p>
          <a:p>
            <a:pPr>
              <a:lnSpc>
                <a:spcPct val="150000"/>
              </a:lnSpc>
            </a:pPr>
            <a:r>
              <a:rPr lang="fr-FR" sz="1000" dirty="0" smtClean="0">
                <a:latin typeface="Short Stack" panose="02010500040000000007" pitchFamily="2" charset="0"/>
              </a:rPr>
              <a:t>Anna </a:t>
            </a:r>
            <a:r>
              <a:rPr lang="fr-FR" sz="1000" u="sng" dirty="0" smtClean="0">
                <a:latin typeface="Short Stack" panose="02010500040000000007" pitchFamily="2" charset="0"/>
              </a:rPr>
              <a:t>écrit</a:t>
            </a:r>
            <a:r>
              <a:rPr lang="fr-FR" sz="1000" dirty="0" smtClean="0">
                <a:latin typeface="Short Stack" panose="02010500040000000007" pitchFamily="2" charset="0"/>
              </a:rPr>
              <a:t> à sa grand-mère. ______</a:t>
            </a:r>
          </a:p>
          <a:p>
            <a:pPr>
              <a:lnSpc>
                <a:spcPct val="150000"/>
              </a:lnSpc>
            </a:pPr>
            <a:r>
              <a:rPr lang="fr-FR" sz="1000" dirty="0" smtClean="0">
                <a:latin typeface="Short Stack" panose="02010500040000000007" pitchFamily="2" charset="0"/>
              </a:rPr>
              <a:t>Elle lui </a:t>
            </a:r>
            <a:r>
              <a:rPr lang="fr-FR" sz="1000" u="sng" dirty="0" smtClean="0">
                <a:latin typeface="Short Stack" panose="02010500040000000007" pitchFamily="2" charset="0"/>
              </a:rPr>
              <a:t>raconte</a:t>
            </a:r>
            <a:r>
              <a:rPr lang="fr-FR" sz="1000" dirty="0" smtClean="0">
                <a:latin typeface="Short Stack" panose="02010500040000000007" pitchFamily="2" charset="0"/>
              </a:rPr>
              <a:t> ses </a:t>
            </a:r>
            <a:r>
              <a:rPr lang="fr-FR" sz="1000" dirty="0">
                <a:latin typeface="Short Stack" panose="02010500040000000007" pitchFamily="2" charset="0"/>
              </a:rPr>
              <a:t>journées. ______</a:t>
            </a:r>
            <a:endParaRPr lang="fr-FR" sz="1000" dirty="0" smtClean="0">
              <a:latin typeface="Short Stack" panose="02010500040000000007" pitchFamily="2" charset="0"/>
            </a:endParaRPr>
          </a:p>
          <a:p>
            <a:pPr>
              <a:lnSpc>
                <a:spcPct val="150000"/>
              </a:lnSpc>
            </a:pPr>
            <a:r>
              <a:rPr lang="fr-FR" sz="1000" dirty="0" smtClean="0">
                <a:latin typeface="Short Stack" panose="02010500040000000007" pitchFamily="2" charset="0"/>
              </a:rPr>
              <a:t>Elle pense </a:t>
            </a:r>
            <a:r>
              <a:rPr lang="fr-FR" sz="1000" u="sng" dirty="0" smtClean="0">
                <a:latin typeface="Short Stack" panose="02010500040000000007" pitchFamily="2" charset="0"/>
              </a:rPr>
              <a:t>aller</a:t>
            </a:r>
            <a:r>
              <a:rPr lang="fr-FR" sz="1000" dirty="0" smtClean="0">
                <a:latin typeface="Short Stack" panose="02010500040000000007" pitchFamily="2" charset="0"/>
              </a:rPr>
              <a:t> la voir bientôt. ______</a:t>
            </a:r>
          </a:p>
          <a:p>
            <a:pPr>
              <a:lnSpc>
                <a:spcPct val="150000"/>
              </a:lnSpc>
            </a:pPr>
            <a:r>
              <a:rPr lang="fr-FR" sz="1000" dirty="0" smtClean="0">
                <a:latin typeface="Short Stack" panose="02010500040000000007" pitchFamily="2" charset="0"/>
              </a:rPr>
              <a:t>Sa grand-mère </a:t>
            </a:r>
            <a:r>
              <a:rPr lang="fr-FR" sz="1000" u="sng" dirty="0" smtClean="0">
                <a:latin typeface="Short Stack" panose="02010500040000000007" pitchFamily="2" charset="0"/>
              </a:rPr>
              <a:t>sera</a:t>
            </a:r>
            <a:r>
              <a:rPr lang="fr-FR" sz="1000" dirty="0" smtClean="0">
                <a:latin typeface="Short Stack" panose="02010500040000000007" pitchFamily="2" charset="0"/>
              </a:rPr>
              <a:t> contente. ______</a:t>
            </a:r>
          </a:p>
        </p:txBody>
      </p:sp>
      <p:sp>
        <p:nvSpPr>
          <p:cNvPr id="51" name="ZoneTexte 50"/>
          <p:cNvSpPr txBox="1"/>
          <p:nvPr/>
        </p:nvSpPr>
        <p:spPr>
          <a:xfrm>
            <a:off x="3608611" y="2311023"/>
            <a:ext cx="3329204" cy="1123384"/>
          </a:xfrm>
          <a:prstGeom prst="rect">
            <a:avLst/>
          </a:prstGeom>
          <a:noFill/>
        </p:spPr>
        <p:txBody>
          <a:bodyPr wrap="square" rtlCol="0">
            <a:spAutoFit/>
          </a:bodyPr>
          <a:lstStyle/>
          <a:p>
            <a:r>
              <a:rPr lang="fr-FR" sz="1100" dirty="0" smtClean="0">
                <a:latin typeface="Mrs Chocolat" pitchFamily="2" charset="0"/>
              </a:rPr>
              <a:t>4. Entoure les verbes et souligne les mots qui le font changer</a:t>
            </a:r>
          </a:p>
          <a:p>
            <a:pPr>
              <a:lnSpc>
                <a:spcPct val="150000"/>
              </a:lnSpc>
            </a:pPr>
            <a:r>
              <a:rPr lang="fr-FR" sz="1000" dirty="0" smtClean="0">
                <a:latin typeface="Short Stack" panose="02010500040000000007" pitchFamily="2" charset="0"/>
              </a:rPr>
              <a:t>Les pommes grossissent. La </a:t>
            </a:r>
            <a:r>
              <a:rPr lang="fr-FR" sz="1000" spc="-100" dirty="0" smtClean="0">
                <a:latin typeface="Short Stack" panose="02010500040000000007" pitchFamily="2" charset="0"/>
              </a:rPr>
              <a:t>pomme</a:t>
            </a:r>
            <a:r>
              <a:rPr lang="fr-FR" sz="1000" dirty="0" smtClean="0">
                <a:latin typeface="Short Stack" panose="02010500040000000007" pitchFamily="2" charset="0"/>
              </a:rPr>
              <a:t> grossit.</a:t>
            </a:r>
          </a:p>
          <a:p>
            <a:pPr>
              <a:lnSpc>
                <a:spcPct val="150000"/>
              </a:lnSpc>
            </a:pPr>
            <a:r>
              <a:rPr lang="fr-FR" sz="1000" dirty="0" smtClean="0">
                <a:latin typeface="Short Stack" panose="02010500040000000007" pitchFamily="2" charset="0"/>
              </a:rPr>
              <a:t>La récolte commence. Les récoltes commencent.</a:t>
            </a:r>
          </a:p>
        </p:txBody>
      </p:sp>
      <p:sp>
        <p:nvSpPr>
          <p:cNvPr id="35" name="ZoneTexte 34"/>
          <p:cNvSpPr txBox="1"/>
          <p:nvPr/>
        </p:nvSpPr>
        <p:spPr>
          <a:xfrm>
            <a:off x="324247" y="5490716"/>
            <a:ext cx="4176464" cy="778675"/>
          </a:xfrm>
          <a:prstGeom prst="rect">
            <a:avLst/>
          </a:prstGeom>
          <a:noFill/>
        </p:spPr>
        <p:txBody>
          <a:bodyPr wrap="square" rtlCol="0">
            <a:spAutoFit/>
          </a:bodyPr>
          <a:lstStyle/>
          <a:p>
            <a:pPr>
              <a:lnSpc>
                <a:spcPct val="80000"/>
              </a:lnSpc>
              <a:spcAft>
                <a:spcPts val="600"/>
              </a:spcAft>
            </a:pPr>
            <a:r>
              <a:rPr lang="fr-FR" sz="1100" dirty="0" smtClean="0">
                <a:latin typeface="Mrs Chocolat" pitchFamily="2" charset="0"/>
              </a:rPr>
              <a:t>2. Même exercice</a:t>
            </a:r>
          </a:p>
          <a:p>
            <a:r>
              <a:rPr lang="fr-FR" sz="1000" dirty="0" smtClean="0">
                <a:latin typeface="Short Stack" panose="02010500040000000007" pitchFamily="2" charset="0"/>
              </a:rPr>
              <a:t>Je passerai au CM1.	*               * en ce moment</a:t>
            </a:r>
          </a:p>
          <a:p>
            <a:r>
              <a:rPr lang="fr-FR" sz="1000" dirty="0" smtClean="0">
                <a:latin typeface="Short Stack" panose="02010500040000000007" pitchFamily="2" charset="0"/>
              </a:rPr>
              <a:t>Il n’y avait pas d’école.	*               * autrefois</a:t>
            </a:r>
          </a:p>
          <a:p>
            <a:r>
              <a:rPr lang="fr-FR" sz="1000" dirty="0" smtClean="0">
                <a:latin typeface="Short Stack" panose="02010500040000000007" pitchFamily="2" charset="0"/>
              </a:rPr>
              <a:t>Je regarde la télévision.	*               * bientôt</a:t>
            </a:r>
          </a:p>
        </p:txBody>
      </p:sp>
      <p:sp>
        <p:nvSpPr>
          <p:cNvPr id="38" name="ZoneTexte 37"/>
          <p:cNvSpPr txBox="1"/>
          <p:nvPr/>
        </p:nvSpPr>
        <p:spPr>
          <a:xfrm>
            <a:off x="324247" y="6322541"/>
            <a:ext cx="4176464" cy="655564"/>
          </a:xfrm>
          <a:prstGeom prst="rect">
            <a:avLst/>
          </a:prstGeom>
          <a:noFill/>
        </p:spPr>
        <p:txBody>
          <a:bodyPr wrap="square" rtlCol="0">
            <a:spAutoFit/>
          </a:bodyPr>
          <a:lstStyle/>
          <a:p>
            <a:pPr>
              <a:lnSpc>
                <a:spcPct val="80000"/>
              </a:lnSpc>
            </a:pPr>
            <a:r>
              <a:rPr lang="fr-FR" sz="1100" dirty="0" smtClean="0">
                <a:latin typeface="Mrs Chocolat" pitchFamily="2" charset="0"/>
              </a:rPr>
              <a:t>3. Complète les phrases avec les mots suivants : </a:t>
            </a:r>
          </a:p>
          <a:p>
            <a:pPr algn="ctr">
              <a:lnSpc>
                <a:spcPct val="80000"/>
              </a:lnSpc>
              <a:spcAft>
                <a:spcPts val="600"/>
              </a:spcAft>
            </a:pPr>
            <a:r>
              <a:rPr lang="fr-FR" sz="1600" dirty="0" smtClean="0">
                <a:latin typeface="MamaeQueNosFaz" panose="020B0603050302020204" pitchFamily="34" charset="0"/>
              </a:rPr>
              <a:t>maintenant, autrefois, bientôt</a:t>
            </a:r>
          </a:p>
          <a:p>
            <a:r>
              <a:rPr lang="fr-FR" sz="1000" dirty="0" smtClean="0">
                <a:latin typeface="Short Stack" panose="02010500040000000007" pitchFamily="2" charset="0"/>
              </a:rPr>
              <a:t>__________________ on se déplaçait à cheval.</a:t>
            </a:r>
          </a:p>
        </p:txBody>
      </p:sp>
      <p:sp>
        <p:nvSpPr>
          <p:cNvPr id="3" name="Rectangle 2"/>
          <p:cNvSpPr/>
          <p:nvPr/>
        </p:nvSpPr>
        <p:spPr>
          <a:xfrm>
            <a:off x="4644728" y="4482604"/>
            <a:ext cx="2232248" cy="1015663"/>
          </a:xfrm>
          <a:prstGeom prst="rect">
            <a:avLst/>
          </a:prstGeom>
        </p:spPr>
        <p:txBody>
          <a:bodyPr wrap="square">
            <a:spAutoFit/>
          </a:bodyPr>
          <a:lstStyle/>
          <a:p>
            <a:pPr lvl="0">
              <a:lnSpc>
                <a:spcPct val="150000"/>
              </a:lnSpc>
            </a:pPr>
            <a:r>
              <a:rPr lang="fr-FR" sz="1000" dirty="0">
                <a:solidFill>
                  <a:prstClr val="black"/>
                </a:solidFill>
                <a:latin typeface="Short Stack" panose="02010500040000000007" pitchFamily="2" charset="0"/>
              </a:rPr>
              <a:t>__________________ </a:t>
            </a:r>
            <a:r>
              <a:rPr lang="fr-FR" sz="1000" dirty="0" smtClean="0">
                <a:solidFill>
                  <a:prstClr val="black"/>
                </a:solidFill>
                <a:latin typeface="Short Stack" panose="02010500040000000007" pitchFamily="2" charset="0"/>
              </a:rPr>
              <a:t>tous les enfants vont à l’école.</a:t>
            </a:r>
          </a:p>
          <a:p>
            <a:pPr lvl="0">
              <a:lnSpc>
                <a:spcPct val="150000"/>
              </a:lnSpc>
            </a:pPr>
            <a:r>
              <a:rPr lang="fr-FR" sz="1000" dirty="0" smtClean="0">
                <a:solidFill>
                  <a:prstClr val="black"/>
                </a:solidFill>
                <a:latin typeface="Short Stack" panose="02010500040000000007" pitchFamily="2" charset="0"/>
              </a:rPr>
              <a:t>__________________ ce sera les vacances.</a:t>
            </a:r>
            <a:endParaRPr lang="fr-FR" sz="1000" dirty="0">
              <a:solidFill>
                <a:prstClr val="black"/>
              </a:solidFill>
              <a:latin typeface="Short Stack" panose="02010500040000000007" pitchFamily="2" charset="0"/>
            </a:endParaRPr>
          </a:p>
        </p:txBody>
      </p:sp>
      <p:cxnSp>
        <p:nvCxnSpPr>
          <p:cNvPr id="5" name="Connecteur droit 4"/>
          <p:cNvCxnSpPr/>
          <p:nvPr/>
        </p:nvCxnSpPr>
        <p:spPr>
          <a:xfrm>
            <a:off x="4572719" y="4508240"/>
            <a:ext cx="0" cy="253142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2" name="ZoneTexte 41"/>
          <p:cNvSpPr txBox="1"/>
          <p:nvPr/>
        </p:nvSpPr>
        <p:spPr>
          <a:xfrm>
            <a:off x="4644728" y="5609876"/>
            <a:ext cx="2232248" cy="1465016"/>
          </a:xfrm>
          <a:prstGeom prst="rect">
            <a:avLst/>
          </a:prstGeom>
          <a:noFill/>
        </p:spPr>
        <p:txBody>
          <a:bodyPr wrap="square" rtlCol="0">
            <a:spAutoFit/>
          </a:bodyPr>
          <a:lstStyle/>
          <a:p>
            <a:pPr>
              <a:lnSpc>
                <a:spcPct val="80000"/>
              </a:lnSpc>
              <a:spcAft>
                <a:spcPts val="600"/>
              </a:spcAft>
            </a:pPr>
            <a:r>
              <a:rPr lang="fr-FR" sz="1100" dirty="0" smtClean="0">
                <a:latin typeface="Mrs Chocolat" pitchFamily="2" charset="0"/>
              </a:rPr>
              <a:t>4. Entoure les verbes qui sont au futur</a:t>
            </a:r>
          </a:p>
          <a:p>
            <a:pPr>
              <a:lnSpc>
                <a:spcPct val="130000"/>
              </a:lnSpc>
            </a:pPr>
            <a:r>
              <a:rPr lang="fr-FR" sz="1000" dirty="0" smtClean="0">
                <a:latin typeface="Short Stack" panose="02010500040000000007" pitchFamily="2" charset="0"/>
              </a:rPr>
              <a:t>Je ne rentrerai pas tard.</a:t>
            </a:r>
          </a:p>
          <a:p>
            <a:pPr>
              <a:lnSpc>
                <a:spcPct val="130000"/>
              </a:lnSpc>
            </a:pPr>
            <a:r>
              <a:rPr lang="fr-FR" sz="1000" dirty="0" smtClean="0">
                <a:latin typeface="Short Stack" panose="02010500040000000007" pitchFamily="2" charset="0"/>
              </a:rPr>
              <a:t>Le brouillard tombe vite.</a:t>
            </a:r>
          </a:p>
          <a:p>
            <a:pPr>
              <a:lnSpc>
                <a:spcPct val="130000"/>
              </a:lnSpc>
            </a:pPr>
            <a:r>
              <a:rPr lang="fr-FR" sz="1000" dirty="0" smtClean="0">
                <a:latin typeface="Short Stack" panose="02010500040000000007" pitchFamily="2" charset="0"/>
              </a:rPr>
              <a:t>Mon père louera un chalet.</a:t>
            </a:r>
          </a:p>
          <a:p>
            <a:pPr>
              <a:lnSpc>
                <a:spcPct val="130000"/>
              </a:lnSpc>
            </a:pPr>
            <a:r>
              <a:rPr lang="fr-FR" sz="1000" dirty="0" smtClean="0">
                <a:latin typeface="Short Stack" panose="02010500040000000007" pitchFamily="2" charset="0"/>
              </a:rPr>
              <a:t>Ils auront de la chance.</a:t>
            </a:r>
          </a:p>
          <a:p>
            <a:pPr>
              <a:lnSpc>
                <a:spcPct val="130000"/>
              </a:lnSpc>
            </a:pPr>
            <a:r>
              <a:rPr lang="fr-FR" sz="1000" dirty="0" smtClean="0">
                <a:latin typeface="Short Stack" panose="02010500040000000007" pitchFamily="2" charset="0"/>
              </a:rPr>
              <a:t>Nous jouions au cartes.</a:t>
            </a:r>
          </a:p>
        </p:txBody>
      </p:sp>
      <p:cxnSp>
        <p:nvCxnSpPr>
          <p:cNvPr id="43" name="Connecteur droit 42"/>
          <p:cNvCxnSpPr/>
          <p:nvPr/>
        </p:nvCxnSpPr>
        <p:spPr>
          <a:xfrm>
            <a:off x="3564607" y="871064"/>
            <a:ext cx="0" cy="253142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285775" y="8158553"/>
            <a:ext cx="3134816" cy="932563"/>
          </a:xfrm>
          <a:prstGeom prst="rect">
            <a:avLst/>
          </a:prstGeom>
          <a:noFill/>
        </p:spPr>
        <p:txBody>
          <a:bodyPr wrap="square" rtlCol="0">
            <a:spAutoFit/>
          </a:bodyPr>
          <a:lstStyle/>
          <a:p>
            <a:pPr>
              <a:lnSpc>
                <a:spcPct val="80000"/>
              </a:lnSpc>
              <a:spcAft>
                <a:spcPts val="600"/>
              </a:spcAft>
            </a:pPr>
            <a:r>
              <a:rPr lang="fr-FR" sz="1100" dirty="0" smtClean="0">
                <a:latin typeface="Mrs Chocolat" pitchFamily="2" charset="0"/>
              </a:rPr>
              <a:t>1. Relie</a:t>
            </a:r>
          </a:p>
          <a:p>
            <a:pPr>
              <a:tabLst>
                <a:tab pos="542925" algn="l"/>
                <a:tab pos="1257300" algn="l"/>
              </a:tabLst>
            </a:pPr>
            <a:r>
              <a:rPr lang="fr-FR" sz="1000" dirty="0" smtClean="0">
                <a:latin typeface="Short Stack" panose="02010500040000000007" pitchFamily="2" charset="0"/>
              </a:rPr>
              <a:t>Vous.	*	*    tombent</a:t>
            </a:r>
          </a:p>
          <a:p>
            <a:pPr>
              <a:tabLst>
                <a:tab pos="542925" algn="l"/>
                <a:tab pos="1257300" algn="l"/>
              </a:tabLst>
            </a:pPr>
            <a:r>
              <a:rPr lang="fr-FR" sz="1000" dirty="0" smtClean="0">
                <a:latin typeface="Short Stack" panose="02010500040000000007" pitchFamily="2" charset="0"/>
              </a:rPr>
              <a:t>Je 	*	*    pleurez</a:t>
            </a:r>
          </a:p>
          <a:p>
            <a:pPr>
              <a:tabLst>
                <a:tab pos="542925" algn="l"/>
                <a:tab pos="1257300" algn="l"/>
              </a:tabLst>
            </a:pPr>
            <a:r>
              <a:rPr lang="fr-FR" sz="1000" dirty="0" smtClean="0">
                <a:latin typeface="Short Stack" panose="02010500040000000007" pitchFamily="2" charset="0"/>
              </a:rPr>
              <a:t>Elles	*	*    jouons à la marelle</a:t>
            </a:r>
          </a:p>
          <a:p>
            <a:pPr>
              <a:tabLst>
                <a:tab pos="542925" algn="l"/>
                <a:tab pos="1257300" algn="l"/>
              </a:tabLst>
            </a:pPr>
            <a:r>
              <a:rPr lang="fr-FR" sz="1000" dirty="0" smtClean="0">
                <a:latin typeface="Short Stack" panose="02010500040000000007" pitchFamily="2" charset="0"/>
              </a:rPr>
              <a:t>Nous	*</a:t>
            </a:r>
            <a:r>
              <a:rPr lang="fr-FR" sz="1000" dirty="0">
                <a:latin typeface="Short Stack" panose="02010500040000000007" pitchFamily="2" charset="0"/>
              </a:rPr>
              <a:t>	</a:t>
            </a:r>
            <a:r>
              <a:rPr lang="fr-FR" sz="1000" dirty="0" smtClean="0">
                <a:latin typeface="Short Stack" panose="02010500040000000007" pitchFamily="2" charset="0"/>
              </a:rPr>
              <a:t>*    les regarde</a:t>
            </a:r>
          </a:p>
        </p:txBody>
      </p:sp>
      <p:sp>
        <p:nvSpPr>
          <p:cNvPr id="52" name="ZoneTexte 51"/>
          <p:cNvSpPr txBox="1"/>
          <p:nvPr/>
        </p:nvSpPr>
        <p:spPr>
          <a:xfrm>
            <a:off x="288243" y="9159232"/>
            <a:ext cx="3276364" cy="1228028"/>
          </a:xfrm>
          <a:prstGeom prst="rect">
            <a:avLst/>
          </a:prstGeom>
          <a:noFill/>
        </p:spPr>
        <p:txBody>
          <a:bodyPr wrap="square" rtlCol="0">
            <a:spAutoFit/>
          </a:bodyPr>
          <a:lstStyle/>
          <a:p>
            <a:pPr>
              <a:lnSpc>
                <a:spcPct val="80000"/>
              </a:lnSpc>
              <a:spcAft>
                <a:spcPts val="600"/>
              </a:spcAft>
            </a:pPr>
            <a:r>
              <a:rPr lang="fr-FR" sz="1100" dirty="0" smtClean="0">
                <a:latin typeface="Mrs Chocolat" pitchFamily="2" charset="0"/>
              </a:rPr>
              <a:t>2. Complète avec tu, nous ou ils</a:t>
            </a:r>
          </a:p>
          <a:p>
            <a:pPr>
              <a:lnSpc>
                <a:spcPct val="150000"/>
              </a:lnSpc>
              <a:tabLst>
                <a:tab pos="542925" algn="l"/>
                <a:tab pos="1257300" algn="l"/>
              </a:tabLst>
            </a:pPr>
            <a:r>
              <a:rPr lang="fr-FR" sz="1000" dirty="0" smtClean="0">
                <a:latin typeface="Short Stack" panose="02010500040000000007" pitchFamily="2" charset="0"/>
              </a:rPr>
              <a:t>______ finis ton puzzle. ______ ne parlent jamais. ______ visitons un musée. ______ ranges ta chambre tous les jours. ______ parlons français en Belgique.</a:t>
            </a:r>
          </a:p>
        </p:txBody>
      </p:sp>
      <p:cxnSp>
        <p:nvCxnSpPr>
          <p:cNvPr id="53" name="Connecteur droit 52"/>
          <p:cNvCxnSpPr/>
          <p:nvPr/>
        </p:nvCxnSpPr>
        <p:spPr>
          <a:xfrm>
            <a:off x="3564607" y="8083004"/>
            <a:ext cx="0" cy="2295128"/>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40" name="Image 3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5982" y="2250356"/>
            <a:ext cx="261493" cy="1041128"/>
          </a:xfrm>
          <a:prstGeom prst="rect">
            <a:avLst/>
          </a:prstGeom>
        </p:spPr>
      </p:pic>
    </p:spTree>
    <p:extLst>
      <p:ext uri="{BB962C8B-B14F-4D97-AF65-F5344CB8AC3E}">
        <p14:creationId xmlns:p14="http://schemas.microsoft.com/office/powerpoint/2010/main" val="910361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rrondir un rectangle avec un coin du même côté 17"/>
          <p:cNvSpPr/>
          <p:nvPr/>
        </p:nvSpPr>
        <p:spPr>
          <a:xfrm flipV="1">
            <a:off x="252239" y="3752452"/>
            <a:ext cx="6696744" cy="3283448"/>
          </a:xfrm>
          <a:prstGeom prst="round2SameRect">
            <a:avLst>
              <a:gd name="adj1" fmla="val 5566"/>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19"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3752455"/>
            <a:ext cx="6696744" cy="604449"/>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ZoneTexte 20"/>
          <p:cNvSpPr txBox="1"/>
          <p:nvPr/>
        </p:nvSpPr>
        <p:spPr>
          <a:xfrm>
            <a:off x="1402804" y="3735685"/>
            <a:ext cx="4754091" cy="461665"/>
          </a:xfrm>
          <a:prstGeom prst="rect">
            <a:avLst/>
          </a:prstGeom>
          <a:noFill/>
        </p:spPr>
        <p:txBody>
          <a:bodyPr wrap="square" rtlCol="0">
            <a:spAutoFit/>
          </a:bodyPr>
          <a:lstStyle/>
          <a:p>
            <a:pPr algn="ctr"/>
            <a:r>
              <a:rPr lang="fr-FR" sz="2400" dirty="0" smtClean="0">
                <a:latin typeface="Mrs Chocolat" pitchFamily="2" charset="0"/>
              </a:rPr>
              <a:t>Le présent des verbes du 1</a:t>
            </a:r>
            <a:r>
              <a:rPr lang="fr-FR" sz="2400" baseline="30000" dirty="0" smtClean="0">
                <a:latin typeface="Mrs Chocolat" pitchFamily="2" charset="0"/>
              </a:rPr>
              <a:t>er</a:t>
            </a:r>
            <a:r>
              <a:rPr lang="fr-FR" sz="2400" dirty="0" smtClean="0">
                <a:latin typeface="Mrs Chocolat" pitchFamily="2" charset="0"/>
              </a:rPr>
              <a:t> </a:t>
            </a:r>
            <a:r>
              <a:rPr lang="fr-FR" sz="2400" dirty="0" err="1" smtClean="0">
                <a:latin typeface="Mrs Chocolat" pitchFamily="2" charset="0"/>
              </a:rPr>
              <a:t>gpe</a:t>
            </a:r>
            <a:endParaRPr lang="fr-FR" sz="2400" dirty="0">
              <a:latin typeface="Mrs Chocolat" pitchFamily="2" charset="0"/>
            </a:endParaRPr>
          </a:p>
        </p:txBody>
      </p:sp>
      <p:sp>
        <p:nvSpPr>
          <p:cNvPr id="27" name="Arrondir un rectangle avec un coin du même côté 26"/>
          <p:cNvSpPr/>
          <p:nvPr/>
        </p:nvSpPr>
        <p:spPr>
          <a:xfrm flipV="1">
            <a:off x="252239" y="7362924"/>
            <a:ext cx="6696744" cy="3168352"/>
          </a:xfrm>
          <a:prstGeom prst="round2SameRect">
            <a:avLst>
              <a:gd name="adj1" fmla="val 8271"/>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28"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7362927"/>
            <a:ext cx="6696744" cy="604450"/>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 name="ZoneTexte 29"/>
          <p:cNvSpPr txBox="1"/>
          <p:nvPr/>
        </p:nvSpPr>
        <p:spPr>
          <a:xfrm>
            <a:off x="1258789" y="7473024"/>
            <a:ext cx="5042122" cy="350865"/>
          </a:xfrm>
          <a:prstGeom prst="rect">
            <a:avLst/>
          </a:prstGeom>
          <a:noFill/>
        </p:spPr>
        <p:txBody>
          <a:bodyPr wrap="square" rtlCol="0">
            <a:spAutoFit/>
          </a:bodyPr>
          <a:lstStyle/>
          <a:p>
            <a:pPr algn="ctr">
              <a:lnSpc>
                <a:spcPct val="70000"/>
              </a:lnSpc>
            </a:pPr>
            <a:r>
              <a:rPr lang="fr-FR" sz="2400" dirty="0" smtClean="0">
                <a:latin typeface="Mrs Chocolat" pitchFamily="2" charset="0"/>
              </a:rPr>
              <a:t>Le présent des verbes du 2</a:t>
            </a:r>
            <a:r>
              <a:rPr lang="fr-FR" sz="2400" baseline="30000" dirty="0" smtClean="0">
                <a:latin typeface="Mrs Chocolat" pitchFamily="2" charset="0"/>
              </a:rPr>
              <a:t>ème</a:t>
            </a:r>
            <a:r>
              <a:rPr lang="fr-FR" sz="2400" dirty="0" smtClean="0">
                <a:latin typeface="Mrs Chocolat" pitchFamily="2" charset="0"/>
              </a:rPr>
              <a:t> </a:t>
            </a:r>
            <a:r>
              <a:rPr lang="fr-FR" sz="2400" dirty="0" err="1" smtClean="0">
                <a:latin typeface="Mrs Chocolat" pitchFamily="2" charset="0"/>
              </a:rPr>
              <a:t>gpe</a:t>
            </a:r>
            <a:endParaRPr lang="fr-FR" sz="2400" dirty="0">
              <a:latin typeface="Mrs Chocolat" pitchFamily="2" charset="0"/>
            </a:endParaRPr>
          </a:p>
        </p:txBody>
      </p:sp>
      <p:sp>
        <p:nvSpPr>
          <p:cNvPr id="33" name="Arrondir un rectangle avec un coin du même côté 32"/>
          <p:cNvSpPr/>
          <p:nvPr/>
        </p:nvSpPr>
        <p:spPr>
          <a:xfrm flipV="1">
            <a:off x="252239" y="202925"/>
            <a:ext cx="6696744" cy="3271566"/>
          </a:xfrm>
          <a:prstGeom prst="round2SameRect">
            <a:avLst>
              <a:gd name="adj1" fmla="val 5549"/>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36"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202930"/>
            <a:ext cx="6696744" cy="604450"/>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 name="ZoneTexte 37"/>
          <p:cNvSpPr txBox="1"/>
          <p:nvPr/>
        </p:nvSpPr>
        <p:spPr>
          <a:xfrm>
            <a:off x="1402804" y="295542"/>
            <a:ext cx="4824536" cy="350865"/>
          </a:xfrm>
          <a:prstGeom prst="rect">
            <a:avLst/>
          </a:prstGeom>
          <a:noFill/>
        </p:spPr>
        <p:txBody>
          <a:bodyPr wrap="square" rtlCol="0">
            <a:spAutoFit/>
          </a:bodyPr>
          <a:lstStyle/>
          <a:p>
            <a:pPr algn="ctr">
              <a:lnSpc>
                <a:spcPct val="70000"/>
              </a:lnSpc>
            </a:pPr>
            <a:r>
              <a:rPr lang="fr-FR" sz="2400" dirty="0" smtClean="0">
                <a:latin typeface="Mrs Chocolat" pitchFamily="2" charset="0"/>
              </a:rPr>
              <a:t>Les 3 groupes de verbes</a:t>
            </a:r>
            <a:endParaRPr lang="fr-FR" sz="2400" dirty="0">
              <a:latin typeface="Mrs Chocolat" pitchFamily="2" charset="0"/>
            </a:endParaRPr>
          </a:p>
        </p:txBody>
      </p:sp>
      <p:sp>
        <p:nvSpPr>
          <p:cNvPr id="43" name="ZoneTexte 42"/>
          <p:cNvSpPr txBox="1"/>
          <p:nvPr/>
        </p:nvSpPr>
        <p:spPr>
          <a:xfrm>
            <a:off x="178668" y="7408391"/>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smtClean="0">
                <a:latin typeface="Mrs Chocolat" pitchFamily="2" charset="0"/>
              </a:rPr>
              <a:t>Exercices de </a:t>
            </a:r>
            <a:r>
              <a:rPr lang="fr-FR" sz="1050" dirty="0">
                <a:latin typeface="Mrs Chocolat" pitchFamily="2" charset="0"/>
              </a:rPr>
              <a:t>conjugaison </a:t>
            </a:r>
            <a:r>
              <a:rPr lang="fr-FR" sz="1050" dirty="0" smtClean="0">
                <a:latin typeface="Mrs Chocolat" pitchFamily="2" charset="0"/>
              </a:rPr>
              <a:t>CE2</a:t>
            </a:r>
            <a:endParaRPr lang="fr-FR" sz="1050" dirty="0">
              <a:latin typeface="Mrs Chocolat" pitchFamily="2" charset="0"/>
            </a:endParaRPr>
          </a:p>
        </p:txBody>
      </p:sp>
      <p:sp>
        <p:nvSpPr>
          <p:cNvPr id="44" name="ZoneTexte 43"/>
          <p:cNvSpPr txBox="1"/>
          <p:nvPr/>
        </p:nvSpPr>
        <p:spPr>
          <a:xfrm>
            <a:off x="243483" y="3795540"/>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smtClean="0">
                <a:latin typeface="Mrs Chocolat" pitchFamily="2" charset="0"/>
              </a:rPr>
              <a:t>Exercices de </a:t>
            </a:r>
            <a:r>
              <a:rPr lang="fr-FR" sz="1050" dirty="0">
                <a:latin typeface="Mrs Chocolat" pitchFamily="2" charset="0"/>
              </a:rPr>
              <a:t>conjugaison </a:t>
            </a:r>
            <a:r>
              <a:rPr lang="fr-FR" sz="1050" dirty="0" smtClean="0">
                <a:latin typeface="Mrs Chocolat" pitchFamily="2" charset="0"/>
              </a:rPr>
              <a:t>CE2</a:t>
            </a:r>
            <a:endParaRPr lang="fr-FR" sz="1050" dirty="0">
              <a:latin typeface="Mrs Chocolat" pitchFamily="2" charset="0"/>
            </a:endParaRPr>
          </a:p>
        </p:txBody>
      </p:sp>
      <p:sp>
        <p:nvSpPr>
          <p:cNvPr id="45" name="ZoneTexte 44"/>
          <p:cNvSpPr txBox="1"/>
          <p:nvPr/>
        </p:nvSpPr>
        <p:spPr>
          <a:xfrm>
            <a:off x="288243" y="233115"/>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smtClean="0">
                <a:latin typeface="Mrs Chocolat" pitchFamily="2" charset="0"/>
              </a:rPr>
              <a:t>Exercices de </a:t>
            </a:r>
            <a:r>
              <a:rPr lang="fr-FR" sz="1050" dirty="0">
                <a:latin typeface="Mrs Chocolat" pitchFamily="2" charset="0"/>
              </a:rPr>
              <a:t>conjugaison </a:t>
            </a:r>
            <a:r>
              <a:rPr lang="fr-FR" sz="1050" dirty="0" smtClean="0">
                <a:latin typeface="Mrs Chocolat" pitchFamily="2" charset="0"/>
              </a:rPr>
              <a:t>CE2</a:t>
            </a:r>
            <a:endParaRPr lang="fr-FR" sz="1050" dirty="0">
              <a:latin typeface="Mrs Chocolat" pitchFamily="2" charset="0"/>
            </a:endParaRPr>
          </a:p>
        </p:txBody>
      </p:sp>
      <p:sp>
        <p:nvSpPr>
          <p:cNvPr id="46" name="Larme 45"/>
          <p:cNvSpPr/>
          <p:nvPr/>
        </p:nvSpPr>
        <p:spPr>
          <a:xfrm>
            <a:off x="6300911" y="243356"/>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ZoneTexte 46"/>
          <p:cNvSpPr txBox="1"/>
          <p:nvPr/>
        </p:nvSpPr>
        <p:spPr>
          <a:xfrm>
            <a:off x="6300911" y="243356"/>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C4</a:t>
            </a:r>
            <a:endParaRPr lang="fr-FR" sz="2800" b="1" dirty="0">
              <a:solidFill>
                <a:schemeClr val="bg1"/>
              </a:solidFill>
              <a:latin typeface="Fineliner Script" pitchFamily="50" charset="0"/>
            </a:endParaRPr>
          </a:p>
        </p:txBody>
      </p:sp>
      <p:sp>
        <p:nvSpPr>
          <p:cNvPr id="48" name="Larme 47"/>
          <p:cNvSpPr/>
          <p:nvPr/>
        </p:nvSpPr>
        <p:spPr>
          <a:xfrm>
            <a:off x="6300911" y="3795540"/>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p:cNvSpPr txBox="1"/>
          <p:nvPr/>
        </p:nvSpPr>
        <p:spPr>
          <a:xfrm>
            <a:off x="6300911" y="3795540"/>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C5</a:t>
            </a:r>
            <a:endParaRPr lang="fr-FR" sz="2800" b="1" dirty="0">
              <a:solidFill>
                <a:schemeClr val="bg1"/>
              </a:solidFill>
              <a:latin typeface="Fineliner Script" pitchFamily="50" charset="0"/>
            </a:endParaRPr>
          </a:p>
        </p:txBody>
      </p:sp>
      <p:sp>
        <p:nvSpPr>
          <p:cNvPr id="50" name="Larme 49"/>
          <p:cNvSpPr/>
          <p:nvPr/>
        </p:nvSpPr>
        <p:spPr>
          <a:xfrm>
            <a:off x="6300911" y="7386848"/>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ZoneTexte 50"/>
          <p:cNvSpPr txBox="1"/>
          <p:nvPr/>
        </p:nvSpPr>
        <p:spPr>
          <a:xfrm>
            <a:off x="6300911" y="7386848"/>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C6</a:t>
            </a:r>
            <a:endParaRPr lang="fr-FR" sz="2800" b="1" dirty="0">
              <a:solidFill>
                <a:schemeClr val="bg1"/>
              </a:solidFill>
              <a:latin typeface="Fineliner Script" pitchFamily="50" charset="0"/>
            </a:endParaRPr>
          </a:p>
        </p:txBody>
      </p:sp>
      <p:sp>
        <p:nvSpPr>
          <p:cNvPr id="20" name="ZoneTexte 19"/>
          <p:cNvSpPr txBox="1"/>
          <p:nvPr/>
        </p:nvSpPr>
        <p:spPr>
          <a:xfrm>
            <a:off x="3581443" y="2543468"/>
            <a:ext cx="3367540" cy="931024"/>
          </a:xfrm>
          <a:prstGeom prst="rect">
            <a:avLst/>
          </a:prstGeom>
          <a:noFill/>
        </p:spPr>
        <p:txBody>
          <a:bodyPr wrap="square" rtlCol="0">
            <a:spAutoFit/>
          </a:bodyPr>
          <a:lstStyle/>
          <a:p>
            <a:r>
              <a:rPr lang="fr-FR" sz="1100" dirty="0" smtClean="0">
                <a:latin typeface="Mrs Chocolat" pitchFamily="2" charset="0"/>
              </a:rPr>
              <a:t>3. Indique le groupe des verbes suivants</a:t>
            </a:r>
            <a:endParaRPr lang="fr-FR" sz="1200" dirty="0" smtClean="0">
              <a:latin typeface="Mrs Chocolat" pitchFamily="2" charset="0"/>
            </a:endParaRPr>
          </a:p>
          <a:p>
            <a:pPr>
              <a:lnSpc>
                <a:spcPct val="145000"/>
              </a:lnSpc>
            </a:pPr>
            <a:r>
              <a:rPr lang="fr-FR" sz="1000" dirty="0">
                <a:latin typeface="Short Stack" panose="02010500040000000007" pitchFamily="2" charset="0"/>
              </a:rPr>
              <a:t>j</a:t>
            </a:r>
            <a:r>
              <a:rPr lang="fr-FR" sz="1000" dirty="0" smtClean="0">
                <a:latin typeface="Short Stack" panose="02010500040000000007" pitchFamily="2" charset="0"/>
              </a:rPr>
              <a:t>ouer ______	obéir ______	sauter ______	</a:t>
            </a:r>
          </a:p>
          <a:p>
            <a:pPr>
              <a:lnSpc>
                <a:spcPct val="145000"/>
              </a:lnSpc>
            </a:pPr>
            <a:r>
              <a:rPr lang="fr-FR" sz="1000" dirty="0" smtClean="0">
                <a:latin typeface="Short Stack" panose="02010500040000000007" pitchFamily="2" charset="0"/>
              </a:rPr>
              <a:t>salir ______	boire ______	mentir </a:t>
            </a:r>
            <a:r>
              <a:rPr lang="fr-FR" sz="1000" dirty="0">
                <a:latin typeface="Short Stack" panose="02010500040000000007" pitchFamily="2" charset="0"/>
              </a:rPr>
              <a:t>______</a:t>
            </a:r>
            <a:endParaRPr lang="fr-FR" sz="1000" dirty="0" smtClean="0">
              <a:latin typeface="Short Stack" panose="02010500040000000007" pitchFamily="2" charset="0"/>
            </a:endParaRPr>
          </a:p>
          <a:p>
            <a:pPr>
              <a:lnSpc>
                <a:spcPct val="145000"/>
              </a:lnSpc>
            </a:pPr>
            <a:r>
              <a:rPr lang="fr-FR" sz="1000" dirty="0" smtClean="0">
                <a:latin typeface="Short Stack" panose="02010500040000000007" pitchFamily="2" charset="0"/>
              </a:rPr>
              <a:t>aller ______	sortir ______	crier </a:t>
            </a:r>
            <a:r>
              <a:rPr lang="fr-FR" sz="1000" dirty="0">
                <a:latin typeface="Short Stack" panose="02010500040000000007" pitchFamily="2" charset="0"/>
              </a:rPr>
              <a:t>______</a:t>
            </a:r>
            <a:endParaRPr lang="fr-FR" sz="1000" dirty="0" smtClean="0">
              <a:latin typeface="Short Stack" panose="02010500040000000007" pitchFamily="2" charset="0"/>
            </a:endParaRPr>
          </a:p>
        </p:txBody>
      </p:sp>
      <p:sp>
        <p:nvSpPr>
          <p:cNvPr id="22" name="ZoneTexte 21"/>
          <p:cNvSpPr txBox="1"/>
          <p:nvPr/>
        </p:nvSpPr>
        <p:spPr>
          <a:xfrm>
            <a:off x="284422" y="855843"/>
            <a:ext cx="3312369" cy="1184940"/>
          </a:xfrm>
          <a:prstGeom prst="rect">
            <a:avLst/>
          </a:prstGeom>
          <a:noFill/>
        </p:spPr>
        <p:txBody>
          <a:bodyPr wrap="square" rtlCol="0">
            <a:spAutoFit/>
          </a:bodyPr>
          <a:lstStyle/>
          <a:p>
            <a:pPr>
              <a:spcAft>
                <a:spcPts val="600"/>
              </a:spcAft>
            </a:pPr>
            <a:r>
              <a:rPr lang="fr-FR" sz="1100" dirty="0" smtClean="0">
                <a:latin typeface="Mrs Chocolat" pitchFamily="2" charset="0"/>
              </a:rPr>
              <a:t>1. Entoure les verbes à l’infinitif et classe-les </a:t>
            </a:r>
            <a:r>
              <a:rPr lang="fr-FR" sz="1000" dirty="0" smtClean="0">
                <a:latin typeface="Short Stack" panose="02010500040000000007" pitchFamily="2" charset="0"/>
              </a:rPr>
              <a:t>Préparer un mélange de champignons.   Les faire revenir dans une poêle. Ajouter une noisette de beurre. Finir en liant avec un peu de crème. Prendre les blinis. Mettre une cuillerée de champignons sur chacun. </a:t>
            </a:r>
            <a:r>
              <a:rPr lang="fr-FR" sz="1000" spc="-60" dirty="0" smtClean="0">
                <a:latin typeface="Short Stack" panose="02010500040000000007" pitchFamily="2" charset="0"/>
              </a:rPr>
              <a:t>Faire réchauffer. Servir sans laisser refroidir.</a:t>
            </a:r>
          </a:p>
        </p:txBody>
      </p:sp>
      <p:sp>
        <p:nvSpPr>
          <p:cNvPr id="31" name="ZoneTexte 30"/>
          <p:cNvSpPr txBox="1"/>
          <p:nvPr/>
        </p:nvSpPr>
        <p:spPr>
          <a:xfrm>
            <a:off x="3564607" y="855843"/>
            <a:ext cx="3329204" cy="261610"/>
          </a:xfrm>
          <a:prstGeom prst="rect">
            <a:avLst/>
          </a:prstGeom>
          <a:noFill/>
        </p:spPr>
        <p:txBody>
          <a:bodyPr wrap="square" rtlCol="0">
            <a:spAutoFit/>
          </a:bodyPr>
          <a:lstStyle/>
          <a:p>
            <a:r>
              <a:rPr lang="fr-FR" sz="1100" dirty="0" smtClean="0">
                <a:latin typeface="Mrs Chocolat" pitchFamily="2" charset="0"/>
              </a:rPr>
              <a:t>2. Remplis le tableau suivant</a:t>
            </a:r>
          </a:p>
        </p:txBody>
      </p:sp>
      <p:cxnSp>
        <p:nvCxnSpPr>
          <p:cNvPr id="32" name="Connecteur droit 31"/>
          <p:cNvCxnSpPr/>
          <p:nvPr/>
        </p:nvCxnSpPr>
        <p:spPr>
          <a:xfrm>
            <a:off x="3564607" y="871064"/>
            <a:ext cx="0" cy="253142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aphicFrame>
        <p:nvGraphicFramePr>
          <p:cNvPr id="2" name="Tableau 1"/>
          <p:cNvGraphicFramePr>
            <a:graphicFrameLocks noGrp="1"/>
          </p:cNvGraphicFramePr>
          <p:nvPr>
            <p:extLst>
              <p:ext uri="{D42A27DB-BD31-4B8C-83A1-F6EECF244321}">
                <p14:modId xmlns:p14="http://schemas.microsoft.com/office/powerpoint/2010/main" val="1350042010"/>
              </p:ext>
            </p:extLst>
          </p:nvPr>
        </p:nvGraphicFramePr>
        <p:xfrm>
          <a:off x="392433" y="2040784"/>
          <a:ext cx="3028158" cy="1289691"/>
        </p:xfrm>
        <a:graphic>
          <a:graphicData uri="http://schemas.openxmlformats.org/drawingml/2006/table">
            <a:tbl>
              <a:tblPr firstRow="1" bandRow="1">
                <a:tableStyleId>{5940675A-B579-460E-94D1-54222C63F5DA}</a:tableStyleId>
              </a:tblPr>
              <a:tblGrid>
                <a:gridCol w="507878"/>
                <a:gridCol w="2520280"/>
              </a:tblGrid>
              <a:tr h="429897">
                <a:tc>
                  <a:txBody>
                    <a:bodyPr/>
                    <a:lstStyle/>
                    <a:p>
                      <a:pPr algn="ctr"/>
                      <a:r>
                        <a:rPr lang="fr-FR" sz="1000" dirty="0" smtClean="0">
                          <a:latin typeface="Short Stack" panose="02010500040000000007" pitchFamily="2" charset="0"/>
                        </a:rPr>
                        <a:t>1</a:t>
                      </a:r>
                      <a:r>
                        <a:rPr lang="fr-FR" sz="1000" baseline="30000" dirty="0" smtClean="0">
                          <a:latin typeface="Short Stack" panose="02010500040000000007" pitchFamily="2" charset="0"/>
                        </a:rPr>
                        <a:t>er</a:t>
                      </a:r>
                      <a:r>
                        <a:rPr lang="fr-FR" sz="1000" dirty="0" smtClean="0">
                          <a:latin typeface="Short Stack" panose="02010500040000000007" pitchFamily="2" charset="0"/>
                        </a:rPr>
                        <a:t> </a:t>
                      </a:r>
                      <a:r>
                        <a:rPr lang="fr-FR" sz="1000" dirty="0" err="1" smtClean="0">
                          <a:latin typeface="Short Stack" panose="02010500040000000007" pitchFamily="2" charset="0"/>
                        </a:rPr>
                        <a:t>gpe</a:t>
                      </a:r>
                      <a:endParaRPr lang="fr-FR" sz="1000" dirty="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r>
              <a:tr h="429897">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2</a:t>
                      </a:r>
                      <a:r>
                        <a:rPr lang="fr-FR" sz="1000" baseline="30000" dirty="0" smtClean="0">
                          <a:latin typeface="Short Stack" panose="02010500040000000007" pitchFamily="2" charset="0"/>
                        </a:rPr>
                        <a:t>ème</a:t>
                      </a:r>
                      <a:r>
                        <a:rPr lang="fr-FR" sz="1000" dirty="0" smtClean="0">
                          <a:latin typeface="Short Stack" panose="02010500040000000007" pitchFamily="2" charset="0"/>
                        </a:rPr>
                        <a:t> </a:t>
                      </a:r>
                      <a:r>
                        <a:rPr lang="fr-FR" sz="1000" dirty="0" err="1" smtClean="0">
                          <a:latin typeface="Short Stack" panose="02010500040000000007" pitchFamily="2" charset="0"/>
                        </a:rPr>
                        <a:t>gpe</a:t>
                      </a: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r>
              <a:tr h="429897">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3</a:t>
                      </a:r>
                      <a:r>
                        <a:rPr lang="fr-FR" sz="1000" baseline="30000" dirty="0" smtClean="0">
                          <a:latin typeface="Short Stack" panose="02010500040000000007" pitchFamily="2" charset="0"/>
                        </a:rPr>
                        <a:t>ème</a:t>
                      </a:r>
                      <a:r>
                        <a:rPr lang="fr-FR" sz="1000" dirty="0" smtClean="0">
                          <a:latin typeface="Short Stack" panose="02010500040000000007" pitchFamily="2" charset="0"/>
                        </a:rPr>
                        <a:t> </a:t>
                      </a:r>
                      <a:r>
                        <a:rPr lang="fr-FR" sz="1000" dirty="0" err="1" smtClean="0">
                          <a:latin typeface="Short Stack" panose="02010500040000000007" pitchFamily="2" charset="0"/>
                        </a:rPr>
                        <a:t>gpe</a:t>
                      </a: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r>
            </a:tbl>
          </a:graphicData>
        </a:graphic>
      </p:graphicFrame>
      <p:graphicFrame>
        <p:nvGraphicFramePr>
          <p:cNvPr id="34" name="Tableau 33"/>
          <p:cNvGraphicFramePr>
            <a:graphicFrameLocks noGrp="1"/>
          </p:cNvGraphicFramePr>
          <p:nvPr>
            <p:extLst>
              <p:ext uri="{D42A27DB-BD31-4B8C-83A1-F6EECF244321}">
                <p14:modId xmlns:p14="http://schemas.microsoft.com/office/powerpoint/2010/main" val="3675091888"/>
              </p:ext>
            </p:extLst>
          </p:nvPr>
        </p:nvGraphicFramePr>
        <p:xfrm>
          <a:off x="3679126" y="1117454"/>
          <a:ext cx="3197849" cy="1389480"/>
        </p:xfrm>
        <a:graphic>
          <a:graphicData uri="http://schemas.openxmlformats.org/drawingml/2006/table">
            <a:tbl>
              <a:tblPr firstRow="1" bandRow="1">
                <a:tableStyleId>{5940675A-B579-460E-94D1-54222C63F5DA}</a:tableStyleId>
              </a:tblPr>
              <a:tblGrid>
                <a:gridCol w="605561"/>
                <a:gridCol w="864096"/>
                <a:gridCol w="1224136"/>
                <a:gridCol w="504056"/>
              </a:tblGrid>
              <a:tr h="219292">
                <a:tc>
                  <a:txBody>
                    <a:bodyPr/>
                    <a:lstStyle/>
                    <a:p>
                      <a:pPr algn="ctr"/>
                      <a:r>
                        <a:rPr lang="fr-FR" sz="1100" dirty="0" smtClean="0">
                          <a:latin typeface="Fineliner Script" pitchFamily="50" charset="0"/>
                        </a:rPr>
                        <a:t>avec</a:t>
                      </a:r>
                      <a:r>
                        <a:rPr lang="fr-FR" sz="1100" baseline="0" dirty="0" smtClean="0">
                          <a:latin typeface="Fineliner Script" pitchFamily="50" charset="0"/>
                        </a:rPr>
                        <a:t> je</a:t>
                      </a:r>
                      <a:endParaRPr lang="fr-FR" sz="1100" dirty="0">
                        <a:latin typeface="Fineliner Script" pitchFamily="50" charset="0"/>
                      </a:endParaRPr>
                    </a:p>
                  </a:txBody>
                  <a:tcPr marL="36000" marR="36000" marT="36000" marB="36000" anchor="ctr"/>
                </a:tc>
                <a:tc>
                  <a:txBody>
                    <a:bodyPr/>
                    <a:lstStyle/>
                    <a:p>
                      <a:pPr algn="ctr"/>
                      <a:r>
                        <a:rPr lang="fr-FR" sz="1100" dirty="0" smtClean="0">
                          <a:latin typeface="Fineliner Script" pitchFamily="50" charset="0"/>
                        </a:rPr>
                        <a:t>infinitif</a:t>
                      </a:r>
                      <a:endParaRPr lang="fr-FR" sz="1100" dirty="0">
                        <a:latin typeface="Fineliner Script" pitchFamily="50" charset="0"/>
                      </a:endParaRPr>
                    </a:p>
                  </a:txBody>
                  <a:tcPr anchor="ctr"/>
                </a:tc>
                <a:tc>
                  <a:txBody>
                    <a:bodyPr/>
                    <a:lstStyle/>
                    <a:p>
                      <a:pPr algn="ctr"/>
                      <a:r>
                        <a:rPr lang="fr-FR" sz="1100" dirty="0" smtClean="0">
                          <a:latin typeface="Fineliner Script" pitchFamily="50" charset="0"/>
                        </a:rPr>
                        <a:t>avec nous</a:t>
                      </a:r>
                      <a:endParaRPr lang="fr-FR" sz="1100" dirty="0">
                        <a:latin typeface="Fineliner Script" pitchFamily="50" charset="0"/>
                      </a:endParaRPr>
                    </a:p>
                  </a:txBody>
                  <a:tcPr anchor="ctr"/>
                </a:tc>
                <a:tc>
                  <a:txBody>
                    <a:bodyPr/>
                    <a:lstStyle/>
                    <a:p>
                      <a:pPr algn="ctr"/>
                      <a:r>
                        <a:rPr lang="fr-FR" sz="1100" dirty="0" smtClean="0">
                          <a:latin typeface="Fineliner Script" pitchFamily="50" charset="0"/>
                        </a:rPr>
                        <a:t>groupe</a:t>
                      </a: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Je salis</a:t>
                      </a: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Je cours</a:t>
                      </a: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Je réussis</a:t>
                      </a: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bl>
          </a:graphicData>
        </a:graphic>
      </p:graphicFrame>
      <p:sp>
        <p:nvSpPr>
          <p:cNvPr id="37" name="ZoneTexte 36"/>
          <p:cNvSpPr txBox="1"/>
          <p:nvPr/>
        </p:nvSpPr>
        <p:spPr>
          <a:xfrm>
            <a:off x="270520" y="4408562"/>
            <a:ext cx="3150071" cy="1154162"/>
          </a:xfrm>
          <a:prstGeom prst="rect">
            <a:avLst/>
          </a:prstGeom>
          <a:noFill/>
        </p:spPr>
        <p:txBody>
          <a:bodyPr wrap="square" rtlCol="0">
            <a:spAutoFit/>
          </a:bodyPr>
          <a:lstStyle/>
          <a:p>
            <a:r>
              <a:rPr lang="fr-FR" sz="1100" dirty="0" smtClean="0">
                <a:latin typeface="Mrs Chocolat" pitchFamily="2" charset="0"/>
              </a:rPr>
              <a:t>1. Recopie le verbe  et donne son infinitif</a:t>
            </a:r>
            <a:endParaRPr lang="fr-FR" sz="1200" dirty="0" smtClean="0">
              <a:latin typeface="Mrs Chocolat" pitchFamily="2" charset="0"/>
            </a:endParaRPr>
          </a:p>
          <a:p>
            <a:pPr>
              <a:lnSpc>
                <a:spcPct val="145000"/>
              </a:lnSpc>
            </a:pPr>
            <a:r>
              <a:rPr lang="fr-FR" sz="1000" dirty="0" smtClean="0">
                <a:latin typeface="Short Stack" panose="02010500040000000007" pitchFamily="2" charset="0"/>
              </a:rPr>
              <a:t>a) Les papillons volent de fleur en fleur.</a:t>
            </a:r>
          </a:p>
          <a:p>
            <a:pPr>
              <a:lnSpc>
                <a:spcPct val="145000"/>
              </a:lnSpc>
            </a:pPr>
            <a:r>
              <a:rPr lang="fr-FR" sz="1000" dirty="0" smtClean="0">
                <a:latin typeface="Short Stack" panose="02010500040000000007" pitchFamily="2" charset="0"/>
              </a:rPr>
              <a:t>b) Nous observons les hirondelles.</a:t>
            </a:r>
          </a:p>
          <a:p>
            <a:pPr>
              <a:lnSpc>
                <a:spcPct val="145000"/>
              </a:lnSpc>
            </a:pPr>
            <a:r>
              <a:rPr lang="fr-FR" sz="1000" dirty="0" smtClean="0">
                <a:latin typeface="Short Stack" panose="02010500040000000007" pitchFamily="2" charset="0"/>
              </a:rPr>
              <a:t>c) Je profite bien de mes vacances.</a:t>
            </a:r>
          </a:p>
          <a:p>
            <a:pPr>
              <a:lnSpc>
                <a:spcPct val="145000"/>
              </a:lnSpc>
            </a:pPr>
            <a:r>
              <a:rPr lang="fr-FR" sz="1000" dirty="0" smtClean="0">
                <a:latin typeface="Short Stack" panose="02010500040000000007" pitchFamily="2" charset="0"/>
              </a:rPr>
              <a:t>d) Les animaux broutent dans le pré.</a:t>
            </a:r>
          </a:p>
        </p:txBody>
      </p:sp>
      <p:sp>
        <p:nvSpPr>
          <p:cNvPr id="39" name="ZoneTexte 38"/>
          <p:cNvSpPr txBox="1"/>
          <p:nvPr/>
        </p:nvSpPr>
        <p:spPr>
          <a:xfrm>
            <a:off x="284422" y="5625584"/>
            <a:ext cx="3136169" cy="1377300"/>
          </a:xfrm>
          <a:prstGeom prst="rect">
            <a:avLst/>
          </a:prstGeom>
          <a:noFill/>
        </p:spPr>
        <p:txBody>
          <a:bodyPr wrap="square" rtlCol="0">
            <a:spAutoFit/>
          </a:bodyPr>
          <a:lstStyle/>
          <a:p>
            <a:r>
              <a:rPr lang="fr-FR" sz="1100" dirty="0" smtClean="0">
                <a:latin typeface="Mrs Chocolat" pitchFamily="2" charset="0"/>
              </a:rPr>
              <a:t>2. Complète avec un pronom personnel</a:t>
            </a:r>
            <a:endParaRPr lang="fr-FR" sz="1200" dirty="0" smtClean="0">
              <a:latin typeface="Mrs Chocolat" pitchFamily="2" charset="0"/>
            </a:endParaRPr>
          </a:p>
          <a:p>
            <a:pPr>
              <a:lnSpc>
                <a:spcPct val="145000"/>
              </a:lnSpc>
            </a:pPr>
            <a:r>
              <a:rPr lang="fr-FR" sz="1000" dirty="0" smtClean="0">
                <a:latin typeface="Short Stack" panose="02010500040000000007" pitchFamily="2" charset="0"/>
              </a:rPr>
              <a:t>_______ regarde l’arrivée du bateau.</a:t>
            </a:r>
          </a:p>
          <a:p>
            <a:pPr>
              <a:lnSpc>
                <a:spcPct val="145000"/>
              </a:lnSpc>
            </a:pPr>
            <a:r>
              <a:rPr lang="fr-FR" sz="1000" dirty="0" smtClean="0">
                <a:latin typeface="Short Stack" panose="02010500040000000007" pitchFamily="2" charset="0"/>
              </a:rPr>
              <a:t>_______ transportez les malades.</a:t>
            </a:r>
          </a:p>
          <a:p>
            <a:pPr>
              <a:lnSpc>
                <a:spcPct val="145000"/>
              </a:lnSpc>
            </a:pPr>
            <a:r>
              <a:rPr lang="fr-FR" sz="1000" dirty="0" smtClean="0">
                <a:latin typeface="Short Stack" panose="02010500040000000007" pitchFamily="2" charset="0"/>
              </a:rPr>
              <a:t>_______ observons les coquillages.</a:t>
            </a:r>
          </a:p>
          <a:p>
            <a:pPr>
              <a:lnSpc>
                <a:spcPct val="145000"/>
              </a:lnSpc>
            </a:pPr>
            <a:r>
              <a:rPr lang="fr-FR" sz="1000" dirty="0" smtClean="0">
                <a:latin typeface="Short Stack" panose="02010500040000000007" pitchFamily="2" charset="0"/>
              </a:rPr>
              <a:t>_______ racontes une histoire.</a:t>
            </a:r>
          </a:p>
          <a:p>
            <a:pPr>
              <a:lnSpc>
                <a:spcPct val="145000"/>
              </a:lnSpc>
            </a:pPr>
            <a:r>
              <a:rPr lang="fr-FR" sz="1000" dirty="0" smtClean="0">
                <a:latin typeface="Short Stack" panose="02010500040000000007" pitchFamily="2" charset="0"/>
              </a:rPr>
              <a:t>_______ écoutent la maîtresse.</a:t>
            </a:r>
          </a:p>
        </p:txBody>
      </p:sp>
      <p:cxnSp>
        <p:nvCxnSpPr>
          <p:cNvPr id="40" name="Connecteur droit 39"/>
          <p:cNvCxnSpPr/>
          <p:nvPr/>
        </p:nvCxnSpPr>
        <p:spPr>
          <a:xfrm>
            <a:off x="3420591" y="4399456"/>
            <a:ext cx="0" cy="253142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3492599" y="4437886"/>
            <a:ext cx="3367540" cy="2492990"/>
          </a:xfrm>
          <a:prstGeom prst="rect">
            <a:avLst/>
          </a:prstGeom>
          <a:noFill/>
        </p:spPr>
        <p:txBody>
          <a:bodyPr wrap="square" lIns="36000" rIns="36000" rtlCol="0">
            <a:spAutoFit/>
          </a:bodyPr>
          <a:lstStyle/>
          <a:p>
            <a:r>
              <a:rPr lang="fr-FR" sz="1100" dirty="0" smtClean="0">
                <a:latin typeface="Mrs Chocolat" pitchFamily="2" charset="0"/>
              </a:rPr>
              <a:t>3. Ecris les verbes au présent</a:t>
            </a:r>
            <a:endParaRPr lang="fr-FR" sz="1200" dirty="0" smtClean="0">
              <a:latin typeface="Mrs Chocolat" pitchFamily="2" charset="0"/>
            </a:endParaRPr>
          </a:p>
          <a:p>
            <a:pPr>
              <a:lnSpc>
                <a:spcPct val="145000"/>
              </a:lnSpc>
            </a:pPr>
            <a:r>
              <a:rPr lang="fr-FR" sz="1000" dirty="0" smtClean="0">
                <a:latin typeface="Short Stack" panose="02010500040000000007" pitchFamily="2" charset="0"/>
              </a:rPr>
              <a:t>Une auto (arriver) ____________________ en trombe sur le chemin cahoteux. Ses freins (crisser) _________________ , elle (déraper)</a:t>
            </a:r>
          </a:p>
          <a:p>
            <a:pPr>
              <a:lnSpc>
                <a:spcPct val="145000"/>
              </a:lnSpc>
            </a:pPr>
            <a:r>
              <a:rPr lang="fr-FR" sz="1000" dirty="0" smtClean="0">
                <a:latin typeface="Short Stack" panose="02010500040000000007" pitchFamily="2" charset="0"/>
              </a:rPr>
              <a:t>_________________ un peu et (s’arrêter) </a:t>
            </a:r>
            <a:r>
              <a:rPr lang="fr-FR" sz="1000" dirty="0">
                <a:latin typeface="Short Stack" panose="02010500040000000007" pitchFamily="2" charset="0"/>
              </a:rPr>
              <a:t>_________________ </a:t>
            </a:r>
            <a:r>
              <a:rPr lang="fr-FR" sz="1000" dirty="0" smtClean="0">
                <a:latin typeface="Short Stack" panose="02010500040000000007" pitchFamily="2" charset="0"/>
              </a:rPr>
              <a:t>. Deux hommes (se précipiter) ___________________ sur l’oncle Louis. Ils l’(attraper) </a:t>
            </a:r>
            <a:r>
              <a:rPr lang="fr-FR" sz="1000" dirty="0">
                <a:latin typeface="Short Stack" panose="02010500040000000007" pitchFamily="2" charset="0"/>
              </a:rPr>
              <a:t>_________________ </a:t>
            </a:r>
            <a:r>
              <a:rPr lang="fr-FR" sz="1000" dirty="0" smtClean="0">
                <a:latin typeface="Short Stack" panose="02010500040000000007" pitchFamily="2" charset="0"/>
              </a:rPr>
              <a:t>par les bras, l’(entraîner) _____________________ e</a:t>
            </a:r>
            <a:r>
              <a:rPr lang="fr-FR" sz="1000" dirty="0">
                <a:latin typeface="Short Stack" panose="02010500040000000007" pitchFamily="2" charset="0"/>
              </a:rPr>
              <a:t>t le (pousser) _________________ </a:t>
            </a:r>
            <a:r>
              <a:rPr lang="fr-FR" sz="1000" dirty="0" smtClean="0">
                <a:latin typeface="Short Stack" panose="02010500040000000007" pitchFamily="2" charset="0"/>
              </a:rPr>
              <a:t>sur la banquette arrière de leur voiture.</a:t>
            </a:r>
          </a:p>
        </p:txBody>
      </p:sp>
      <p:sp>
        <p:nvSpPr>
          <p:cNvPr id="42" name="ZoneTexte 41"/>
          <p:cNvSpPr txBox="1"/>
          <p:nvPr/>
        </p:nvSpPr>
        <p:spPr>
          <a:xfrm>
            <a:off x="269007" y="8008962"/>
            <a:ext cx="3150071" cy="1154162"/>
          </a:xfrm>
          <a:prstGeom prst="rect">
            <a:avLst/>
          </a:prstGeom>
          <a:noFill/>
        </p:spPr>
        <p:txBody>
          <a:bodyPr wrap="square" rtlCol="0">
            <a:spAutoFit/>
          </a:bodyPr>
          <a:lstStyle/>
          <a:p>
            <a:r>
              <a:rPr lang="fr-FR" sz="1100" dirty="0" smtClean="0">
                <a:latin typeface="Mrs Chocolat" pitchFamily="2" charset="0"/>
              </a:rPr>
              <a:t>1. Entoure l’intrus</a:t>
            </a:r>
            <a:endParaRPr lang="fr-FR" sz="1200" dirty="0" smtClean="0">
              <a:latin typeface="Mrs Chocolat" pitchFamily="2" charset="0"/>
            </a:endParaRPr>
          </a:p>
          <a:p>
            <a:pPr marL="228600" indent="-228600">
              <a:lnSpc>
                <a:spcPct val="145000"/>
              </a:lnSpc>
              <a:buAutoNum type="alphaLcParenR"/>
            </a:pPr>
            <a:r>
              <a:rPr lang="fr-FR" sz="1000" dirty="0" smtClean="0">
                <a:latin typeface="Short Stack" panose="02010500040000000007" pitchFamily="2" charset="0"/>
              </a:rPr>
              <a:t>Vous punissez * vous démolissez  * vous maigrissez * vous dévissez</a:t>
            </a:r>
          </a:p>
          <a:p>
            <a:pPr marL="228600" indent="-228600">
              <a:lnSpc>
                <a:spcPct val="145000"/>
              </a:lnSpc>
              <a:buAutoNum type="alphaLcParenR"/>
            </a:pPr>
            <a:r>
              <a:rPr lang="fr-FR" sz="1000" dirty="0" smtClean="0">
                <a:latin typeface="Short Stack" panose="02010500040000000007" pitchFamily="2" charset="0"/>
              </a:rPr>
              <a:t>Ils atterrissent * ils pétrissent *    ils tissent * ils avertissent</a:t>
            </a:r>
          </a:p>
        </p:txBody>
      </p:sp>
      <p:sp>
        <p:nvSpPr>
          <p:cNvPr id="52" name="ZoneTexte 51"/>
          <p:cNvSpPr txBox="1"/>
          <p:nvPr/>
        </p:nvSpPr>
        <p:spPr>
          <a:xfrm>
            <a:off x="277470" y="9261554"/>
            <a:ext cx="981319" cy="261610"/>
          </a:xfrm>
          <a:prstGeom prst="rect">
            <a:avLst/>
          </a:prstGeom>
          <a:noFill/>
        </p:spPr>
        <p:txBody>
          <a:bodyPr wrap="square" rtlCol="0">
            <a:spAutoFit/>
          </a:bodyPr>
          <a:lstStyle/>
          <a:p>
            <a:r>
              <a:rPr lang="fr-FR" sz="1100" dirty="0">
                <a:latin typeface="Mrs Chocolat" pitchFamily="2" charset="0"/>
              </a:rPr>
              <a:t>2</a:t>
            </a:r>
            <a:r>
              <a:rPr lang="fr-FR" sz="1100" dirty="0" smtClean="0">
                <a:latin typeface="Mrs Chocolat" pitchFamily="2" charset="0"/>
              </a:rPr>
              <a:t>. Relie</a:t>
            </a:r>
          </a:p>
        </p:txBody>
      </p:sp>
      <p:sp>
        <p:nvSpPr>
          <p:cNvPr id="4" name="Rectangle 3"/>
          <p:cNvSpPr/>
          <p:nvPr/>
        </p:nvSpPr>
        <p:spPr>
          <a:xfrm>
            <a:off x="287498" y="9443605"/>
            <a:ext cx="900845" cy="1015663"/>
          </a:xfrm>
          <a:prstGeom prst="rect">
            <a:avLst/>
          </a:prstGeom>
        </p:spPr>
        <p:txBody>
          <a:bodyPr wrap="square">
            <a:spAutoFit/>
          </a:bodyPr>
          <a:lstStyle/>
          <a:p>
            <a:pPr>
              <a:lnSpc>
                <a:spcPct val="150000"/>
              </a:lnSpc>
              <a:tabLst>
                <a:tab pos="447675" algn="l"/>
              </a:tabLst>
            </a:pPr>
            <a:r>
              <a:rPr lang="fr-FR" sz="1000" dirty="0" smtClean="0">
                <a:solidFill>
                  <a:prstClr val="black"/>
                </a:solidFill>
                <a:latin typeface="Short Stack" panose="02010500040000000007" pitchFamily="2" charset="0"/>
              </a:rPr>
              <a:t>Je	* </a:t>
            </a:r>
          </a:p>
          <a:p>
            <a:pPr>
              <a:lnSpc>
                <a:spcPct val="150000"/>
              </a:lnSpc>
              <a:tabLst>
                <a:tab pos="447675" algn="l"/>
              </a:tabLst>
            </a:pPr>
            <a:r>
              <a:rPr lang="fr-FR" sz="1000" dirty="0" smtClean="0">
                <a:solidFill>
                  <a:prstClr val="black"/>
                </a:solidFill>
                <a:latin typeface="Short Stack" panose="02010500040000000007" pitchFamily="2" charset="0"/>
              </a:rPr>
              <a:t>Vous	*</a:t>
            </a:r>
          </a:p>
          <a:p>
            <a:pPr>
              <a:lnSpc>
                <a:spcPct val="150000"/>
              </a:lnSpc>
              <a:tabLst>
                <a:tab pos="447675" algn="l"/>
              </a:tabLst>
            </a:pPr>
            <a:r>
              <a:rPr lang="fr-FR" sz="1000" dirty="0" smtClean="0">
                <a:solidFill>
                  <a:prstClr val="black"/>
                </a:solidFill>
                <a:latin typeface="Short Stack" panose="02010500040000000007" pitchFamily="2" charset="0"/>
              </a:rPr>
              <a:t>Il	*</a:t>
            </a:r>
          </a:p>
          <a:p>
            <a:pPr>
              <a:lnSpc>
                <a:spcPct val="150000"/>
              </a:lnSpc>
              <a:tabLst>
                <a:tab pos="447675" algn="l"/>
              </a:tabLst>
            </a:pPr>
            <a:r>
              <a:rPr lang="fr-FR" sz="1000" dirty="0" smtClean="0">
                <a:solidFill>
                  <a:prstClr val="black"/>
                </a:solidFill>
                <a:latin typeface="Short Stack" panose="02010500040000000007" pitchFamily="2" charset="0"/>
              </a:rPr>
              <a:t>Nous 	*</a:t>
            </a:r>
            <a:endParaRPr lang="fr-FR" dirty="0"/>
          </a:p>
        </p:txBody>
      </p:sp>
      <p:sp>
        <p:nvSpPr>
          <p:cNvPr id="53" name="Rectangle 52"/>
          <p:cNvSpPr/>
          <p:nvPr/>
        </p:nvSpPr>
        <p:spPr>
          <a:xfrm>
            <a:off x="1971675" y="9443605"/>
            <a:ext cx="1232892" cy="1015663"/>
          </a:xfrm>
          <a:prstGeom prst="rect">
            <a:avLst/>
          </a:prstGeom>
        </p:spPr>
        <p:txBody>
          <a:bodyPr wrap="square">
            <a:spAutoFit/>
          </a:bodyPr>
          <a:lstStyle/>
          <a:p>
            <a:pPr>
              <a:lnSpc>
                <a:spcPct val="150000"/>
              </a:lnSpc>
            </a:pPr>
            <a:r>
              <a:rPr lang="fr-FR" sz="1000" dirty="0" smtClean="0">
                <a:solidFill>
                  <a:prstClr val="black"/>
                </a:solidFill>
                <a:latin typeface="Short Stack" panose="02010500040000000007" pitchFamily="2" charset="0"/>
              </a:rPr>
              <a:t>*  finit </a:t>
            </a:r>
          </a:p>
          <a:p>
            <a:pPr>
              <a:lnSpc>
                <a:spcPct val="150000"/>
              </a:lnSpc>
            </a:pPr>
            <a:r>
              <a:rPr lang="fr-FR" sz="1000" dirty="0" smtClean="0">
                <a:solidFill>
                  <a:prstClr val="black"/>
                </a:solidFill>
                <a:latin typeface="Short Stack" panose="02010500040000000007" pitchFamily="2" charset="0"/>
              </a:rPr>
              <a:t>*  avertissons</a:t>
            </a:r>
          </a:p>
          <a:p>
            <a:pPr>
              <a:lnSpc>
                <a:spcPct val="150000"/>
              </a:lnSpc>
            </a:pPr>
            <a:r>
              <a:rPr lang="fr-FR" sz="1000" dirty="0" smtClean="0">
                <a:solidFill>
                  <a:prstClr val="black"/>
                </a:solidFill>
                <a:latin typeface="Short Stack" panose="02010500040000000007" pitchFamily="2" charset="0"/>
              </a:rPr>
              <a:t>*  grandis</a:t>
            </a:r>
          </a:p>
          <a:p>
            <a:pPr>
              <a:lnSpc>
                <a:spcPct val="150000"/>
              </a:lnSpc>
            </a:pPr>
            <a:r>
              <a:rPr lang="fr-FR" sz="1000" dirty="0" smtClean="0">
                <a:solidFill>
                  <a:prstClr val="black"/>
                </a:solidFill>
                <a:latin typeface="Short Stack" panose="02010500040000000007" pitchFamily="2" charset="0"/>
              </a:rPr>
              <a:t>*  nourrissez</a:t>
            </a:r>
            <a:endParaRPr lang="fr-FR" dirty="0"/>
          </a:p>
        </p:txBody>
      </p:sp>
      <p:sp>
        <p:nvSpPr>
          <p:cNvPr id="54" name="ZoneTexte 53"/>
          <p:cNvSpPr txBox="1"/>
          <p:nvPr/>
        </p:nvSpPr>
        <p:spPr>
          <a:xfrm>
            <a:off x="3348583" y="8015059"/>
            <a:ext cx="3600400" cy="2492990"/>
          </a:xfrm>
          <a:prstGeom prst="rect">
            <a:avLst/>
          </a:prstGeom>
          <a:noFill/>
        </p:spPr>
        <p:txBody>
          <a:bodyPr wrap="square" lIns="36000" rIns="36000" rtlCol="0">
            <a:spAutoFit/>
          </a:bodyPr>
          <a:lstStyle/>
          <a:p>
            <a:r>
              <a:rPr lang="fr-FR" sz="1100" dirty="0" smtClean="0">
                <a:latin typeface="Mrs Chocolat" pitchFamily="2" charset="0"/>
              </a:rPr>
              <a:t>3. Ecris les verbes au présent</a:t>
            </a:r>
            <a:endParaRPr lang="fr-FR" sz="1200" dirty="0" smtClean="0">
              <a:latin typeface="Mrs Chocolat" pitchFamily="2" charset="0"/>
            </a:endParaRPr>
          </a:p>
          <a:p>
            <a:pPr>
              <a:lnSpc>
                <a:spcPct val="145000"/>
              </a:lnSpc>
            </a:pPr>
            <a:r>
              <a:rPr lang="fr-FR" sz="1000" dirty="0" smtClean="0">
                <a:latin typeface="Short Stack" panose="02010500040000000007" pitchFamily="2" charset="0"/>
              </a:rPr>
              <a:t>Elle (avertir) ____________________ les pompiers. Nous (fournir) _________________  un </a:t>
            </a:r>
            <a:r>
              <a:rPr lang="fr-FR" sz="1000" spc="-80" dirty="0" smtClean="0">
                <a:latin typeface="Short Stack" panose="02010500040000000007" pitchFamily="2" charset="0"/>
              </a:rPr>
              <a:t>gros effort. Les phares (éblouir)</a:t>
            </a:r>
            <a:r>
              <a:rPr lang="fr-FR" sz="1000" dirty="0" smtClean="0">
                <a:latin typeface="Short Stack" panose="02010500040000000007" pitchFamily="2" charset="0"/>
              </a:rPr>
              <a:t> __________________ le conducteur. Vous (rougir) _________________ . Vous (choisir) ___________________ un livre. Tu (salir)  </a:t>
            </a:r>
            <a:r>
              <a:rPr lang="fr-FR" sz="1000" dirty="0">
                <a:latin typeface="Short Stack" panose="02010500040000000007" pitchFamily="2" charset="0"/>
              </a:rPr>
              <a:t>_________________ </a:t>
            </a:r>
            <a:r>
              <a:rPr lang="fr-FR" sz="1000" dirty="0" smtClean="0">
                <a:latin typeface="Short Stack" panose="02010500040000000007" pitchFamily="2" charset="0"/>
              </a:rPr>
              <a:t>ton chemisier. L’eau (tiédir) _____________________ dans la bouilloire. Elle (pâlir) _________________ de colère. Ce chemin (aboutir) ________________ à la forêt. Je (franchir) ______________ l’obstacle.</a:t>
            </a:r>
          </a:p>
        </p:txBody>
      </p:sp>
      <p:cxnSp>
        <p:nvCxnSpPr>
          <p:cNvPr id="55" name="Connecteur droit 54"/>
          <p:cNvCxnSpPr/>
          <p:nvPr/>
        </p:nvCxnSpPr>
        <p:spPr>
          <a:xfrm>
            <a:off x="3204567" y="7999856"/>
            <a:ext cx="0" cy="245941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56" name="Image 5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5982" y="2250356"/>
            <a:ext cx="261493" cy="1041128"/>
          </a:xfrm>
          <a:prstGeom prst="rect">
            <a:avLst/>
          </a:prstGeom>
        </p:spPr>
      </p:pic>
    </p:spTree>
    <p:extLst>
      <p:ext uri="{BB962C8B-B14F-4D97-AF65-F5344CB8AC3E}">
        <p14:creationId xmlns:p14="http://schemas.microsoft.com/office/powerpoint/2010/main" val="4261113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Arrondir un rectangle avec un coin du même côté 32"/>
          <p:cNvSpPr/>
          <p:nvPr/>
        </p:nvSpPr>
        <p:spPr>
          <a:xfrm flipV="1">
            <a:off x="252239" y="202925"/>
            <a:ext cx="6696744" cy="6311809"/>
          </a:xfrm>
          <a:prstGeom prst="round2SameRect">
            <a:avLst>
              <a:gd name="adj1" fmla="val 2484"/>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36"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202929"/>
            <a:ext cx="6696744" cy="679275"/>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 name="ZoneTexte 37"/>
          <p:cNvSpPr txBox="1"/>
          <p:nvPr/>
        </p:nvSpPr>
        <p:spPr>
          <a:xfrm>
            <a:off x="1332359" y="272945"/>
            <a:ext cx="5040560" cy="437043"/>
          </a:xfrm>
          <a:prstGeom prst="rect">
            <a:avLst/>
          </a:prstGeom>
          <a:noFill/>
        </p:spPr>
        <p:txBody>
          <a:bodyPr wrap="square" rtlCol="0">
            <a:spAutoFit/>
          </a:bodyPr>
          <a:lstStyle/>
          <a:p>
            <a:pPr algn="ctr">
              <a:lnSpc>
                <a:spcPct val="70000"/>
              </a:lnSpc>
            </a:pPr>
            <a:r>
              <a:rPr lang="fr-FR" sz="3200" dirty="0" smtClean="0">
                <a:latin typeface="Fineliner Script" pitchFamily="50" charset="0"/>
              </a:rPr>
              <a:t>Le présent des verbes du 3</a:t>
            </a:r>
            <a:r>
              <a:rPr lang="fr-FR" sz="3200" baseline="30000" dirty="0" smtClean="0">
                <a:latin typeface="Fineliner Script" pitchFamily="50" charset="0"/>
              </a:rPr>
              <a:t>ème</a:t>
            </a:r>
            <a:r>
              <a:rPr lang="fr-FR" sz="3200" dirty="0" smtClean="0">
                <a:latin typeface="Fineliner Script" pitchFamily="50" charset="0"/>
              </a:rPr>
              <a:t> groupe</a:t>
            </a:r>
            <a:endParaRPr lang="fr-FR" sz="3200" dirty="0">
              <a:latin typeface="Fineliner Script" pitchFamily="50" charset="0"/>
            </a:endParaRPr>
          </a:p>
        </p:txBody>
      </p:sp>
      <p:sp>
        <p:nvSpPr>
          <p:cNvPr id="44" name="ZoneTexte 43"/>
          <p:cNvSpPr txBox="1"/>
          <p:nvPr/>
        </p:nvSpPr>
        <p:spPr>
          <a:xfrm>
            <a:off x="252239" y="272945"/>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smtClean="0">
                <a:latin typeface="Mrs Chocolat" pitchFamily="2" charset="0"/>
              </a:rPr>
              <a:t>Exercices de </a:t>
            </a:r>
            <a:r>
              <a:rPr lang="fr-FR" sz="1050" dirty="0">
                <a:latin typeface="Mrs Chocolat" pitchFamily="2" charset="0"/>
              </a:rPr>
              <a:t>conjugaison </a:t>
            </a:r>
            <a:r>
              <a:rPr lang="fr-FR" sz="1050" dirty="0" smtClean="0">
                <a:latin typeface="Mrs Chocolat" pitchFamily="2" charset="0"/>
              </a:rPr>
              <a:t>CE2</a:t>
            </a:r>
            <a:endParaRPr lang="fr-FR" sz="1050" dirty="0">
              <a:latin typeface="Mrs Chocolat" pitchFamily="2" charset="0"/>
            </a:endParaRPr>
          </a:p>
        </p:txBody>
      </p:sp>
      <p:sp>
        <p:nvSpPr>
          <p:cNvPr id="52" name="Larme 51"/>
          <p:cNvSpPr/>
          <p:nvPr/>
        </p:nvSpPr>
        <p:spPr>
          <a:xfrm>
            <a:off x="6300911" y="286976"/>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6300911" y="286976"/>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C7</a:t>
            </a:r>
            <a:endParaRPr lang="fr-FR" sz="2800" b="1" dirty="0">
              <a:solidFill>
                <a:schemeClr val="bg1"/>
              </a:solidFill>
              <a:latin typeface="Fineliner Script" pitchFamily="50" charset="0"/>
            </a:endParaRPr>
          </a:p>
        </p:txBody>
      </p:sp>
      <p:sp>
        <p:nvSpPr>
          <p:cNvPr id="20" name="ZoneTexte 19"/>
          <p:cNvSpPr txBox="1"/>
          <p:nvPr/>
        </p:nvSpPr>
        <p:spPr>
          <a:xfrm>
            <a:off x="284422" y="911945"/>
            <a:ext cx="3312369" cy="1892826"/>
          </a:xfrm>
          <a:prstGeom prst="rect">
            <a:avLst/>
          </a:prstGeom>
          <a:noFill/>
        </p:spPr>
        <p:txBody>
          <a:bodyPr wrap="square" rtlCol="0">
            <a:spAutoFit/>
          </a:bodyPr>
          <a:lstStyle/>
          <a:p>
            <a:pPr>
              <a:spcAft>
                <a:spcPts val="600"/>
              </a:spcAft>
            </a:pPr>
            <a:r>
              <a:rPr lang="fr-FR" sz="1100" dirty="0" smtClean="0">
                <a:latin typeface="Mrs Chocolat" pitchFamily="2" charset="0"/>
              </a:rPr>
              <a:t>1. Souligne le verbe, donne son infinitif et son groupe (remplis le tableau) </a:t>
            </a:r>
          </a:p>
          <a:p>
            <a:pPr>
              <a:lnSpc>
                <a:spcPct val="150000"/>
              </a:lnSpc>
              <a:spcAft>
                <a:spcPts val="600"/>
              </a:spcAft>
            </a:pPr>
            <a:r>
              <a:rPr lang="fr-FR" sz="1000" dirty="0" smtClean="0">
                <a:latin typeface="Short Stack" panose="02010500040000000007" pitchFamily="2" charset="0"/>
              </a:rPr>
              <a:t>Il choisis un livre * Mon frère court vite * Tu bats un record * il remplit une bouteille * je ralentis au croisement * Tu ne regardes jamais la télévision * ils apprennent leur poésie * Vous ramassez les feuilles mortes. * Je prends mon café. *</a:t>
            </a:r>
            <a:endParaRPr lang="fr-FR" sz="1000" spc="-60" dirty="0" smtClean="0">
              <a:latin typeface="Short Stack" panose="02010500040000000007" pitchFamily="2" charset="0"/>
            </a:endParaRPr>
          </a:p>
        </p:txBody>
      </p:sp>
      <p:graphicFrame>
        <p:nvGraphicFramePr>
          <p:cNvPr id="22" name="Tableau 21"/>
          <p:cNvGraphicFramePr>
            <a:graphicFrameLocks noGrp="1"/>
          </p:cNvGraphicFramePr>
          <p:nvPr>
            <p:extLst>
              <p:ext uri="{D42A27DB-BD31-4B8C-83A1-F6EECF244321}">
                <p14:modId xmlns:p14="http://schemas.microsoft.com/office/powerpoint/2010/main" val="3086169700"/>
              </p:ext>
            </p:extLst>
          </p:nvPr>
        </p:nvGraphicFramePr>
        <p:xfrm>
          <a:off x="350151" y="2809509"/>
          <a:ext cx="2998432" cy="3533955"/>
        </p:xfrm>
        <a:graphic>
          <a:graphicData uri="http://schemas.openxmlformats.org/drawingml/2006/table">
            <a:tbl>
              <a:tblPr firstRow="1" bandRow="1">
                <a:tableStyleId>{5940675A-B579-460E-94D1-54222C63F5DA}</a:tableStyleId>
              </a:tblPr>
              <a:tblGrid>
                <a:gridCol w="1247188"/>
                <a:gridCol w="1247188"/>
                <a:gridCol w="504056"/>
              </a:tblGrid>
              <a:tr h="219292">
                <a:tc>
                  <a:txBody>
                    <a:bodyPr/>
                    <a:lstStyle/>
                    <a:p>
                      <a:pPr algn="ctr"/>
                      <a:r>
                        <a:rPr lang="fr-FR" sz="1100" dirty="0" smtClean="0">
                          <a:latin typeface="Fineliner Script" pitchFamily="50" charset="0"/>
                        </a:rPr>
                        <a:t>Verbe souligné</a:t>
                      </a:r>
                      <a:endParaRPr lang="fr-FR" sz="1100" dirty="0">
                        <a:latin typeface="Fineliner Script" pitchFamily="50" charset="0"/>
                      </a:endParaRPr>
                    </a:p>
                  </a:txBody>
                  <a:tcPr marL="36000" marR="36000" marT="36000" marB="36000" anchor="ctr"/>
                </a:tc>
                <a:tc>
                  <a:txBody>
                    <a:bodyPr/>
                    <a:lstStyle/>
                    <a:p>
                      <a:pPr algn="ctr"/>
                      <a:r>
                        <a:rPr lang="fr-FR" sz="1100" dirty="0" smtClean="0">
                          <a:latin typeface="Fineliner Script" pitchFamily="50" charset="0"/>
                        </a:rPr>
                        <a:t>infinitif</a:t>
                      </a:r>
                      <a:endParaRPr lang="fr-FR" sz="1100" dirty="0">
                        <a:latin typeface="Fineliner Script" pitchFamily="50" charset="0"/>
                      </a:endParaRPr>
                    </a:p>
                  </a:txBody>
                  <a:tcPr anchor="ctr"/>
                </a:tc>
                <a:tc>
                  <a:txBody>
                    <a:bodyPr/>
                    <a:lstStyle/>
                    <a:p>
                      <a:pPr algn="ctr"/>
                      <a:r>
                        <a:rPr lang="fr-FR" sz="1100" dirty="0" smtClean="0">
                          <a:latin typeface="Fineliner Script" pitchFamily="50" charset="0"/>
                        </a:rPr>
                        <a:t>groupe</a:t>
                      </a: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bl>
          </a:graphicData>
        </a:graphic>
      </p:graphicFrame>
      <p:sp>
        <p:nvSpPr>
          <p:cNvPr id="23" name="ZoneTexte 22"/>
          <p:cNvSpPr txBox="1"/>
          <p:nvPr/>
        </p:nvSpPr>
        <p:spPr>
          <a:xfrm>
            <a:off x="3564606" y="938306"/>
            <a:ext cx="3312369" cy="1354217"/>
          </a:xfrm>
          <a:prstGeom prst="rect">
            <a:avLst/>
          </a:prstGeom>
          <a:noFill/>
        </p:spPr>
        <p:txBody>
          <a:bodyPr wrap="square" rtlCol="0">
            <a:spAutoFit/>
          </a:bodyPr>
          <a:lstStyle/>
          <a:p>
            <a:pPr>
              <a:spcAft>
                <a:spcPts val="600"/>
              </a:spcAft>
            </a:pPr>
            <a:r>
              <a:rPr lang="fr-FR" sz="1100" dirty="0" smtClean="0">
                <a:latin typeface="Mrs Chocolat" pitchFamily="2" charset="0"/>
              </a:rPr>
              <a:t>2. Complète avec un pronom personnel qui convient</a:t>
            </a:r>
          </a:p>
          <a:p>
            <a:pPr>
              <a:lnSpc>
                <a:spcPct val="150000"/>
              </a:lnSpc>
              <a:spcAft>
                <a:spcPts val="600"/>
              </a:spcAft>
              <a:tabLst>
                <a:tab pos="1257300" algn="l"/>
              </a:tabLst>
            </a:pPr>
            <a:r>
              <a:rPr lang="fr-FR" sz="1000" dirty="0">
                <a:latin typeface="Short Stack" panose="02010500040000000007" pitchFamily="2" charset="0"/>
              </a:rPr>
              <a:t>_______ pars	 _______ </a:t>
            </a:r>
            <a:r>
              <a:rPr lang="fr-FR" sz="1000" dirty="0" smtClean="0">
                <a:latin typeface="Short Stack" panose="02010500040000000007" pitchFamily="2" charset="0"/>
              </a:rPr>
              <a:t>ment</a:t>
            </a:r>
          </a:p>
          <a:p>
            <a:pPr>
              <a:lnSpc>
                <a:spcPct val="150000"/>
              </a:lnSpc>
              <a:spcAft>
                <a:spcPts val="600"/>
              </a:spcAft>
              <a:tabLst>
                <a:tab pos="1257300" algn="l"/>
              </a:tabLst>
            </a:pPr>
            <a:r>
              <a:rPr lang="fr-FR" sz="1000" dirty="0" smtClean="0">
                <a:latin typeface="Short Stack" panose="02010500040000000007" pitchFamily="2" charset="0"/>
              </a:rPr>
              <a:t>_______ prend	</a:t>
            </a:r>
            <a:r>
              <a:rPr lang="fr-FR" sz="1000" dirty="0">
                <a:latin typeface="Short Stack" panose="02010500040000000007" pitchFamily="2" charset="0"/>
              </a:rPr>
              <a:t> _______ </a:t>
            </a:r>
            <a:r>
              <a:rPr lang="fr-FR" sz="1000" dirty="0" smtClean="0">
                <a:latin typeface="Short Stack" panose="02010500040000000007" pitchFamily="2" charset="0"/>
              </a:rPr>
              <a:t>sortons</a:t>
            </a:r>
          </a:p>
          <a:p>
            <a:pPr>
              <a:lnSpc>
                <a:spcPct val="150000"/>
              </a:lnSpc>
              <a:spcAft>
                <a:spcPts val="600"/>
              </a:spcAft>
              <a:tabLst>
                <a:tab pos="1257300" algn="l"/>
              </a:tabLst>
            </a:pPr>
            <a:r>
              <a:rPr lang="fr-FR" sz="1000" dirty="0" smtClean="0">
                <a:latin typeface="Short Stack" panose="02010500040000000007" pitchFamily="2" charset="0"/>
              </a:rPr>
              <a:t>_______ mourez	</a:t>
            </a:r>
            <a:r>
              <a:rPr lang="fr-FR" sz="1000" dirty="0">
                <a:latin typeface="Short Stack" panose="02010500040000000007" pitchFamily="2" charset="0"/>
              </a:rPr>
              <a:t> _______ </a:t>
            </a:r>
            <a:r>
              <a:rPr lang="fr-FR" sz="1000" dirty="0" smtClean="0">
                <a:latin typeface="Short Stack" panose="02010500040000000007" pitchFamily="2" charset="0"/>
              </a:rPr>
              <a:t>mordent</a:t>
            </a:r>
            <a:endParaRPr lang="fr-FR" sz="1000" spc="-60" dirty="0" smtClean="0">
              <a:latin typeface="Short Stack" panose="02010500040000000007" pitchFamily="2" charset="0"/>
            </a:endParaRPr>
          </a:p>
        </p:txBody>
      </p:sp>
      <p:sp>
        <p:nvSpPr>
          <p:cNvPr id="24" name="ZoneTexte 23"/>
          <p:cNvSpPr txBox="1"/>
          <p:nvPr/>
        </p:nvSpPr>
        <p:spPr>
          <a:xfrm>
            <a:off x="3569120" y="2462019"/>
            <a:ext cx="3312369" cy="4031873"/>
          </a:xfrm>
          <a:prstGeom prst="rect">
            <a:avLst/>
          </a:prstGeom>
          <a:noFill/>
        </p:spPr>
        <p:txBody>
          <a:bodyPr wrap="square" rtlCol="0">
            <a:spAutoFit/>
          </a:bodyPr>
          <a:lstStyle/>
          <a:p>
            <a:pPr>
              <a:spcAft>
                <a:spcPts val="600"/>
              </a:spcAft>
            </a:pPr>
            <a:r>
              <a:rPr lang="fr-FR" sz="1100" dirty="0" smtClean="0">
                <a:latin typeface="Mrs Chocolat" pitchFamily="2" charset="0"/>
              </a:rPr>
              <a:t>3. Ecris les verbes au présent</a:t>
            </a:r>
          </a:p>
          <a:p>
            <a:pPr>
              <a:lnSpc>
                <a:spcPct val="200000"/>
              </a:lnSpc>
              <a:spcAft>
                <a:spcPts val="600"/>
              </a:spcAft>
              <a:tabLst>
                <a:tab pos="1257300" algn="l"/>
              </a:tabLst>
            </a:pPr>
            <a:r>
              <a:rPr lang="fr-FR" sz="1000" dirty="0" smtClean="0">
                <a:latin typeface="Short Stack" panose="02010500040000000007" pitchFamily="2" charset="0"/>
              </a:rPr>
              <a:t>Je (prendre) ________________ mon goûter * Il (entendre</a:t>
            </a:r>
            <a:r>
              <a:rPr lang="fr-FR" sz="1000" dirty="0">
                <a:latin typeface="Short Stack" panose="02010500040000000007" pitchFamily="2" charset="0"/>
              </a:rPr>
              <a:t>) ___________________ </a:t>
            </a:r>
            <a:r>
              <a:rPr lang="fr-FR" sz="1000" dirty="0" smtClean="0">
                <a:latin typeface="Short Stack" panose="02010500040000000007" pitchFamily="2" charset="0"/>
              </a:rPr>
              <a:t>des bruits * Tu (sortir) _____________ tôt *   Ils (apprendre)</a:t>
            </a:r>
            <a:r>
              <a:rPr lang="fr-FR" sz="1000" dirty="0">
                <a:latin typeface="Short Stack" panose="02010500040000000007" pitchFamily="2" charset="0"/>
              </a:rPr>
              <a:t> ___________________ </a:t>
            </a:r>
            <a:r>
              <a:rPr lang="fr-FR" sz="1000" dirty="0" smtClean="0">
                <a:latin typeface="Short Stack" panose="02010500040000000007" pitchFamily="2" charset="0"/>
              </a:rPr>
              <a:t>leur poésie * Je (dormir) _____________ comme un bébé * Elle (courir) _____________ très vite * nous (comprendre) ________________________ bien l’anglais * Tu </a:t>
            </a:r>
            <a:r>
              <a:rPr lang="fr-FR" sz="1000" dirty="0">
                <a:latin typeface="Short Stack" panose="02010500040000000007" pitchFamily="2" charset="0"/>
              </a:rPr>
              <a:t>(rendre) </a:t>
            </a:r>
            <a:r>
              <a:rPr lang="fr-FR" sz="1000" dirty="0" smtClean="0">
                <a:latin typeface="Short Stack" panose="02010500040000000007" pitchFamily="2" charset="0"/>
              </a:rPr>
              <a:t>______________ ton livre à la bibliothèque * Maman (étendre</a:t>
            </a:r>
            <a:r>
              <a:rPr lang="fr-FR" sz="1000" dirty="0">
                <a:latin typeface="Short Stack" panose="02010500040000000007" pitchFamily="2" charset="0"/>
              </a:rPr>
              <a:t>) </a:t>
            </a:r>
            <a:r>
              <a:rPr lang="fr-FR" sz="1000" dirty="0" smtClean="0">
                <a:latin typeface="Short Stack" panose="02010500040000000007" pitchFamily="2" charset="0"/>
              </a:rPr>
              <a:t>_____________ </a:t>
            </a:r>
            <a:r>
              <a:rPr lang="fr-FR" sz="1000" dirty="0">
                <a:latin typeface="Short Stack" panose="02010500040000000007" pitchFamily="2" charset="0"/>
              </a:rPr>
              <a:t>son linge dehors </a:t>
            </a:r>
            <a:r>
              <a:rPr lang="fr-FR" sz="1000" dirty="0" smtClean="0">
                <a:latin typeface="Short Stack" panose="02010500040000000007" pitchFamily="2" charset="0"/>
              </a:rPr>
              <a:t>* Damien ne (mentir)</a:t>
            </a:r>
            <a:r>
              <a:rPr lang="fr-FR" sz="1000" dirty="0">
                <a:latin typeface="Short Stack" panose="02010500040000000007" pitchFamily="2" charset="0"/>
              </a:rPr>
              <a:t> ___________________ </a:t>
            </a:r>
            <a:r>
              <a:rPr lang="fr-FR" sz="1000" dirty="0" smtClean="0">
                <a:latin typeface="Short Stack" panose="02010500040000000007" pitchFamily="2" charset="0"/>
              </a:rPr>
              <a:t>jamais.</a:t>
            </a:r>
          </a:p>
        </p:txBody>
      </p:sp>
      <p:pic>
        <p:nvPicPr>
          <p:cNvPr id="12" name="Imag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5982" y="2250356"/>
            <a:ext cx="261493" cy="1041128"/>
          </a:xfrm>
          <a:prstGeom prst="rect">
            <a:avLst/>
          </a:prstGeom>
        </p:spPr>
      </p:pic>
    </p:spTree>
    <p:extLst>
      <p:ext uri="{BB962C8B-B14F-4D97-AF65-F5344CB8AC3E}">
        <p14:creationId xmlns:p14="http://schemas.microsoft.com/office/powerpoint/2010/main" val="3525569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rrondir un rectangle avec un coin du même côté 17"/>
          <p:cNvSpPr/>
          <p:nvPr/>
        </p:nvSpPr>
        <p:spPr>
          <a:xfrm flipV="1">
            <a:off x="252239" y="234132"/>
            <a:ext cx="6696744" cy="4680520"/>
          </a:xfrm>
          <a:prstGeom prst="round2SameRect">
            <a:avLst>
              <a:gd name="adj1" fmla="val 2892"/>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19"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234135"/>
            <a:ext cx="6696744" cy="604449"/>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ZoneTexte 20"/>
          <p:cNvSpPr txBox="1"/>
          <p:nvPr/>
        </p:nvSpPr>
        <p:spPr>
          <a:xfrm>
            <a:off x="1512379" y="162124"/>
            <a:ext cx="4536504" cy="584775"/>
          </a:xfrm>
          <a:prstGeom prst="rect">
            <a:avLst/>
          </a:prstGeom>
          <a:noFill/>
        </p:spPr>
        <p:txBody>
          <a:bodyPr wrap="square" rtlCol="0">
            <a:spAutoFit/>
          </a:bodyPr>
          <a:lstStyle/>
          <a:p>
            <a:pPr algn="ctr"/>
            <a:r>
              <a:rPr lang="fr-FR" sz="3200" dirty="0" smtClean="0">
                <a:latin typeface="Fineliner Script" pitchFamily="50" charset="0"/>
              </a:rPr>
              <a:t>Le présent de être, avoir et aller</a:t>
            </a:r>
            <a:endParaRPr lang="fr-FR" sz="3200" dirty="0">
              <a:latin typeface="Fineliner Script" pitchFamily="50" charset="0"/>
            </a:endParaRPr>
          </a:p>
        </p:txBody>
      </p:sp>
      <p:sp>
        <p:nvSpPr>
          <p:cNvPr id="54" name="Larme 53"/>
          <p:cNvSpPr/>
          <p:nvPr/>
        </p:nvSpPr>
        <p:spPr>
          <a:xfrm>
            <a:off x="6300911" y="306140"/>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6300911" y="306140"/>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C8</a:t>
            </a:r>
            <a:endParaRPr lang="fr-FR" sz="2800" b="1" dirty="0">
              <a:solidFill>
                <a:schemeClr val="bg1"/>
              </a:solidFill>
              <a:latin typeface="Fineliner Script" pitchFamily="50" charset="0"/>
            </a:endParaRPr>
          </a:p>
        </p:txBody>
      </p:sp>
      <p:sp>
        <p:nvSpPr>
          <p:cNvPr id="22" name="ZoneTexte 21"/>
          <p:cNvSpPr txBox="1"/>
          <p:nvPr/>
        </p:nvSpPr>
        <p:spPr>
          <a:xfrm>
            <a:off x="252239" y="272945"/>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smtClean="0">
                <a:latin typeface="Mrs Chocolat" pitchFamily="2" charset="0"/>
              </a:rPr>
              <a:t>Exercices de </a:t>
            </a:r>
            <a:r>
              <a:rPr lang="fr-FR" sz="1050" dirty="0">
                <a:latin typeface="Mrs Chocolat" pitchFamily="2" charset="0"/>
              </a:rPr>
              <a:t>conjugaison </a:t>
            </a:r>
            <a:r>
              <a:rPr lang="fr-FR" sz="1050" dirty="0" smtClean="0">
                <a:latin typeface="Mrs Chocolat" pitchFamily="2" charset="0"/>
              </a:rPr>
              <a:t>CE2</a:t>
            </a:r>
            <a:endParaRPr lang="fr-FR" sz="1050" dirty="0">
              <a:latin typeface="Mrs Chocolat" pitchFamily="2" charset="0"/>
            </a:endParaRPr>
          </a:p>
        </p:txBody>
      </p:sp>
      <p:sp>
        <p:nvSpPr>
          <p:cNvPr id="23" name="Rectangle 22"/>
          <p:cNvSpPr/>
          <p:nvPr/>
        </p:nvSpPr>
        <p:spPr>
          <a:xfrm>
            <a:off x="360313" y="810196"/>
            <a:ext cx="6624736" cy="323615"/>
          </a:xfrm>
          <a:prstGeom prst="rect">
            <a:avLst/>
          </a:prstGeom>
        </p:spPr>
        <p:txBody>
          <a:bodyPr wrap="square">
            <a:spAutoFit/>
          </a:bodyPr>
          <a:lstStyle/>
          <a:p>
            <a:pPr marR="269875">
              <a:lnSpc>
                <a:spcPct val="150000"/>
              </a:lnSpc>
              <a:spcAft>
                <a:spcPts val="0"/>
              </a:spcAft>
            </a:pPr>
            <a:endParaRPr lang="fr-FR" sz="1100" dirty="0" smtClean="0">
              <a:latin typeface="Short Stack" panose="02010500040000000007" pitchFamily="2" charset="0"/>
              <a:ea typeface="Times New Roman"/>
              <a:cs typeface="Shonar Bangla" panose="020B0502040204020203" pitchFamily="34" charset="0"/>
            </a:endParaRPr>
          </a:p>
        </p:txBody>
      </p:sp>
      <p:sp>
        <p:nvSpPr>
          <p:cNvPr id="24" name="Rectangle 23"/>
          <p:cNvSpPr/>
          <p:nvPr/>
        </p:nvSpPr>
        <p:spPr>
          <a:xfrm>
            <a:off x="288305" y="870302"/>
            <a:ext cx="6696744" cy="2215222"/>
          </a:xfrm>
          <a:prstGeom prst="rect">
            <a:avLst/>
          </a:prstGeom>
        </p:spPr>
        <p:txBody>
          <a:bodyPr wrap="square">
            <a:spAutoFit/>
          </a:bodyPr>
          <a:lstStyle/>
          <a:p>
            <a:pPr marR="269875" lvl="0">
              <a:spcAft>
                <a:spcPts val="0"/>
              </a:spcAft>
            </a:pPr>
            <a:r>
              <a:rPr lang="fr-FR" sz="1300" dirty="0" smtClean="0">
                <a:solidFill>
                  <a:prstClr val="black"/>
                </a:solidFill>
                <a:latin typeface="Mrs Chocolat" pitchFamily="2" charset="0"/>
                <a:ea typeface="Times New Roman"/>
                <a:cs typeface="Shonar Bangla" panose="020B0502040204020203" pitchFamily="34" charset="0"/>
              </a:rPr>
              <a:t>1, Ecris les verbes entre parenthèses au présent</a:t>
            </a:r>
            <a:endParaRPr lang="fr-FR" sz="1300" dirty="0">
              <a:solidFill>
                <a:prstClr val="black"/>
              </a:solidFill>
              <a:latin typeface="Mrs Chocolat" pitchFamily="2" charset="0"/>
              <a:ea typeface="Times New Roman"/>
              <a:cs typeface="Shonar Bangla" panose="020B0502040204020203" pitchFamily="34" charset="0"/>
            </a:endParaRPr>
          </a:p>
          <a:p>
            <a:pPr marR="269875" lvl="0">
              <a:lnSpc>
                <a:spcPct val="170000"/>
              </a:lnSpc>
              <a:spcAft>
                <a:spcPts val="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Tu (être) ____________ un partenaire efficace. Nous (avoir) ___________  plusieurs solutions pour nous en sortir. Vous (être</a:t>
            </a:r>
            <a:r>
              <a:rPr lang="fr-FR" sz="1050" dirty="0">
                <a:solidFill>
                  <a:prstClr val="black"/>
                </a:solidFill>
                <a:latin typeface="Short Stack" panose="02010500040000000007" pitchFamily="2" charset="0"/>
                <a:ea typeface="Times New Roman"/>
                <a:cs typeface="Shonar Bangla" panose="020B0502040204020203" pitchFamily="34" charset="0"/>
              </a:rPr>
              <a:t>) ____________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un joyeux compagnon. J’(</a:t>
            </a:r>
            <a:r>
              <a:rPr lang="fr-FR" sz="1050" dirty="0">
                <a:solidFill>
                  <a:prstClr val="black"/>
                </a:solidFill>
                <a:latin typeface="Short Stack" panose="02010500040000000007" pitchFamily="2" charset="0"/>
                <a:ea typeface="Times New Roman"/>
                <a:cs typeface="Shonar Bangla" panose="020B0502040204020203" pitchFamily="34" charset="0"/>
              </a:rPr>
              <a:t>avoir) ____________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une bibliothèque bien garnie. Elle (</a:t>
            </a:r>
            <a:r>
              <a:rPr lang="fr-FR" sz="1050" dirty="0">
                <a:solidFill>
                  <a:prstClr val="black"/>
                </a:solidFill>
                <a:latin typeface="Short Stack" panose="02010500040000000007" pitchFamily="2" charset="0"/>
                <a:ea typeface="Times New Roman"/>
                <a:cs typeface="Shonar Bangla" panose="020B0502040204020203" pitchFamily="34" charset="0"/>
              </a:rPr>
              <a:t>avoir) ____________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beaucoup de patience. Je ne (</a:t>
            </a:r>
            <a:r>
              <a:rPr lang="fr-FR" sz="1050" dirty="0">
                <a:solidFill>
                  <a:prstClr val="black"/>
                </a:solidFill>
                <a:latin typeface="Short Stack" panose="02010500040000000007" pitchFamily="2" charset="0"/>
                <a:ea typeface="Times New Roman"/>
                <a:cs typeface="Shonar Bangla" panose="020B0502040204020203" pitchFamily="34" charset="0"/>
              </a:rPr>
              <a:t>être) ____________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pas très satisfaite. Les montagnards n’(avoir</a:t>
            </a:r>
            <a:r>
              <a:rPr lang="fr-FR" sz="1050" dirty="0">
                <a:solidFill>
                  <a:prstClr val="black"/>
                </a:solidFill>
                <a:latin typeface="Short Stack" panose="02010500040000000007" pitchFamily="2" charset="0"/>
                <a:ea typeface="Times New Roman"/>
                <a:cs typeface="Shonar Bangla" panose="020B0502040204020203" pitchFamily="34" charset="0"/>
              </a:rPr>
              <a:t>) ____________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 pas le vertige. Elle (</a:t>
            </a:r>
            <a:r>
              <a:rPr lang="fr-FR" sz="1050" dirty="0">
                <a:solidFill>
                  <a:prstClr val="black"/>
                </a:solidFill>
                <a:latin typeface="Short Stack" panose="02010500040000000007" pitchFamily="2" charset="0"/>
                <a:ea typeface="Times New Roman"/>
                <a:cs typeface="Shonar Bangla" panose="020B0502040204020203" pitchFamily="34" charset="0"/>
              </a:rPr>
              <a:t>être) ____________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originaire de la région de Grenoble. L’homme (</a:t>
            </a:r>
            <a:r>
              <a:rPr lang="fr-FR" sz="1050" dirty="0">
                <a:solidFill>
                  <a:prstClr val="black"/>
                </a:solidFill>
                <a:latin typeface="Short Stack" panose="02010500040000000007" pitchFamily="2" charset="0"/>
                <a:ea typeface="Times New Roman"/>
                <a:cs typeface="Shonar Bangla" panose="020B0502040204020203" pitchFamily="34" charset="0"/>
              </a:rPr>
              <a:t>être) ____________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totalement immobile, il (</a:t>
            </a:r>
            <a:r>
              <a:rPr lang="fr-FR" sz="1050" dirty="0">
                <a:solidFill>
                  <a:prstClr val="black"/>
                </a:solidFill>
                <a:latin typeface="Short Stack" panose="02010500040000000007" pitchFamily="2" charset="0"/>
                <a:ea typeface="Times New Roman"/>
                <a:cs typeface="Shonar Bangla" panose="020B0502040204020203" pitchFamily="34" charset="0"/>
              </a:rPr>
              <a:t>avoir) ____________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l’air absent. </a:t>
            </a:r>
          </a:p>
        </p:txBody>
      </p:sp>
      <p:sp>
        <p:nvSpPr>
          <p:cNvPr id="25" name="Rectangle 24"/>
          <p:cNvSpPr/>
          <p:nvPr/>
        </p:nvSpPr>
        <p:spPr>
          <a:xfrm>
            <a:off x="252239" y="3122362"/>
            <a:ext cx="6912768" cy="1665841"/>
          </a:xfrm>
          <a:prstGeom prst="rect">
            <a:avLst/>
          </a:prstGeom>
        </p:spPr>
        <p:txBody>
          <a:bodyPr wrap="square">
            <a:spAutoFit/>
          </a:bodyPr>
          <a:lstStyle/>
          <a:p>
            <a:pPr marR="269875" lvl="0">
              <a:spcAft>
                <a:spcPts val="0"/>
              </a:spcAft>
            </a:pPr>
            <a:r>
              <a:rPr lang="fr-FR" sz="1300" dirty="0" smtClean="0">
                <a:solidFill>
                  <a:prstClr val="black"/>
                </a:solidFill>
                <a:latin typeface="Mrs Chocolat" pitchFamily="2" charset="0"/>
                <a:ea typeface="Times New Roman"/>
                <a:cs typeface="Shonar Bangla" panose="020B0502040204020203" pitchFamily="34" charset="0"/>
              </a:rPr>
              <a:t>2, Remplace le pronom sujet souligné par celui entre parenthèses et réécris la phrase.</a:t>
            </a:r>
            <a:endParaRPr lang="fr-FR" sz="1300" dirty="0">
              <a:solidFill>
                <a:prstClr val="black"/>
              </a:solidFill>
              <a:latin typeface="Mrs Chocolat" pitchFamily="2" charset="0"/>
              <a:ea typeface="Times New Roman"/>
              <a:cs typeface="Shonar Bangla" panose="020B0502040204020203" pitchFamily="34" charset="0"/>
            </a:endParaRPr>
          </a:p>
          <a:p>
            <a:pPr>
              <a:lnSpc>
                <a:spcPct val="170000"/>
              </a:lnSpc>
            </a:pPr>
            <a:r>
              <a:rPr lang="fr-FR" sz="1050" u="sng" dirty="0">
                <a:latin typeface="Short Stack" panose="02010500040000000007" pitchFamily="2" charset="0"/>
              </a:rPr>
              <a:t>Tu</a:t>
            </a:r>
            <a:r>
              <a:rPr lang="fr-FR" sz="1050" dirty="0">
                <a:latin typeface="Short Stack" panose="02010500040000000007" pitchFamily="2" charset="0"/>
              </a:rPr>
              <a:t> vas à la mer (vous</a:t>
            </a:r>
            <a:r>
              <a:rPr lang="fr-FR" sz="1050" dirty="0" smtClean="0">
                <a:latin typeface="Short Stack" panose="02010500040000000007" pitchFamily="2" charset="0"/>
              </a:rPr>
              <a:t>)	________________________________________________</a:t>
            </a:r>
            <a:endParaRPr lang="fr-FR" sz="1050" dirty="0">
              <a:latin typeface="Short Stack" panose="02010500040000000007" pitchFamily="2" charset="0"/>
            </a:endParaRPr>
          </a:p>
          <a:p>
            <a:pPr>
              <a:lnSpc>
                <a:spcPct val="170000"/>
              </a:lnSpc>
            </a:pPr>
            <a:r>
              <a:rPr lang="fr-FR" sz="1050" u="sng" dirty="0">
                <a:latin typeface="Short Stack" panose="02010500040000000007" pitchFamily="2" charset="0"/>
              </a:rPr>
              <a:t>Vous</a:t>
            </a:r>
            <a:r>
              <a:rPr lang="fr-FR" sz="1050" dirty="0">
                <a:latin typeface="Short Stack" panose="02010500040000000007" pitchFamily="2" charset="0"/>
              </a:rPr>
              <a:t> allez au cinéma (je</a:t>
            </a:r>
            <a:r>
              <a:rPr lang="fr-FR" sz="1050" dirty="0" smtClean="0">
                <a:latin typeface="Short Stack" panose="02010500040000000007" pitchFamily="2" charset="0"/>
              </a:rPr>
              <a:t>)	________________________________________________</a:t>
            </a:r>
            <a:endParaRPr lang="fr-FR" sz="1050" dirty="0">
              <a:latin typeface="Short Stack" panose="02010500040000000007" pitchFamily="2" charset="0"/>
            </a:endParaRPr>
          </a:p>
          <a:p>
            <a:pPr>
              <a:lnSpc>
                <a:spcPct val="170000"/>
              </a:lnSpc>
            </a:pPr>
            <a:r>
              <a:rPr lang="fr-FR" sz="1050" u="sng" dirty="0">
                <a:latin typeface="Short Stack" panose="02010500040000000007" pitchFamily="2" charset="0"/>
              </a:rPr>
              <a:t>Ils</a:t>
            </a:r>
            <a:r>
              <a:rPr lang="fr-FR" sz="1050" dirty="0">
                <a:latin typeface="Short Stack" panose="02010500040000000007" pitchFamily="2" charset="0"/>
              </a:rPr>
              <a:t> vont à la patinoire (tu</a:t>
            </a:r>
            <a:r>
              <a:rPr lang="fr-FR" sz="1050" dirty="0" smtClean="0">
                <a:latin typeface="Short Stack" panose="02010500040000000007" pitchFamily="2" charset="0"/>
              </a:rPr>
              <a:t>)  </a:t>
            </a:r>
            <a:r>
              <a:rPr lang="fr-FR" sz="1050" dirty="0">
                <a:latin typeface="Short Stack" panose="02010500040000000007" pitchFamily="2" charset="0"/>
              </a:rPr>
              <a:t>________________________________________________</a:t>
            </a:r>
          </a:p>
          <a:p>
            <a:pPr>
              <a:lnSpc>
                <a:spcPct val="170000"/>
              </a:lnSpc>
            </a:pPr>
            <a:r>
              <a:rPr lang="fr-FR" sz="1050" u="sng" dirty="0">
                <a:latin typeface="Short Stack" panose="02010500040000000007" pitchFamily="2" charset="0"/>
              </a:rPr>
              <a:t>Je</a:t>
            </a:r>
            <a:r>
              <a:rPr lang="fr-FR" sz="1050" dirty="0">
                <a:latin typeface="Short Stack" panose="02010500040000000007" pitchFamily="2" charset="0"/>
              </a:rPr>
              <a:t> vais en </a:t>
            </a:r>
            <a:r>
              <a:rPr lang="fr-FR" sz="1050" spc="-150" dirty="0">
                <a:latin typeface="Short Stack" panose="02010500040000000007" pitchFamily="2" charset="0"/>
              </a:rPr>
              <a:t>Angleterre</a:t>
            </a:r>
            <a:r>
              <a:rPr lang="fr-FR" sz="1050" dirty="0">
                <a:latin typeface="Short Stack" panose="02010500040000000007" pitchFamily="2" charset="0"/>
              </a:rPr>
              <a:t> (nous</a:t>
            </a:r>
            <a:r>
              <a:rPr lang="fr-FR" sz="1050" dirty="0" smtClean="0">
                <a:latin typeface="Short Stack" panose="02010500040000000007" pitchFamily="2" charset="0"/>
              </a:rPr>
              <a:t>)	________________________________________________</a:t>
            </a:r>
            <a:endParaRPr lang="fr-FR" sz="1050" dirty="0">
              <a:latin typeface="Short Stack" panose="02010500040000000007" pitchFamily="2" charset="0"/>
            </a:endParaRPr>
          </a:p>
          <a:p>
            <a:pPr>
              <a:lnSpc>
                <a:spcPct val="170000"/>
              </a:lnSpc>
            </a:pPr>
            <a:r>
              <a:rPr lang="fr-FR" sz="1050" u="sng" dirty="0">
                <a:latin typeface="Short Stack" panose="02010500040000000007" pitchFamily="2" charset="0"/>
              </a:rPr>
              <a:t>On</a:t>
            </a:r>
            <a:r>
              <a:rPr lang="fr-FR" sz="1050" dirty="0">
                <a:latin typeface="Short Stack" panose="02010500040000000007" pitchFamily="2" charset="0"/>
              </a:rPr>
              <a:t> va au tennis (elles</a:t>
            </a:r>
            <a:r>
              <a:rPr lang="fr-FR" sz="1050" dirty="0" smtClean="0"/>
              <a:t>)	</a:t>
            </a:r>
            <a:r>
              <a:rPr lang="fr-FR" sz="1050" dirty="0" smtClean="0">
                <a:latin typeface="Short Stack" panose="02010500040000000007" pitchFamily="2" charset="0"/>
              </a:rPr>
              <a:t>________________________________________________</a:t>
            </a:r>
            <a:endParaRPr lang="fr-FR" sz="1050" dirty="0"/>
          </a:p>
        </p:txBody>
      </p:sp>
      <p:sp>
        <p:nvSpPr>
          <p:cNvPr id="11" name="Arrondir un rectangle avec un coin du même côté 10"/>
          <p:cNvSpPr/>
          <p:nvPr/>
        </p:nvSpPr>
        <p:spPr>
          <a:xfrm flipV="1">
            <a:off x="252239" y="5272020"/>
            <a:ext cx="6696744" cy="5187248"/>
          </a:xfrm>
          <a:prstGeom prst="round2SameRect">
            <a:avLst>
              <a:gd name="adj1" fmla="val 3288"/>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12"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5272023"/>
            <a:ext cx="6696744" cy="720080"/>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ZoneTexte 12"/>
          <p:cNvSpPr txBox="1"/>
          <p:nvPr/>
        </p:nvSpPr>
        <p:spPr>
          <a:xfrm>
            <a:off x="1548383" y="5276309"/>
            <a:ext cx="4536504" cy="584775"/>
          </a:xfrm>
          <a:prstGeom prst="rect">
            <a:avLst/>
          </a:prstGeom>
          <a:noFill/>
        </p:spPr>
        <p:txBody>
          <a:bodyPr wrap="square" rtlCol="0">
            <a:spAutoFit/>
          </a:bodyPr>
          <a:lstStyle/>
          <a:p>
            <a:pPr algn="ctr"/>
            <a:r>
              <a:rPr lang="fr-FR" sz="3200" dirty="0" smtClean="0">
                <a:latin typeface="Fineliner Script" pitchFamily="50" charset="0"/>
              </a:rPr>
              <a:t>Le futur</a:t>
            </a:r>
            <a:endParaRPr lang="fr-FR" sz="3200" dirty="0">
              <a:latin typeface="Fineliner Script" pitchFamily="50" charset="0"/>
            </a:endParaRPr>
          </a:p>
        </p:txBody>
      </p:sp>
      <p:sp>
        <p:nvSpPr>
          <p:cNvPr id="14" name="ZoneTexte 13"/>
          <p:cNvSpPr txBox="1"/>
          <p:nvPr/>
        </p:nvSpPr>
        <p:spPr>
          <a:xfrm>
            <a:off x="259669" y="5320935"/>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a:latin typeface="Mrs Chocolat" pitchFamily="2" charset="0"/>
              </a:rPr>
              <a:t>Exercices de conjugaison CE2</a:t>
            </a:r>
          </a:p>
        </p:txBody>
      </p:sp>
      <p:sp>
        <p:nvSpPr>
          <p:cNvPr id="15" name="Larme 14"/>
          <p:cNvSpPr/>
          <p:nvPr/>
        </p:nvSpPr>
        <p:spPr>
          <a:xfrm>
            <a:off x="6156895" y="5374796"/>
            <a:ext cx="648072"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6228903" y="5374796"/>
            <a:ext cx="648072"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C9</a:t>
            </a:r>
            <a:endParaRPr lang="fr-FR" sz="2800" b="1" dirty="0">
              <a:solidFill>
                <a:schemeClr val="bg1"/>
              </a:solidFill>
              <a:latin typeface="Fineliner Script" pitchFamily="50" charset="0"/>
            </a:endParaRPr>
          </a:p>
        </p:txBody>
      </p:sp>
      <p:sp>
        <p:nvSpPr>
          <p:cNvPr id="17" name="Rectangle 16"/>
          <p:cNvSpPr/>
          <p:nvPr/>
        </p:nvSpPr>
        <p:spPr>
          <a:xfrm>
            <a:off x="298785" y="6011798"/>
            <a:ext cx="3312368" cy="1215717"/>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1. Recopie les verbes qui sont au futur puis donne l’infinitif et le groupe</a:t>
            </a:r>
            <a:endParaRPr lang="fr-FR" sz="1300" dirty="0">
              <a:solidFill>
                <a:prstClr val="black"/>
              </a:solidFill>
              <a:latin typeface="Mrs Chocolat" pitchFamily="2" charset="0"/>
              <a:ea typeface="Times New Roman"/>
              <a:cs typeface="Shonar Bangla" panose="020B0502040204020203" pitchFamily="34" charset="0"/>
            </a:endParaRPr>
          </a:p>
          <a:p>
            <a:pPr marR="269875" lvl="0">
              <a:spcAft>
                <a:spcPts val="600"/>
              </a:spcAft>
            </a:pPr>
            <a:r>
              <a:rPr lang="fr-FR" sz="1050" dirty="0">
                <a:solidFill>
                  <a:prstClr val="black"/>
                </a:solidFill>
                <a:latin typeface="Short Stack" panose="02010500040000000007" pitchFamily="2" charset="0"/>
                <a:ea typeface="Times New Roman"/>
                <a:cs typeface="Shonar Bangla" panose="020B0502040204020203" pitchFamily="34" charset="0"/>
              </a:rPr>
              <a:t>v</a:t>
            </a:r>
            <a:r>
              <a:rPr lang="fr-FR" sz="1050" dirty="0" smtClean="0">
                <a:solidFill>
                  <a:prstClr val="black"/>
                </a:solidFill>
                <a:latin typeface="Short Stack" panose="02010500040000000007" pitchFamily="2" charset="0"/>
                <a:ea typeface="Times New Roman"/>
                <a:cs typeface="Shonar Bangla" panose="020B0502040204020203" pitchFamily="34" charset="0"/>
              </a:rPr>
              <a:t>ous espérez * nous attendrons * vous étendrez * vous séparez * nous livrons * nous avertirons * vous sourirez * nous attendrons.</a:t>
            </a:r>
          </a:p>
        </p:txBody>
      </p:sp>
      <p:graphicFrame>
        <p:nvGraphicFramePr>
          <p:cNvPr id="20" name="Tableau 19"/>
          <p:cNvGraphicFramePr>
            <a:graphicFrameLocks noGrp="1"/>
          </p:cNvGraphicFramePr>
          <p:nvPr>
            <p:extLst>
              <p:ext uri="{D42A27DB-BD31-4B8C-83A1-F6EECF244321}">
                <p14:modId xmlns:p14="http://schemas.microsoft.com/office/powerpoint/2010/main" val="243230905"/>
              </p:ext>
            </p:extLst>
          </p:nvPr>
        </p:nvGraphicFramePr>
        <p:xfrm>
          <a:off x="350151" y="7285353"/>
          <a:ext cx="2998432" cy="1714580"/>
        </p:xfrm>
        <a:graphic>
          <a:graphicData uri="http://schemas.openxmlformats.org/drawingml/2006/table">
            <a:tbl>
              <a:tblPr firstRow="1" bandRow="1">
                <a:tableStyleId>{5940675A-B579-460E-94D1-54222C63F5DA}</a:tableStyleId>
              </a:tblPr>
              <a:tblGrid>
                <a:gridCol w="1247188"/>
                <a:gridCol w="1247188"/>
                <a:gridCol w="504056"/>
              </a:tblGrid>
              <a:tr h="219292">
                <a:tc>
                  <a:txBody>
                    <a:bodyPr/>
                    <a:lstStyle/>
                    <a:p>
                      <a:pPr algn="ctr"/>
                      <a:r>
                        <a:rPr lang="fr-FR" sz="1100" dirty="0" smtClean="0">
                          <a:latin typeface="Fineliner Script" pitchFamily="50" charset="0"/>
                        </a:rPr>
                        <a:t>Verbe au futur</a:t>
                      </a:r>
                      <a:endParaRPr lang="fr-FR" sz="1100" dirty="0">
                        <a:latin typeface="Fineliner Script" pitchFamily="50" charset="0"/>
                      </a:endParaRPr>
                    </a:p>
                  </a:txBody>
                  <a:tcPr marL="36000" marR="36000" marT="36000" marB="36000" anchor="ctr"/>
                </a:tc>
                <a:tc>
                  <a:txBody>
                    <a:bodyPr/>
                    <a:lstStyle/>
                    <a:p>
                      <a:pPr algn="ctr"/>
                      <a:r>
                        <a:rPr lang="fr-FR" sz="1100" dirty="0" smtClean="0">
                          <a:latin typeface="Fineliner Script" pitchFamily="50" charset="0"/>
                        </a:rPr>
                        <a:t>infinitif</a:t>
                      </a:r>
                      <a:endParaRPr lang="fr-FR" sz="1100" dirty="0">
                        <a:latin typeface="Fineliner Script" pitchFamily="50" charset="0"/>
                      </a:endParaRPr>
                    </a:p>
                  </a:txBody>
                  <a:tcPr anchor="ctr"/>
                </a:tc>
                <a:tc>
                  <a:txBody>
                    <a:bodyPr/>
                    <a:lstStyle/>
                    <a:p>
                      <a:pPr algn="ctr"/>
                      <a:r>
                        <a:rPr lang="fr-FR" sz="1100" dirty="0" smtClean="0">
                          <a:latin typeface="Fineliner Script" pitchFamily="50" charset="0"/>
                        </a:rPr>
                        <a:t>groupe</a:t>
                      </a: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r h="363875">
                <a:tc>
                  <a:txBody>
                    <a:bodyPr/>
                    <a:lstStyle/>
                    <a:p>
                      <a:pPr marL="0" marR="0" indent="0" algn="ctr" defTabSz="1043056" rtl="0" eaLnBrk="1" fontAlgn="auto" latinLnBrk="0" hangingPunct="1">
                        <a:lnSpc>
                          <a:spcPct val="100000"/>
                        </a:lnSpc>
                        <a:spcBef>
                          <a:spcPts val="0"/>
                        </a:spcBef>
                        <a:spcAft>
                          <a:spcPts val="0"/>
                        </a:spcAft>
                        <a:buClrTx/>
                        <a:buSzTx/>
                        <a:buFontTx/>
                        <a:buNone/>
                        <a:tabLst/>
                        <a:defRPr/>
                      </a:pPr>
                      <a:endParaRPr lang="fr-FR" sz="1000" dirty="0" smtClean="0">
                        <a:latin typeface="Short Stack" panose="02010500040000000007" pitchFamily="2" charset="0"/>
                      </a:endParaRPr>
                    </a:p>
                  </a:txBody>
                  <a:tcPr marL="36000" marR="36000" marT="36000" marB="36000" anchor="ctr"/>
                </a:tc>
                <a:tc>
                  <a:txBody>
                    <a:bodyPr/>
                    <a:lstStyle/>
                    <a:p>
                      <a:pPr algn="ctr"/>
                      <a:endParaRPr lang="fr-FR" sz="1100" dirty="0">
                        <a:latin typeface="Fineliner Script" pitchFamily="50" charset="0"/>
                      </a:endParaRPr>
                    </a:p>
                  </a:txBody>
                  <a:tcPr anchor="ctr"/>
                </a:tc>
                <a:tc>
                  <a:txBody>
                    <a:bodyPr/>
                    <a:lstStyle/>
                    <a:p>
                      <a:pPr algn="ctr"/>
                      <a:endParaRPr lang="fr-FR" sz="1100" dirty="0">
                        <a:latin typeface="Fineliner Script" pitchFamily="50" charset="0"/>
                      </a:endParaRPr>
                    </a:p>
                  </a:txBody>
                  <a:tcPr anchor="ctr"/>
                </a:tc>
              </a:tr>
            </a:tbl>
          </a:graphicData>
        </a:graphic>
      </p:graphicFrame>
      <p:sp>
        <p:nvSpPr>
          <p:cNvPr id="3" name="ZoneTexte 2"/>
          <p:cNvSpPr txBox="1"/>
          <p:nvPr/>
        </p:nvSpPr>
        <p:spPr>
          <a:xfrm>
            <a:off x="3708623" y="6041298"/>
            <a:ext cx="3240360" cy="2231380"/>
          </a:xfrm>
          <a:prstGeom prst="rect">
            <a:avLst/>
          </a:prstGeom>
          <a:noFill/>
        </p:spPr>
        <p:txBody>
          <a:bodyPr wrap="square" rtlCol="0">
            <a:spAutoFit/>
          </a:bodyPr>
          <a:lstStyle/>
          <a:p>
            <a:r>
              <a:rPr lang="fr-FR" sz="1300" dirty="0" smtClean="0">
                <a:latin typeface="Mrs Chocolat" pitchFamily="2" charset="0"/>
              </a:rPr>
              <a:t>3. Conjugue les verbes au futur</a:t>
            </a:r>
          </a:p>
          <a:p>
            <a:pPr>
              <a:lnSpc>
                <a:spcPct val="150000"/>
              </a:lnSpc>
            </a:pPr>
            <a:r>
              <a:rPr lang="fr-FR" sz="1050" dirty="0" smtClean="0">
                <a:latin typeface="Short Stack" panose="02010500040000000007" pitchFamily="2" charset="0"/>
              </a:rPr>
              <a:t>Vous (nager) __________________ vite.</a:t>
            </a:r>
          </a:p>
          <a:p>
            <a:pPr>
              <a:lnSpc>
                <a:spcPct val="150000"/>
              </a:lnSpc>
            </a:pPr>
            <a:r>
              <a:rPr lang="fr-FR" sz="1050" dirty="0" smtClean="0">
                <a:latin typeface="Short Stack" panose="02010500040000000007" pitchFamily="2" charset="0"/>
              </a:rPr>
              <a:t>Nous (louer) </a:t>
            </a:r>
            <a:r>
              <a:rPr lang="fr-FR" sz="1050" dirty="0">
                <a:latin typeface="Short Stack" panose="02010500040000000007" pitchFamily="2" charset="0"/>
              </a:rPr>
              <a:t>__________________</a:t>
            </a:r>
            <a:r>
              <a:rPr lang="fr-FR" sz="1050" dirty="0" smtClean="0">
                <a:latin typeface="Short Stack" panose="02010500040000000007" pitchFamily="2" charset="0"/>
              </a:rPr>
              <a:t> une petite voiture.  Je n’(oublier) </a:t>
            </a:r>
            <a:r>
              <a:rPr lang="fr-FR" sz="1050" dirty="0">
                <a:latin typeface="Short Stack" panose="02010500040000000007" pitchFamily="2" charset="0"/>
              </a:rPr>
              <a:t>__________________</a:t>
            </a:r>
            <a:r>
              <a:rPr lang="fr-FR" sz="1050" dirty="0" smtClean="0">
                <a:latin typeface="Short Stack" panose="02010500040000000007" pitchFamily="2" charset="0"/>
              </a:rPr>
              <a:t> aucun détail.</a:t>
            </a:r>
          </a:p>
          <a:p>
            <a:pPr>
              <a:lnSpc>
                <a:spcPct val="150000"/>
              </a:lnSpc>
            </a:pPr>
            <a:r>
              <a:rPr lang="fr-FR" sz="1050" dirty="0" smtClean="0">
                <a:latin typeface="Short Stack" panose="02010500040000000007" pitchFamily="2" charset="0"/>
              </a:rPr>
              <a:t>Antoine et Pauline (applaudir) </a:t>
            </a:r>
            <a:r>
              <a:rPr lang="fr-FR" sz="1050" dirty="0">
                <a:latin typeface="Short Stack" panose="02010500040000000007" pitchFamily="2" charset="0"/>
              </a:rPr>
              <a:t>__________________</a:t>
            </a:r>
            <a:r>
              <a:rPr lang="fr-FR" sz="1050" dirty="0" smtClean="0">
                <a:latin typeface="Short Stack" panose="02010500040000000007" pitchFamily="2" charset="0"/>
              </a:rPr>
              <a:t> les magiciens.</a:t>
            </a:r>
          </a:p>
          <a:p>
            <a:pPr>
              <a:lnSpc>
                <a:spcPct val="150000"/>
              </a:lnSpc>
            </a:pPr>
            <a:r>
              <a:rPr lang="fr-FR" sz="1050" dirty="0" smtClean="0">
                <a:latin typeface="Short Stack" panose="02010500040000000007" pitchFamily="2" charset="0"/>
              </a:rPr>
              <a:t>Noémie et toi (partir) ________________ à la mer.</a:t>
            </a:r>
            <a:endParaRPr lang="fr-FR" sz="1050" dirty="0">
              <a:latin typeface="Short Stack" panose="02010500040000000007" pitchFamily="2" charset="0"/>
            </a:endParaRPr>
          </a:p>
        </p:txBody>
      </p:sp>
      <p:sp>
        <p:nvSpPr>
          <p:cNvPr id="27" name="ZoneTexte 26"/>
          <p:cNvSpPr txBox="1"/>
          <p:nvPr/>
        </p:nvSpPr>
        <p:spPr>
          <a:xfrm>
            <a:off x="3708623" y="8227020"/>
            <a:ext cx="3240360" cy="292388"/>
          </a:xfrm>
          <a:prstGeom prst="rect">
            <a:avLst/>
          </a:prstGeom>
          <a:noFill/>
        </p:spPr>
        <p:txBody>
          <a:bodyPr wrap="square" rtlCol="0">
            <a:spAutoFit/>
          </a:bodyPr>
          <a:lstStyle/>
          <a:p>
            <a:r>
              <a:rPr lang="fr-FR" sz="1300" dirty="0">
                <a:latin typeface="Mrs Chocolat" pitchFamily="2" charset="0"/>
              </a:rPr>
              <a:t>4</a:t>
            </a:r>
            <a:r>
              <a:rPr lang="fr-FR" sz="1300" dirty="0" smtClean="0">
                <a:latin typeface="Mrs Chocolat" pitchFamily="2" charset="0"/>
              </a:rPr>
              <a:t>. Complète le tableau au futur</a:t>
            </a:r>
            <a:r>
              <a:rPr lang="fr-FR" sz="1050" dirty="0" smtClean="0">
                <a:latin typeface="Short Stack" panose="02010500040000000007" pitchFamily="2" charset="0"/>
              </a:rPr>
              <a:t>.</a:t>
            </a:r>
          </a:p>
        </p:txBody>
      </p:sp>
      <p:graphicFrame>
        <p:nvGraphicFramePr>
          <p:cNvPr id="28" name="Tableau 27"/>
          <p:cNvGraphicFramePr>
            <a:graphicFrameLocks noGrp="1"/>
          </p:cNvGraphicFramePr>
          <p:nvPr>
            <p:extLst>
              <p:ext uri="{D42A27DB-BD31-4B8C-83A1-F6EECF244321}">
                <p14:modId xmlns:p14="http://schemas.microsoft.com/office/powerpoint/2010/main" val="3150349518"/>
              </p:ext>
            </p:extLst>
          </p:nvPr>
        </p:nvGraphicFramePr>
        <p:xfrm>
          <a:off x="3829587" y="8600672"/>
          <a:ext cx="2975380" cy="1714580"/>
        </p:xfrm>
        <a:graphic>
          <a:graphicData uri="http://schemas.openxmlformats.org/drawingml/2006/table">
            <a:tbl>
              <a:tblPr firstRow="1" bandRow="1">
                <a:tableStyleId>{5940675A-B579-460E-94D1-54222C63F5DA}</a:tableStyleId>
              </a:tblPr>
              <a:tblGrid>
                <a:gridCol w="1127650"/>
                <a:gridCol w="1127650"/>
                <a:gridCol w="720080"/>
              </a:tblGrid>
              <a:tr h="219292">
                <a:tc gridSpan="2">
                  <a:txBody>
                    <a:bodyPr/>
                    <a:lstStyle/>
                    <a:p>
                      <a:pPr algn="ctr"/>
                      <a:r>
                        <a:rPr lang="fr-FR" sz="1100" dirty="0" smtClean="0">
                          <a:latin typeface="Fineliner Script" pitchFamily="50" charset="0"/>
                        </a:rPr>
                        <a:t>Verbe au futur</a:t>
                      </a:r>
                      <a:endParaRPr lang="fr-FR" sz="1100" dirty="0">
                        <a:latin typeface="Fineliner Script" pitchFamily="50" charset="0"/>
                      </a:endParaRPr>
                    </a:p>
                  </a:txBody>
                  <a:tcPr marL="36000" marR="36000" marT="36000" marB="36000" anchor="ctr"/>
                </a:tc>
                <a:tc hMerge="1">
                  <a:txBody>
                    <a:bodyPr/>
                    <a:lstStyle/>
                    <a:p>
                      <a:endParaRPr lang="fr-FR"/>
                    </a:p>
                  </a:txBody>
                  <a:tcPr/>
                </a:tc>
                <a:tc>
                  <a:txBody>
                    <a:bodyPr/>
                    <a:lstStyle/>
                    <a:p>
                      <a:pPr algn="ctr"/>
                      <a:r>
                        <a:rPr lang="fr-FR" sz="1100" dirty="0" smtClean="0">
                          <a:latin typeface="Fineliner Script" pitchFamily="50" charset="0"/>
                        </a:rPr>
                        <a:t>infinitif</a:t>
                      </a:r>
                      <a:endParaRPr lang="fr-FR" sz="1100" dirty="0">
                        <a:latin typeface="Fineliner Script" pitchFamily="50" charset="0"/>
                      </a:endParaRPr>
                    </a:p>
                  </a:txBody>
                  <a:tcPr anchor="ctr"/>
                </a:tc>
              </a:tr>
              <a:tr h="363875">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elle</a:t>
                      </a:r>
                    </a:p>
                  </a:txBody>
                  <a:tcPr marL="36000" marR="36000" marT="36000" marB="36000"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vous</a:t>
                      </a:r>
                    </a:p>
                  </a:txBody>
                  <a:tcPr marL="36000" marR="36000" marT="36000" marB="36000" anchor="ctr"/>
                </a:tc>
                <a:tc>
                  <a:txBody>
                    <a:bodyPr/>
                    <a:lstStyle/>
                    <a:p>
                      <a:pPr algn="ctr"/>
                      <a:r>
                        <a:rPr lang="fr-FR" sz="1050" dirty="0" smtClean="0">
                          <a:latin typeface="Short Stack" panose="02010500040000000007" pitchFamily="2" charset="0"/>
                        </a:rPr>
                        <a:t>être</a:t>
                      </a:r>
                      <a:endParaRPr lang="fr-FR" sz="1050" dirty="0">
                        <a:latin typeface="Short Stack" panose="02010500040000000007" pitchFamily="2" charset="0"/>
                      </a:endParaRPr>
                    </a:p>
                  </a:txBody>
                  <a:tcPr anchor="ctr"/>
                </a:tc>
              </a:tr>
              <a:tr h="363875">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je</a:t>
                      </a:r>
                    </a:p>
                  </a:txBody>
                  <a:tcPr marL="36000" marR="36000" marT="36000" marB="36000"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ils</a:t>
                      </a:r>
                    </a:p>
                  </a:txBody>
                  <a:tcPr marL="36000" marR="36000" marT="36000" marB="36000" anchor="ctr"/>
                </a:tc>
                <a:tc>
                  <a:txBody>
                    <a:bodyPr/>
                    <a:lstStyle/>
                    <a:p>
                      <a:pPr algn="ctr"/>
                      <a:r>
                        <a:rPr lang="fr-FR" sz="1050" dirty="0" smtClean="0">
                          <a:latin typeface="Short Stack" panose="02010500040000000007" pitchFamily="2" charset="0"/>
                        </a:rPr>
                        <a:t>avoir</a:t>
                      </a:r>
                      <a:endParaRPr lang="fr-FR" sz="1050" dirty="0">
                        <a:latin typeface="Short Stack" panose="02010500040000000007" pitchFamily="2" charset="0"/>
                      </a:endParaRPr>
                    </a:p>
                  </a:txBody>
                  <a:tcPr anchor="ctr"/>
                </a:tc>
              </a:tr>
              <a:tr h="363875">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Tu     </a:t>
                      </a:r>
                      <a:r>
                        <a:rPr lang="fr-FR" sz="1400" dirty="0" smtClean="0">
                          <a:latin typeface="Amandine" pitchFamily="2" charset="0"/>
                        </a:rPr>
                        <a:t>iras</a:t>
                      </a:r>
                      <a:endParaRPr lang="fr-FR" sz="1300" dirty="0" smtClean="0">
                        <a:latin typeface="Amandine" pitchFamily="2" charset="0"/>
                      </a:endParaRPr>
                    </a:p>
                  </a:txBody>
                  <a:tcPr marL="36000" marR="36000" marT="36000" marB="36000"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nous</a:t>
                      </a:r>
                    </a:p>
                  </a:txBody>
                  <a:tcPr marL="36000" marR="36000" marT="36000" marB="36000" anchor="ctr"/>
                </a:tc>
                <a:tc>
                  <a:txBody>
                    <a:bodyPr/>
                    <a:lstStyle/>
                    <a:p>
                      <a:pPr algn="ctr"/>
                      <a:endParaRPr lang="fr-FR" sz="1050" dirty="0">
                        <a:latin typeface="Short Stack" panose="02010500040000000007" pitchFamily="2" charset="0"/>
                      </a:endParaRPr>
                    </a:p>
                  </a:txBody>
                  <a:tcPr anchor="ctr"/>
                </a:tc>
              </a:tr>
              <a:tr h="363875">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je</a:t>
                      </a:r>
                    </a:p>
                  </a:txBody>
                  <a:tcPr marL="36000" marR="36000" marT="36000" marB="36000"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fr-FR" sz="1000" dirty="0" smtClean="0">
                          <a:latin typeface="Short Stack" panose="02010500040000000007" pitchFamily="2" charset="0"/>
                        </a:rPr>
                        <a:t>vous</a:t>
                      </a:r>
                    </a:p>
                  </a:txBody>
                  <a:tcPr marL="36000" marR="36000" marT="36000" marB="36000" anchor="ctr"/>
                </a:tc>
                <a:tc>
                  <a:txBody>
                    <a:bodyPr/>
                    <a:lstStyle/>
                    <a:p>
                      <a:pPr algn="ctr"/>
                      <a:r>
                        <a:rPr lang="fr-FR" sz="1050" dirty="0" smtClean="0">
                          <a:latin typeface="Short Stack" panose="02010500040000000007" pitchFamily="2" charset="0"/>
                        </a:rPr>
                        <a:t>crier</a:t>
                      </a:r>
                      <a:endParaRPr lang="fr-FR" sz="1050" dirty="0">
                        <a:latin typeface="Short Stack" panose="02010500040000000007" pitchFamily="2" charset="0"/>
                      </a:endParaRPr>
                    </a:p>
                  </a:txBody>
                  <a:tcPr anchor="ctr"/>
                </a:tc>
              </a:tr>
            </a:tbl>
          </a:graphicData>
        </a:graphic>
      </p:graphicFrame>
      <p:sp>
        <p:nvSpPr>
          <p:cNvPr id="4" name="Rectangle 3"/>
          <p:cNvSpPr/>
          <p:nvPr/>
        </p:nvSpPr>
        <p:spPr>
          <a:xfrm>
            <a:off x="278532" y="9091116"/>
            <a:ext cx="3646115" cy="1338828"/>
          </a:xfrm>
          <a:prstGeom prst="rect">
            <a:avLst/>
          </a:prstGeom>
        </p:spPr>
        <p:txBody>
          <a:bodyPr wrap="square">
            <a:spAutoFit/>
          </a:bodyPr>
          <a:lstStyle/>
          <a:p>
            <a:pPr marR="269875" lvl="0">
              <a:spcAft>
                <a:spcPts val="600"/>
              </a:spcAft>
            </a:pPr>
            <a:r>
              <a:rPr lang="fr-FR" sz="1300" dirty="0">
                <a:solidFill>
                  <a:prstClr val="black"/>
                </a:solidFill>
                <a:latin typeface="Mrs Chocolat" pitchFamily="2" charset="0"/>
                <a:ea typeface="Times New Roman"/>
                <a:cs typeface="Shonar Bangla" panose="020B0502040204020203" pitchFamily="34" charset="0"/>
              </a:rPr>
              <a:t>2. Entoure les mots qui indiquent le futur</a:t>
            </a:r>
          </a:p>
          <a:p>
            <a:pPr marR="269875" lvl="0">
              <a:lnSpc>
                <a:spcPct val="150000"/>
              </a:lnSpc>
              <a:spcAft>
                <a:spcPts val="600"/>
              </a:spcAft>
            </a:pPr>
            <a:r>
              <a:rPr lang="fr-FR" sz="1050" dirty="0">
                <a:solidFill>
                  <a:prstClr val="black"/>
                </a:solidFill>
                <a:latin typeface="Short Stack" panose="02010500040000000007" pitchFamily="2" charset="0"/>
                <a:ea typeface="Times New Roman"/>
                <a:cs typeface="Shonar Bangla" panose="020B0502040204020203" pitchFamily="34" charset="0"/>
              </a:rPr>
              <a:t>Tout à l’heure * </a:t>
            </a:r>
            <a:r>
              <a:rPr lang="fr-FR" sz="1050" dirty="0" smtClean="0">
                <a:solidFill>
                  <a:prstClr val="black"/>
                </a:solidFill>
                <a:latin typeface="Short Stack" panose="02010500040000000007" pitchFamily="2" charset="0"/>
                <a:ea typeface="Times New Roman"/>
                <a:cs typeface="Shonar Bangla" panose="020B0502040204020203" pitchFamily="34" charset="0"/>
              </a:rPr>
              <a:t>dans une heure * </a:t>
            </a:r>
            <a:r>
              <a:rPr lang="fr-FR" sz="1050" dirty="0">
                <a:solidFill>
                  <a:prstClr val="black"/>
                </a:solidFill>
                <a:latin typeface="Short Stack" panose="02010500040000000007" pitchFamily="2" charset="0"/>
                <a:ea typeface="Times New Roman"/>
                <a:cs typeface="Shonar Bangla" panose="020B0502040204020203" pitchFamily="34" charset="0"/>
              </a:rPr>
              <a:t>demain * maintenant * la semaine prochaine * bientôt * autrefois * l’année dernière * jadis * </a:t>
            </a:r>
            <a:r>
              <a:rPr lang="fr-FR" sz="1050" dirty="0" smtClean="0">
                <a:solidFill>
                  <a:prstClr val="black"/>
                </a:solidFill>
                <a:latin typeface="Short Stack" panose="02010500040000000007" pitchFamily="2" charset="0"/>
                <a:ea typeface="Times New Roman"/>
                <a:cs typeface="Shonar Bangla" panose="020B0502040204020203" pitchFamily="34" charset="0"/>
              </a:rPr>
              <a:t>il y a un an </a:t>
            </a:r>
            <a:r>
              <a:rPr lang="fr-FR" sz="1050" dirty="0">
                <a:solidFill>
                  <a:prstClr val="black"/>
                </a:solidFill>
                <a:latin typeface="Short Stack" panose="02010500040000000007" pitchFamily="2" charset="0"/>
                <a:ea typeface="Times New Roman"/>
                <a:cs typeface="Shonar Bangla" panose="020B0502040204020203" pitchFamily="34" charset="0"/>
              </a:rPr>
              <a:t>* après-demain * hier</a:t>
            </a:r>
          </a:p>
        </p:txBody>
      </p:sp>
      <p:pic>
        <p:nvPicPr>
          <p:cNvPr id="26" name="Image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5982" y="2250356"/>
            <a:ext cx="261493" cy="1041128"/>
          </a:xfrm>
          <a:prstGeom prst="rect">
            <a:avLst/>
          </a:prstGeom>
        </p:spPr>
      </p:pic>
    </p:spTree>
    <p:extLst>
      <p:ext uri="{BB962C8B-B14F-4D97-AF65-F5344CB8AC3E}">
        <p14:creationId xmlns:p14="http://schemas.microsoft.com/office/powerpoint/2010/main" val="735189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rrondir un rectangle avec un coin du même côté 25"/>
          <p:cNvSpPr/>
          <p:nvPr/>
        </p:nvSpPr>
        <p:spPr>
          <a:xfrm flipV="1">
            <a:off x="244683" y="229466"/>
            <a:ext cx="6696744" cy="3888432"/>
          </a:xfrm>
          <a:prstGeom prst="round2SameRect">
            <a:avLst>
              <a:gd name="adj1" fmla="val 5465"/>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30"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44683" y="229469"/>
            <a:ext cx="6696744" cy="679275"/>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ZoneTexte 30"/>
          <p:cNvSpPr txBox="1"/>
          <p:nvPr/>
        </p:nvSpPr>
        <p:spPr>
          <a:xfrm>
            <a:off x="1560199" y="306140"/>
            <a:ext cx="4608512" cy="437043"/>
          </a:xfrm>
          <a:prstGeom prst="rect">
            <a:avLst/>
          </a:prstGeom>
          <a:noFill/>
        </p:spPr>
        <p:txBody>
          <a:bodyPr wrap="square" rtlCol="0">
            <a:spAutoFit/>
          </a:bodyPr>
          <a:lstStyle/>
          <a:p>
            <a:pPr algn="ctr">
              <a:lnSpc>
                <a:spcPct val="70000"/>
              </a:lnSpc>
            </a:pPr>
            <a:r>
              <a:rPr lang="fr-FR" sz="3200" dirty="0" smtClean="0">
                <a:latin typeface="Fineliner Script" pitchFamily="50" charset="0"/>
              </a:rPr>
              <a:t>L’imparfait</a:t>
            </a:r>
            <a:endParaRPr lang="fr-FR" sz="3200" dirty="0">
              <a:latin typeface="Fineliner Script" pitchFamily="50" charset="0"/>
            </a:endParaRPr>
          </a:p>
        </p:txBody>
      </p:sp>
      <p:sp>
        <p:nvSpPr>
          <p:cNvPr id="32" name="Larme 31"/>
          <p:cNvSpPr/>
          <p:nvPr/>
        </p:nvSpPr>
        <p:spPr>
          <a:xfrm>
            <a:off x="6149339" y="310699"/>
            <a:ext cx="648072"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6149339" y="310699"/>
            <a:ext cx="720080"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C10</a:t>
            </a:r>
            <a:endParaRPr lang="fr-FR" sz="2800" b="1" dirty="0">
              <a:solidFill>
                <a:schemeClr val="bg1"/>
              </a:solidFill>
              <a:latin typeface="Fineliner Script" pitchFamily="50" charset="0"/>
            </a:endParaRPr>
          </a:p>
        </p:txBody>
      </p:sp>
      <p:sp>
        <p:nvSpPr>
          <p:cNvPr id="34" name="ZoneTexte 33"/>
          <p:cNvSpPr txBox="1"/>
          <p:nvPr/>
        </p:nvSpPr>
        <p:spPr>
          <a:xfrm>
            <a:off x="252113" y="318024"/>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a:latin typeface="Mrs Chocolat" pitchFamily="2" charset="0"/>
              </a:rPr>
              <a:t>Exercices de conjugaison CE2</a:t>
            </a:r>
          </a:p>
        </p:txBody>
      </p:sp>
      <p:sp>
        <p:nvSpPr>
          <p:cNvPr id="35" name="Rectangle 34"/>
          <p:cNvSpPr/>
          <p:nvPr/>
        </p:nvSpPr>
        <p:spPr>
          <a:xfrm>
            <a:off x="349271" y="957965"/>
            <a:ext cx="3639828" cy="2993127"/>
          </a:xfrm>
          <a:prstGeom prst="rect">
            <a:avLst/>
          </a:prstGeom>
        </p:spPr>
        <p:txBody>
          <a:bodyPr wrap="square" lIns="36000" rIns="36000">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1. Conjugue les verbes entre parenthèses à l’imparfait</a:t>
            </a:r>
            <a:endParaRPr lang="fr-FR" sz="1300" dirty="0">
              <a:solidFill>
                <a:prstClr val="black"/>
              </a:solidFill>
              <a:latin typeface="Mrs Chocolat" pitchFamily="2" charset="0"/>
              <a:ea typeface="Times New Roman"/>
              <a:cs typeface="Shonar Bangla" panose="020B0502040204020203" pitchFamily="34" charset="0"/>
            </a:endParaRPr>
          </a:p>
          <a:p>
            <a:pPr marR="269875" lvl="0">
              <a:lnSpc>
                <a:spcPct val="15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Quand j’étais enfant, le soir, je (me coucher) _________________ tôt. Mes parents (discuter</a:t>
            </a:r>
            <a:r>
              <a:rPr lang="fr-FR" sz="1050" dirty="0">
                <a:solidFill>
                  <a:prstClr val="black"/>
                </a:solidFill>
                <a:latin typeface="Short Stack" panose="02010500040000000007" pitchFamily="2" charset="0"/>
                <a:ea typeface="Times New Roman"/>
                <a:cs typeface="Shonar Bangla" panose="020B0502040204020203" pitchFamily="34" charset="0"/>
              </a:rPr>
              <a:t>) </a:t>
            </a: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 </a:t>
            </a:r>
            <a:r>
              <a:rPr lang="fr-FR" sz="1050" dirty="0">
                <a:solidFill>
                  <a:prstClr val="black"/>
                </a:solidFill>
                <a:latin typeface="Short Stack" panose="02010500040000000007" pitchFamily="2" charset="0"/>
                <a:ea typeface="Times New Roman"/>
                <a:cs typeface="Shonar Bangla" panose="020B0502040204020203" pitchFamily="34" charset="0"/>
              </a:rPr>
              <a:t>ou </a:t>
            </a:r>
            <a:r>
              <a:rPr lang="fr-FR" sz="1050" dirty="0" smtClean="0">
                <a:solidFill>
                  <a:prstClr val="black"/>
                </a:solidFill>
                <a:latin typeface="Short Stack" panose="02010500040000000007" pitchFamily="2" charset="0"/>
                <a:ea typeface="Times New Roman"/>
                <a:cs typeface="Shonar Bangla" panose="020B0502040204020203" pitchFamily="34" charset="0"/>
              </a:rPr>
              <a:t>(</a:t>
            </a:r>
            <a:r>
              <a:rPr lang="fr-FR" sz="1050" dirty="0">
                <a:solidFill>
                  <a:prstClr val="black"/>
                </a:solidFill>
                <a:latin typeface="Short Stack" panose="02010500040000000007" pitchFamily="2" charset="0"/>
                <a:ea typeface="Times New Roman"/>
                <a:cs typeface="Shonar Bangla" panose="020B0502040204020203" pitchFamily="34" charset="0"/>
              </a:rPr>
              <a:t>lire) </a:t>
            </a: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 </a:t>
            </a:r>
            <a:r>
              <a:rPr lang="fr-FR" sz="1050" dirty="0">
                <a:solidFill>
                  <a:prstClr val="black"/>
                </a:solidFill>
                <a:latin typeface="Short Stack" panose="02010500040000000007" pitchFamily="2" charset="0"/>
                <a:ea typeface="Times New Roman"/>
                <a:cs typeface="Shonar Bangla" panose="020B0502040204020203" pitchFamily="34" charset="0"/>
              </a:rPr>
              <a:t>. </a:t>
            </a:r>
            <a:r>
              <a:rPr lang="fr-FR" sz="1050" dirty="0" smtClean="0">
                <a:solidFill>
                  <a:prstClr val="black"/>
                </a:solidFill>
                <a:latin typeface="Short Stack" panose="02010500040000000007" pitchFamily="2" charset="0"/>
                <a:ea typeface="Times New Roman"/>
                <a:cs typeface="Shonar Bangla" panose="020B0502040204020203" pitchFamily="34" charset="0"/>
              </a:rPr>
              <a:t>Ma sœur qui (être</a:t>
            </a:r>
            <a:r>
              <a:rPr lang="fr-FR" sz="1050" dirty="0">
                <a:solidFill>
                  <a:prstClr val="black"/>
                </a:solidFill>
                <a:latin typeface="Short Stack" panose="02010500040000000007" pitchFamily="2" charset="0"/>
                <a:ea typeface="Times New Roman"/>
                <a:cs typeface="Shonar Bangla" panose="020B0502040204020203" pitchFamily="34" charset="0"/>
              </a:rPr>
              <a:t>) </a:t>
            </a: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 </a:t>
            </a:r>
            <a:r>
              <a:rPr lang="fr-FR" sz="1050" dirty="0">
                <a:solidFill>
                  <a:prstClr val="black"/>
                </a:solidFill>
                <a:latin typeface="Short Stack" panose="02010500040000000007" pitchFamily="2" charset="0"/>
                <a:ea typeface="Times New Roman"/>
                <a:cs typeface="Shonar Bangla" panose="020B0502040204020203" pitchFamily="34" charset="0"/>
              </a:rPr>
              <a:t>plus </a:t>
            </a:r>
            <a:r>
              <a:rPr lang="fr-FR" sz="1050" dirty="0" smtClean="0">
                <a:solidFill>
                  <a:prstClr val="black"/>
                </a:solidFill>
                <a:latin typeface="Short Stack" panose="02010500040000000007" pitchFamily="2" charset="0"/>
                <a:ea typeface="Times New Roman"/>
                <a:cs typeface="Shonar Bangla" panose="020B0502040204020203" pitchFamily="34" charset="0"/>
              </a:rPr>
              <a:t>grande, (écouter</a:t>
            </a:r>
            <a:r>
              <a:rPr lang="fr-FR" sz="1050" dirty="0">
                <a:solidFill>
                  <a:prstClr val="black"/>
                </a:solidFill>
                <a:latin typeface="Short Stack" panose="02010500040000000007" pitchFamily="2" charset="0"/>
                <a:ea typeface="Times New Roman"/>
                <a:cs typeface="Shonar Bangla" panose="020B0502040204020203" pitchFamily="34" charset="0"/>
              </a:rPr>
              <a:t>) </a:t>
            </a: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 la radio. Personne ne (faire) ___________ de bruit. La télévision et l’ordinateur n’(exister) ________________ pas. Nous (avoir) ________________ d’autres occupations.</a:t>
            </a:r>
          </a:p>
        </p:txBody>
      </p:sp>
      <p:sp>
        <p:nvSpPr>
          <p:cNvPr id="36" name="ZoneTexte 35"/>
          <p:cNvSpPr txBox="1"/>
          <p:nvPr/>
        </p:nvSpPr>
        <p:spPr>
          <a:xfrm>
            <a:off x="3845083" y="957965"/>
            <a:ext cx="2952328" cy="1704313"/>
          </a:xfrm>
          <a:prstGeom prst="rect">
            <a:avLst/>
          </a:prstGeom>
          <a:noFill/>
        </p:spPr>
        <p:txBody>
          <a:bodyPr wrap="square" rtlCol="0">
            <a:spAutoFit/>
          </a:bodyPr>
          <a:lstStyle/>
          <a:p>
            <a:r>
              <a:rPr lang="fr-FR" sz="1300" dirty="0" smtClean="0">
                <a:latin typeface="Mrs Chocolat" pitchFamily="2" charset="0"/>
              </a:rPr>
              <a:t>2. Complète avec un pronom personnel</a:t>
            </a:r>
          </a:p>
          <a:p>
            <a:pPr>
              <a:lnSpc>
                <a:spcPct val="150000"/>
              </a:lnSpc>
            </a:pPr>
            <a:r>
              <a:rPr lang="fr-FR" sz="1050" dirty="0" smtClean="0">
                <a:latin typeface="Short Stack" panose="02010500040000000007" pitchFamily="2" charset="0"/>
              </a:rPr>
              <a:t>_______ adorait le chocolat.</a:t>
            </a:r>
          </a:p>
          <a:p>
            <a:pPr>
              <a:lnSpc>
                <a:spcPct val="150000"/>
              </a:lnSpc>
            </a:pPr>
            <a:r>
              <a:rPr lang="fr-FR" sz="1050" dirty="0" smtClean="0">
                <a:latin typeface="Short Stack" panose="02010500040000000007" pitchFamily="2" charset="0"/>
              </a:rPr>
              <a:t>_______ récitions notre poésie.</a:t>
            </a:r>
          </a:p>
          <a:p>
            <a:pPr>
              <a:lnSpc>
                <a:spcPct val="150000"/>
              </a:lnSpc>
            </a:pPr>
            <a:r>
              <a:rPr lang="fr-FR" sz="1050" dirty="0" smtClean="0">
                <a:latin typeface="Short Stack" panose="02010500040000000007" pitchFamily="2" charset="0"/>
              </a:rPr>
              <a:t>_______ écoutaient la musique.</a:t>
            </a:r>
          </a:p>
          <a:p>
            <a:pPr>
              <a:lnSpc>
                <a:spcPct val="150000"/>
              </a:lnSpc>
            </a:pPr>
            <a:r>
              <a:rPr lang="fr-FR" sz="1050" dirty="0" smtClean="0">
                <a:latin typeface="Short Stack" panose="02010500040000000007" pitchFamily="2" charset="0"/>
              </a:rPr>
              <a:t>_______ grandissiez très vite.</a:t>
            </a:r>
          </a:p>
          <a:p>
            <a:pPr>
              <a:lnSpc>
                <a:spcPct val="150000"/>
              </a:lnSpc>
            </a:pPr>
            <a:r>
              <a:rPr lang="fr-FR" sz="1050" dirty="0" smtClean="0">
                <a:latin typeface="Short Stack" panose="02010500040000000007" pitchFamily="2" charset="0"/>
              </a:rPr>
              <a:t>_______ voyais des jouets.</a:t>
            </a:r>
            <a:endParaRPr lang="fr-FR" sz="1050" dirty="0">
              <a:latin typeface="Short Stack" panose="02010500040000000007" pitchFamily="2" charset="0"/>
            </a:endParaRPr>
          </a:p>
        </p:txBody>
      </p:sp>
      <p:sp>
        <p:nvSpPr>
          <p:cNvPr id="37" name="ZoneTexte 36"/>
          <p:cNvSpPr txBox="1"/>
          <p:nvPr/>
        </p:nvSpPr>
        <p:spPr>
          <a:xfrm>
            <a:off x="3845083" y="2707062"/>
            <a:ext cx="3096344" cy="1338828"/>
          </a:xfrm>
          <a:prstGeom prst="rect">
            <a:avLst/>
          </a:prstGeom>
          <a:noFill/>
        </p:spPr>
        <p:txBody>
          <a:bodyPr wrap="square" rtlCol="0">
            <a:spAutoFit/>
          </a:bodyPr>
          <a:lstStyle/>
          <a:p>
            <a:r>
              <a:rPr lang="fr-FR" sz="1300" dirty="0" smtClean="0">
                <a:latin typeface="Mrs Chocolat" pitchFamily="2" charset="0"/>
              </a:rPr>
              <a:t>3. Recopie ce texte en mettant les verbes à l’imparfait. Commence par « La semaine dernière).</a:t>
            </a:r>
          </a:p>
          <a:p>
            <a:r>
              <a:rPr lang="fr-FR" sz="1050" dirty="0" smtClean="0">
                <a:latin typeface="Short Stack" panose="02010500040000000007" pitchFamily="2" charset="0"/>
              </a:rPr>
              <a:t>Aujourd’hui, je suis malade. J’ai une angine blanche. J’avale des médicaments. Je ne mange rien. Je me repose toute la journée.</a:t>
            </a:r>
            <a:endParaRPr lang="fr-FR" sz="1050" dirty="0">
              <a:latin typeface="Short Stack" panose="02010500040000000007" pitchFamily="2" charset="0"/>
            </a:endParaRPr>
          </a:p>
        </p:txBody>
      </p:sp>
      <p:sp>
        <p:nvSpPr>
          <p:cNvPr id="20" name="Arrondir un rectangle avec un coin du même côté 19"/>
          <p:cNvSpPr/>
          <p:nvPr/>
        </p:nvSpPr>
        <p:spPr>
          <a:xfrm flipV="1">
            <a:off x="252239" y="4479932"/>
            <a:ext cx="6696744" cy="4755200"/>
          </a:xfrm>
          <a:prstGeom prst="round2SameRect">
            <a:avLst>
              <a:gd name="adj1" fmla="val 4625"/>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27"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4479935"/>
            <a:ext cx="6696744" cy="720080"/>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ZoneTexte 27"/>
          <p:cNvSpPr txBox="1"/>
          <p:nvPr/>
        </p:nvSpPr>
        <p:spPr>
          <a:xfrm>
            <a:off x="1548383" y="4484221"/>
            <a:ext cx="4536504" cy="584775"/>
          </a:xfrm>
          <a:prstGeom prst="rect">
            <a:avLst/>
          </a:prstGeom>
          <a:noFill/>
        </p:spPr>
        <p:txBody>
          <a:bodyPr wrap="square" rtlCol="0">
            <a:spAutoFit/>
          </a:bodyPr>
          <a:lstStyle/>
          <a:p>
            <a:pPr algn="ctr"/>
            <a:r>
              <a:rPr lang="fr-FR" sz="3200" dirty="0" smtClean="0">
                <a:latin typeface="Fineliner Script" pitchFamily="50" charset="0"/>
              </a:rPr>
              <a:t>Le passé composé </a:t>
            </a:r>
            <a:endParaRPr lang="fr-FR" sz="3200" dirty="0">
              <a:latin typeface="Fineliner Script" pitchFamily="50" charset="0"/>
            </a:endParaRPr>
          </a:p>
        </p:txBody>
      </p:sp>
      <p:sp>
        <p:nvSpPr>
          <p:cNvPr id="38" name="ZoneTexte 37"/>
          <p:cNvSpPr txBox="1"/>
          <p:nvPr/>
        </p:nvSpPr>
        <p:spPr>
          <a:xfrm>
            <a:off x="259669" y="4568859"/>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a:latin typeface="Mrs Chocolat" pitchFamily="2" charset="0"/>
              </a:rPr>
              <a:t>Exercices de conjugaison CE2</a:t>
            </a:r>
          </a:p>
        </p:txBody>
      </p:sp>
      <p:sp>
        <p:nvSpPr>
          <p:cNvPr id="39" name="Larme 38"/>
          <p:cNvSpPr/>
          <p:nvPr/>
        </p:nvSpPr>
        <p:spPr>
          <a:xfrm>
            <a:off x="6156895" y="4582708"/>
            <a:ext cx="648072"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6156895" y="4582708"/>
            <a:ext cx="720080"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C11</a:t>
            </a:r>
            <a:endParaRPr lang="fr-FR" sz="2800" b="1" dirty="0">
              <a:solidFill>
                <a:schemeClr val="bg1"/>
              </a:solidFill>
              <a:latin typeface="Fineliner Script" pitchFamily="50" charset="0"/>
            </a:endParaRPr>
          </a:p>
        </p:txBody>
      </p:sp>
      <p:sp>
        <p:nvSpPr>
          <p:cNvPr id="41" name="Rectangle 40"/>
          <p:cNvSpPr/>
          <p:nvPr/>
        </p:nvSpPr>
        <p:spPr>
          <a:xfrm>
            <a:off x="298785" y="5274692"/>
            <a:ext cx="4273934" cy="1246495"/>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1. Ecris le participe passé de ces verbes.</a:t>
            </a:r>
            <a:endParaRPr lang="fr-FR" sz="1300" dirty="0">
              <a:solidFill>
                <a:prstClr val="black"/>
              </a:solidFill>
              <a:latin typeface="Mrs Chocolat" pitchFamily="2" charset="0"/>
              <a:ea typeface="Times New Roman"/>
              <a:cs typeface="Shonar Bangla" panose="020B0502040204020203" pitchFamily="34" charset="0"/>
            </a:endParaRP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Ex : jouer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joué</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pleurer </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___________	rendre </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___________</a:t>
            </a:r>
            <a:endPar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endParaRP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finir </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___________	mettre </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___________</a:t>
            </a:r>
            <a:endPar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endParaRPr>
          </a:p>
          <a:p>
            <a:pPr marR="269875" lvl="0">
              <a:spcAft>
                <a:spcPts val="600"/>
              </a:spcAft>
            </a:pP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v</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ouloir </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___________	boire </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___________</a:t>
            </a:r>
            <a:endParaRPr lang="fr-FR" sz="1050" dirty="0" smtClean="0">
              <a:solidFill>
                <a:prstClr val="black"/>
              </a:solidFill>
              <a:latin typeface="Short Stack" panose="02010500040000000007" pitchFamily="2" charset="0"/>
              <a:ea typeface="Times New Roman"/>
              <a:cs typeface="Shonar Bangla" panose="020B0502040204020203" pitchFamily="34" charset="0"/>
            </a:endParaRPr>
          </a:p>
        </p:txBody>
      </p:sp>
      <p:sp>
        <p:nvSpPr>
          <p:cNvPr id="42" name="Rectangle 41"/>
          <p:cNvSpPr/>
          <p:nvPr/>
        </p:nvSpPr>
        <p:spPr>
          <a:xfrm>
            <a:off x="305155" y="6570836"/>
            <a:ext cx="4483588" cy="1246495"/>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2. Ecris ces phrases au passé composé</a:t>
            </a:r>
            <a:endParaRPr lang="fr-FR" sz="1300" dirty="0">
              <a:solidFill>
                <a:prstClr val="black"/>
              </a:solidFill>
              <a:latin typeface="Mrs Chocolat" pitchFamily="2" charset="0"/>
              <a:ea typeface="Times New Roman"/>
              <a:cs typeface="Shonar Bangla" panose="020B0502040204020203" pitchFamily="34" charset="0"/>
            </a:endParaRP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J’ ____  ________ mes leçons. (apprendre)</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Ils ____  ________ une promenade. (faire)</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On ____  _____ de beaux animaux au zoo. (voir)</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Nous ________  __________ une bonne odeur (sentir)</a:t>
            </a:r>
          </a:p>
        </p:txBody>
      </p:sp>
      <p:sp>
        <p:nvSpPr>
          <p:cNvPr id="43" name="Rectangle 42"/>
          <p:cNvSpPr/>
          <p:nvPr/>
        </p:nvSpPr>
        <p:spPr>
          <a:xfrm>
            <a:off x="298760" y="7866980"/>
            <a:ext cx="4483588" cy="1246495"/>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3. Complète par un pronom personnel sujet</a:t>
            </a:r>
            <a:endParaRPr lang="fr-FR" sz="1300" dirty="0">
              <a:solidFill>
                <a:prstClr val="black"/>
              </a:solidFill>
              <a:latin typeface="Mrs Chocolat" pitchFamily="2" charset="0"/>
              <a:ea typeface="Times New Roman"/>
              <a:cs typeface="Shonar Bangla" panose="020B0502040204020203" pitchFamily="34" charset="0"/>
            </a:endParaRP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Hier, ______ a vendu tout son pain.</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 sont allés faire des courses au supermarché.</a:t>
            </a:r>
          </a:p>
          <a:p>
            <a:pPr marR="269875" lvl="0">
              <a:spcAft>
                <a:spcPts val="600"/>
              </a:spcAft>
            </a:pPr>
            <a:r>
              <a:rPr lang="fr-FR" sz="1050" dirty="0">
                <a:solidFill>
                  <a:prstClr val="black"/>
                </a:solidFill>
                <a:latin typeface="Short Stack" panose="02010500040000000007" pitchFamily="2" charset="0"/>
                <a:ea typeface="Times New Roman"/>
                <a:cs typeface="Shonar Bangla" panose="020B0502040204020203" pitchFamily="34" charset="0"/>
              </a:rPr>
              <a:t>Ce soir, 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êtes sortis au restaurant.</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A cause </a:t>
            </a:r>
            <a:r>
              <a:rPr lang="fr-FR" sz="1050" dirty="0">
                <a:solidFill>
                  <a:prstClr val="black"/>
                </a:solidFill>
                <a:latin typeface="Short Stack" panose="02010500040000000007" pitchFamily="2" charset="0"/>
                <a:ea typeface="Times New Roman"/>
                <a:cs typeface="Shonar Bangla" panose="020B0502040204020203" pitchFamily="34" charset="0"/>
              </a:rPr>
              <a:t>des éclaire, ______ </a:t>
            </a:r>
            <a:r>
              <a:rPr lang="fr-FR" sz="1050" dirty="0" smtClean="0">
                <a:solidFill>
                  <a:prstClr val="black"/>
                </a:solidFill>
                <a:latin typeface="Short Stack" panose="02010500040000000007" pitchFamily="2" charset="0"/>
                <a:ea typeface="Times New Roman"/>
                <a:cs typeface="Shonar Bangla" panose="020B0502040204020203" pitchFamily="34" charset="0"/>
              </a:rPr>
              <a:t>avons eu peur.</a:t>
            </a:r>
          </a:p>
        </p:txBody>
      </p:sp>
      <p:sp>
        <p:nvSpPr>
          <p:cNvPr id="44" name="Rectangle 43"/>
          <p:cNvSpPr/>
          <p:nvPr/>
        </p:nvSpPr>
        <p:spPr>
          <a:xfrm>
            <a:off x="4572719" y="5263008"/>
            <a:ext cx="2664296" cy="4070345"/>
          </a:xfrm>
          <a:prstGeom prst="rect">
            <a:avLst/>
          </a:prstGeom>
        </p:spPr>
        <p:txBody>
          <a:bodyPr wrap="square">
            <a:spAutoFit/>
          </a:bodyPr>
          <a:lstStyle/>
          <a:p>
            <a:pPr marR="269875" lvl="0">
              <a:spcAft>
                <a:spcPts val="600"/>
              </a:spcAft>
            </a:pPr>
            <a:r>
              <a:rPr lang="fr-FR" sz="1300" dirty="0">
                <a:solidFill>
                  <a:prstClr val="black"/>
                </a:solidFill>
                <a:latin typeface="Mrs Chocolat" pitchFamily="2" charset="0"/>
                <a:ea typeface="Times New Roman"/>
                <a:cs typeface="Shonar Bangla" panose="020B0502040204020203" pitchFamily="34" charset="0"/>
              </a:rPr>
              <a:t>4</a:t>
            </a:r>
            <a:r>
              <a:rPr lang="fr-FR" sz="1300" dirty="0" smtClean="0">
                <a:solidFill>
                  <a:prstClr val="black"/>
                </a:solidFill>
                <a:latin typeface="Mrs Chocolat" pitchFamily="2" charset="0"/>
                <a:ea typeface="Times New Roman"/>
                <a:cs typeface="Shonar Bangla" panose="020B0502040204020203" pitchFamily="34" charset="0"/>
              </a:rPr>
              <a:t>. Entoure le verbe au passé composé et écris son infinitif</a:t>
            </a:r>
            <a:endParaRPr lang="fr-FR" sz="1300" dirty="0">
              <a:solidFill>
                <a:prstClr val="black"/>
              </a:solidFill>
              <a:latin typeface="Mrs Chocolat" pitchFamily="2" charset="0"/>
              <a:ea typeface="Times New Roman"/>
              <a:cs typeface="Shonar Bangla" panose="020B0502040204020203" pitchFamily="34" charset="0"/>
            </a:endParaRP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Elle a fait un cadeau. </a:t>
            </a:r>
          </a:p>
          <a:p>
            <a:pPr marL="171450" marR="269875" lvl="0" indent="-171450">
              <a:spcAft>
                <a:spcPts val="600"/>
              </a:spcAft>
              <a:buFont typeface="Wingdings"/>
              <a:buChar char="à"/>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infinitif : _______________</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J’ai rencontré un ami.</a:t>
            </a:r>
          </a:p>
          <a:p>
            <a:pPr marL="171450" marR="269875" indent="-171450">
              <a:spcAft>
                <a:spcPts val="600"/>
              </a:spcAft>
              <a:buFont typeface="Wingdings"/>
              <a:buChar char="à"/>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infinitif </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_______________</a:t>
            </a:r>
          </a:p>
          <a:p>
            <a:pPr marR="269875">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Vous avez dit bonjour.</a:t>
            </a:r>
          </a:p>
          <a:p>
            <a:pPr marL="171450" marR="269875" lvl="0" indent="-171450">
              <a:spcAft>
                <a:spcPts val="600"/>
              </a:spcAft>
              <a:buFont typeface="Wingdings"/>
              <a:buChar char="à"/>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infinitif </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_______________</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Ils ont pris le train.</a:t>
            </a:r>
          </a:p>
          <a:p>
            <a:pPr marL="171450" marR="269875" indent="-171450">
              <a:spcAft>
                <a:spcPts val="600"/>
              </a:spcAft>
              <a:buFont typeface="Wingdings"/>
              <a:buChar char="à"/>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infinitif </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_______________</a:t>
            </a:r>
          </a:p>
          <a:p>
            <a:pPr marR="269875">
              <a:spcAft>
                <a:spcPts val="600"/>
              </a:spcAft>
            </a:pPr>
            <a:endParaRPr lang="fr-FR" sz="500" dirty="0" smtClean="0">
              <a:solidFill>
                <a:prstClr val="black"/>
              </a:solidFill>
              <a:ea typeface="Times New Roman"/>
              <a:cs typeface="Shonar Bangla" panose="020B0502040204020203" pitchFamily="34" charset="0"/>
              <a:sym typeface="Wingdings" panose="05000000000000000000" pitchFamily="2" charset="2"/>
            </a:endParaRPr>
          </a:p>
          <a:p>
            <a:pPr marR="269875">
              <a:spcAft>
                <a:spcPts val="600"/>
              </a:spcAft>
            </a:pPr>
            <a:r>
              <a:rPr lang="fr-FR" sz="1300" dirty="0" smtClean="0">
                <a:solidFill>
                  <a:prstClr val="black"/>
                </a:solidFill>
                <a:latin typeface="Mrs Chocolat" pitchFamily="2" charset="0"/>
                <a:ea typeface="Times New Roman"/>
                <a:cs typeface="Shonar Bangla" panose="020B0502040204020203" pitchFamily="34" charset="0"/>
                <a:sym typeface="Wingdings" panose="05000000000000000000" pitchFamily="2" charset="2"/>
              </a:rPr>
              <a:t>5. Accorde le participe passé si besoin. Sinon mets une croix</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Elles sont tombé____ .</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Ils ont sauté____ .</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Elle est allé____ au cinéma.</a:t>
            </a:r>
          </a:p>
        </p:txBody>
      </p:sp>
      <p:pic>
        <p:nvPicPr>
          <p:cNvPr id="21" name="Imag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5982" y="2250356"/>
            <a:ext cx="261493" cy="1041128"/>
          </a:xfrm>
          <a:prstGeom prst="rect">
            <a:avLst/>
          </a:prstGeom>
        </p:spPr>
      </p:pic>
    </p:spTree>
    <p:extLst>
      <p:ext uri="{BB962C8B-B14F-4D97-AF65-F5344CB8AC3E}">
        <p14:creationId xmlns:p14="http://schemas.microsoft.com/office/powerpoint/2010/main" val="3929973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rrondir un rectangle avec un coin du même côté 19"/>
          <p:cNvSpPr/>
          <p:nvPr/>
        </p:nvSpPr>
        <p:spPr>
          <a:xfrm flipV="1">
            <a:off x="252239" y="306140"/>
            <a:ext cx="6696744" cy="4680520"/>
          </a:xfrm>
          <a:prstGeom prst="round2SameRect">
            <a:avLst>
              <a:gd name="adj1" fmla="val 4625"/>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27"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306143"/>
            <a:ext cx="6696744" cy="720080"/>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ZoneTexte 27"/>
          <p:cNvSpPr txBox="1"/>
          <p:nvPr/>
        </p:nvSpPr>
        <p:spPr>
          <a:xfrm>
            <a:off x="1404367" y="310429"/>
            <a:ext cx="4752528" cy="584775"/>
          </a:xfrm>
          <a:prstGeom prst="rect">
            <a:avLst/>
          </a:prstGeom>
          <a:noFill/>
        </p:spPr>
        <p:txBody>
          <a:bodyPr wrap="square" rtlCol="0">
            <a:spAutoFit/>
          </a:bodyPr>
          <a:lstStyle/>
          <a:p>
            <a:pPr algn="ctr"/>
            <a:r>
              <a:rPr lang="fr-FR" sz="3200" dirty="0" smtClean="0">
                <a:latin typeface="Fineliner Script" pitchFamily="50" charset="0"/>
              </a:rPr>
              <a:t>Le passé composé : être, avoir, aller </a:t>
            </a:r>
            <a:endParaRPr lang="fr-FR" sz="3200" dirty="0">
              <a:latin typeface="Fineliner Script" pitchFamily="50" charset="0"/>
            </a:endParaRPr>
          </a:p>
        </p:txBody>
      </p:sp>
      <p:sp>
        <p:nvSpPr>
          <p:cNvPr id="38" name="ZoneTexte 37"/>
          <p:cNvSpPr txBox="1"/>
          <p:nvPr/>
        </p:nvSpPr>
        <p:spPr>
          <a:xfrm>
            <a:off x="259669" y="395067"/>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a:latin typeface="Mrs Chocolat" pitchFamily="2" charset="0"/>
              </a:rPr>
              <a:t>Exercices de conjugaison CE2</a:t>
            </a:r>
          </a:p>
        </p:txBody>
      </p:sp>
      <p:sp>
        <p:nvSpPr>
          <p:cNvPr id="39" name="Larme 38"/>
          <p:cNvSpPr/>
          <p:nvPr/>
        </p:nvSpPr>
        <p:spPr>
          <a:xfrm>
            <a:off x="6156895" y="408916"/>
            <a:ext cx="648072"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6156895" y="408916"/>
            <a:ext cx="720080"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C12</a:t>
            </a:r>
            <a:endParaRPr lang="fr-FR" sz="2800" b="1" dirty="0">
              <a:solidFill>
                <a:schemeClr val="bg1"/>
              </a:solidFill>
              <a:latin typeface="Fineliner Script" pitchFamily="50" charset="0"/>
            </a:endParaRPr>
          </a:p>
        </p:txBody>
      </p:sp>
      <p:sp>
        <p:nvSpPr>
          <p:cNvPr id="41" name="Rectangle 40"/>
          <p:cNvSpPr/>
          <p:nvPr/>
        </p:nvSpPr>
        <p:spPr>
          <a:xfrm>
            <a:off x="298785" y="1100900"/>
            <a:ext cx="4273934" cy="2469907"/>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1. Complète avec les sujets suivants : </a:t>
            </a:r>
          </a:p>
          <a:p>
            <a:pPr marR="269875" lvl="0" algn="ctr">
              <a:spcAft>
                <a:spcPts val="600"/>
              </a:spcAft>
            </a:pPr>
            <a:r>
              <a:rPr lang="fr-FR" sz="1400" dirty="0">
                <a:solidFill>
                  <a:prstClr val="black"/>
                </a:solidFill>
                <a:latin typeface="Amandine" pitchFamily="2" charset="0"/>
                <a:ea typeface="Times New Roman"/>
                <a:cs typeface="Shonar Bangla" panose="020B0502040204020203" pitchFamily="34" charset="0"/>
              </a:rPr>
              <a:t>l</a:t>
            </a:r>
            <a:r>
              <a:rPr lang="fr-FR" sz="1400" dirty="0" smtClean="0">
                <a:solidFill>
                  <a:prstClr val="black"/>
                </a:solidFill>
                <a:latin typeface="Amandine" pitchFamily="2" charset="0"/>
                <a:ea typeface="Times New Roman"/>
                <a:cs typeface="Shonar Bangla" panose="020B0502040204020203" pitchFamily="34" charset="0"/>
              </a:rPr>
              <a:t>es concurrents, cet homme, vous, tu, nous, ma sœur et moi, nous </a:t>
            </a:r>
            <a:endParaRPr lang="fr-FR" sz="1400" dirty="0">
              <a:solidFill>
                <a:prstClr val="black"/>
              </a:solidFill>
              <a:latin typeface="Amandine" pitchFamily="2" charset="0"/>
              <a:ea typeface="Times New Roman"/>
              <a:cs typeface="Shonar Bangla" panose="020B0502040204020203" pitchFamily="34" charset="0"/>
            </a:endParaRP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as eu une récompense.</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avons été de bons élèves.</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a été ébéniste, autrefois.</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sommes allées te voir.</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avez été son ami.</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ont eu des difficultés.</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sommes allés à la mer.</a:t>
            </a:r>
          </a:p>
        </p:txBody>
      </p:sp>
      <p:sp>
        <p:nvSpPr>
          <p:cNvPr id="43" name="Rectangle 42"/>
          <p:cNvSpPr/>
          <p:nvPr/>
        </p:nvSpPr>
        <p:spPr>
          <a:xfrm>
            <a:off x="298760" y="3618508"/>
            <a:ext cx="4483588" cy="1246495"/>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2. Entoure le verbe et indique son infinitif</a:t>
            </a:r>
            <a:endParaRPr lang="fr-FR" sz="1300" dirty="0">
              <a:solidFill>
                <a:prstClr val="black"/>
              </a:solidFill>
              <a:latin typeface="Mrs Chocolat" pitchFamily="2" charset="0"/>
              <a:ea typeface="Times New Roman"/>
              <a:cs typeface="Shonar Bangla" panose="020B0502040204020203" pitchFamily="34" charset="0"/>
            </a:endParaRP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Tu as eu de bonnes nouvelles. </a:t>
            </a:r>
            <a:r>
              <a:rPr lang="fr-FR" sz="1050" dirty="0" err="1" smtClean="0">
                <a:solidFill>
                  <a:prstClr val="black"/>
                </a:solidFill>
                <a:latin typeface="Short Stack" panose="02010500040000000007" pitchFamily="2" charset="0"/>
                <a:ea typeface="Times New Roman"/>
                <a:cs typeface="Shonar Bangla" panose="020B0502040204020203" pitchFamily="34" charset="0"/>
              </a:rPr>
              <a:t>Inf</a:t>
            </a:r>
            <a:r>
              <a:rPr lang="fr-FR" sz="1050" dirty="0" smtClean="0">
                <a:solidFill>
                  <a:prstClr val="black"/>
                </a:solidFill>
                <a:latin typeface="Short Stack" panose="02010500040000000007" pitchFamily="2" charset="0"/>
                <a:ea typeface="Times New Roman"/>
                <a:cs typeface="Shonar Bangla" panose="020B0502040204020203" pitchFamily="34" charset="0"/>
              </a:rPr>
              <a:t> : _____________</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J’ai été triste. </a:t>
            </a:r>
            <a:r>
              <a:rPr lang="fr-FR" sz="1050" dirty="0" err="1">
                <a:solidFill>
                  <a:prstClr val="black"/>
                </a:solidFill>
                <a:latin typeface="Short Stack" panose="02010500040000000007" pitchFamily="2" charset="0"/>
                <a:ea typeface="Times New Roman"/>
                <a:cs typeface="Shonar Bangla" panose="020B0502040204020203" pitchFamily="34" charset="0"/>
              </a:rPr>
              <a:t>Inf</a:t>
            </a:r>
            <a:r>
              <a:rPr lang="fr-FR" sz="1050" dirty="0">
                <a:solidFill>
                  <a:prstClr val="black"/>
                </a:solidFill>
                <a:latin typeface="Short Stack" panose="02010500040000000007" pitchFamily="2" charset="0"/>
                <a:ea typeface="Times New Roman"/>
                <a:cs typeface="Shonar Bangla" panose="020B0502040204020203" pitchFamily="34" charset="0"/>
              </a:rPr>
              <a:t> : </a:t>
            </a: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Nous avons eu </a:t>
            </a:r>
            <a:r>
              <a:rPr lang="fr-FR" sz="1050" dirty="0">
                <a:solidFill>
                  <a:prstClr val="black"/>
                </a:solidFill>
                <a:latin typeface="Short Stack" panose="02010500040000000007" pitchFamily="2" charset="0"/>
                <a:ea typeface="Times New Roman"/>
                <a:cs typeface="Shonar Bangla" panose="020B0502040204020203" pitchFamily="34" charset="0"/>
              </a:rPr>
              <a:t>très chaud. </a:t>
            </a:r>
            <a:r>
              <a:rPr lang="fr-FR" sz="1050" dirty="0" err="1">
                <a:solidFill>
                  <a:prstClr val="black"/>
                </a:solidFill>
                <a:latin typeface="Short Stack" panose="02010500040000000007" pitchFamily="2" charset="0"/>
                <a:ea typeface="Times New Roman"/>
                <a:cs typeface="Shonar Bangla" panose="020B0502040204020203" pitchFamily="34" charset="0"/>
              </a:rPr>
              <a:t>Inf</a:t>
            </a:r>
            <a:r>
              <a:rPr lang="fr-FR" sz="1050" dirty="0">
                <a:solidFill>
                  <a:prstClr val="black"/>
                </a:solidFill>
                <a:latin typeface="Short Stack" panose="02010500040000000007" pitchFamily="2" charset="0"/>
                <a:ea typeface="Times New Roman"/>
                <a:cs typeface="Shonar Bangla" panose="020B0502040204020203" pitchFamily="34" charset="0"/>
              </a:rPr>
              <a:t> : </a:t>
            </a: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Tu es allé </a:t>
            </a:r>
            <a:r>
              <a:rPr lang="fr-FR" sz="1050" dirty="0">
                <a:solidFill>
                  <a:prstClr val="black"/>
                </a:solidFill>
                <a:latin typeface="Short Stack" panose="02010500040000000007" pitchFamily="2" charset="0"/>
                <a:ea typeface="Times New Roman"/>
                <a:cs typeface="Shonar Bangla" panose="020B0502040204020203" pitchFamily="34" charset="0"/>
              </a:rPr>
              <a:t>en Espagne. </a:t>
            </a:r>
            <a:r>
              <a:rPr lang="fr-FR" sz="1050" dirty="0" err="1">
                <a:solidFill>
                  <a:prstClr val="black"/>
                </a:solidFill>
                <a:latin typeface="Short Stack" panose="02010500040000000007" pitchFamily="2" charset="0"/>
                <a:ea typeface="Times New Roman"/>
                <a:cs typeface="Shonar Bangla" panose="020B0502040204020203" pitchFamily="34" charset="0"/>
              </a:rPr>
              <a:t>Inf</a:t>
            </a:r>
            <a:r>
              <a:rPr lang="fr-FR" sz="1050" dirty="0">
                <a:solidFill>
                  <a:prstClr val="black"/>
                </a:solidFill>
                <a:latin typeface="Short Stack" panose="02010500040000000007" pitchFamily="2" charset="0"/>
                <a:ea typeface="Times New Roman"/>
                <a:cs typeface="Shonar Bangla" panose="020B0502040204020203" pitchFamily="34" charset="0"/>
              </a:rPr>
              <a:t> : _____________</a:t>
            </a:r>
            <a:endParaRPr lang="fr-FR" sz="1050" dirty="0" smtClean="0">
              <a:solidFill>
                <a:prstClr val="black"/>
              </a:solidFill>
              <a:latin typeface="Short Stack" panose="02010500040000000007" pitchFamily="2" charset="0"/>
              <a:ea typeface="Times New Roman"/>
              <a:cs typeface="Shonar Bangla" panose="020B0502040204020203" pitchFamily="34" charset="0"/>
            </a:endParaRPr>
          </a:p>
        </p:txBody>
      </p:sp>
      <p:sp>
        <p:nvSpPr>
          <p:cNvPr id="44" name="Rectangle 43"/>
          <p:cNvSpPr/>
          <p:nvPr/>
        </p:nvSpPr>
        <p:spPr>
          <a:xfrm>
            <a:off x="4500711" y="1089216"/>
            <a:ext cx="2736304" cy="3874907"/>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3. Ecris les verbes au passé composé</a:t>
            </a:r>
            <a:endParaRPr lang="fr-FR" sz="1300" dirty="0">
              <a:solidFill>
                <a:prstClr val="black"/>
              </a:solidFill>
              <a:latin typeface="Mrs Chocolat" pitchFamily="2" charset="0"/>
              <a:ea typeface="Times New Roman"/>
              <a:cs typeface="Shonar Bangla" panose="020B0502040204020203" pitchFamily="34" charset="0"/>
            </a:endParaRP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Nous (être) 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d’accord.</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Vous (être)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retenus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et vos amis (être)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mécontents</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Nous (avoir)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des complications.</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Elles (aller)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tous les jours à la plage.</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Tu (avoir)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besoin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d’un nouveau manteau.</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Elle (avoir)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du mal à courir jusqu’au bout.</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Tes copines et toi (aller)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au cinéma.</a:t>
            </a:r>
            <a:endParaRPr lang="fr-FR" sz="1050" dirty="0" smtClean="0">
              <a:solidFill>
                <a:prstClr val="black"/>
              </a:solidFill>
              <a:latin typeface="Short Stack" panose="02010500040000000007" pitchFamily="2" charset="0"/>
              <a:ea typeface="Times New Roman"/>
              <a:cs typeface="Shonar Bangla" panose="020B0502040204020203" pitchFamily="34" charset="0"/>
            </a:endParaRPr>
          </a:p>
        </p:txBody>
      </p:sp>
      <p:sp>
        <p:nvSpPr>
          <p:cNvPr id="26" name="Arrondir un rectangle avec un coin du même côté 25"/>
          <p:cNvSpPr/>
          <p:nvPr/>
        </p:nvSpPr>
        <p:spPr>
          <a:xfrm flipV="1">
            <a:off x="298760" y="5418708"/>
            <a:ext cx="6696744" cy="4680520"/>
          </a:xfrm>
          <a:prstGeom prst="round2SameRect">
            <a:avLst>
              <a:gd name="adj1" fmla="val 4625"/>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30"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98760" y="5418711"/>
            <a:ext cx="6696744" cy="720080"/>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ZoneTexte 30"/>
          <p:cNvSpPr txBox="1"/>
          <p:nvPr/>
        </p:nvSpPr>
        <p:spPr>
          <a:xfrm>
            <a:off x="1450888" y="5422997"/>
            <a:ext cx="4752528" cy="584775"/>
          </a:xfrm>
          <a:prstGeom prst="rect">
            <a:avLst/>
          </a:prstGeom>
          <a:noFill/>
        </p:spPr>
        <p:txBody>
          <a:bodyPr wrap="square" rtlCol="0">
            <a:spAutoFit/>
          </a:bodyPr>
          <a:lstStyle/>
          <a:p>
            <a:pPr algn="ctr"/>
            <a:r>
              <a:rPr lang="fr-FR" sz="3200" dirty="0" smtClean="0">
                <a:latin typeface="Fineliner Script" pitchFamily="50" charset="0"/>
              </a:rPr>
              <a:t>Le passé composé : être, avoir, aller </a:t>
            </a:r>
            <a:endParaRPr lang="fr-FR" sz="3200" dirty="0">
              <a:latin typeface="Fineliner Script" pitchFamily="50" charset="0"/>
            </a:endParaRPr>
          </a:p>
        </p:txBody>
      </p:sp>
      <p:sp>
        <p:nvSpPr>
          <p:cNvPr id="32" name="ZoneTexte 31"/>
          <p:cNvSpPr txBox="1"/>
          <p:nvPr/>
        </p:nvSpPr>
        <p:spPr>
          <a:xfrm>
            <a:off x="306190" y="5507635"/>
            <a:ext cx="1224136" cy="41549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a:latin typeface="Mrs Chocolat" pitchFamily="2" charset="0"/>
              </a:rPr>
              <a:t>Exercices de conjugaison CE2</a:t>
            </a:r>
          </a:p>
        </p:txBody>
      </p:sp>
      <p:sp>
        <p:nvSpPr>
          <p:cNvPr id="33" name="Larme 32"/>
          <p:cNvSpPr/>
          <p:nvPr/>
        </p:nvSpPr>
        <p:spPr>
          <a:xfrm>
            <a:off x="6203416" y="5521484"/>
            <a:ext cx="648072"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6203416" y="5521484"/>
            <a:ext cx="720080"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C12</a:t>
            </a:r>
            <a:endParaRPr lang="fr-FR" sz="2800" b="1" dirty="0">
              <a:solidFill>
                <a:schemeClr val="bg1"/>
              </a:solidFill>
              <a:latin typeface="Fineliner Script" pitchFamily="50" charset="0"/>
            </a:endParaRPr>
          </a:p>
        </p:txBody>
      </p:sp>
      <p:sp>
        <p:nvSpPr>
          <p:cNvPr id="35" name="Rectangle 34"/>
          <p:cNvSpPr/>
          <p:nvPr/>
        </p:nvSpPr>
        <p:spPr>
          <a:xfrm>
            <a:off x="345306" y="6213468"/>
            <a:ext cx="4273934" cy="2469907"/>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1. Complète avec les sujets suivants : </a:t>
            </a:r>
          </a:p>
          <a:p>
            <a:pPr marR="269875" lvl="0" algn="ctr">
              <a:spcAft>
                <a:spcPts val="600"/>
              </a:spcAft>
            </a:pPr>
            <a:r>
              <a:rPr lang="fr-FR" sz="1400" dirty="0">
                <a:solidFill>
                  <a:prstClr val="black"/>
                </a:solidFill>
                <a:latin typeface="Amandine" pitchFamily="2" charset="0"/>
                <a:ea typeface="Times New Roman"/>
                <a:cs typeface="Shonar Bangla" panose="020B0502040204020203" pitchFamily="34" charset="0"/>
              </a:rPr>
              <a:t>l</a:t>
            </a:r>
            <a:r>
              <a:rPr lang="fr-FR" sz="1400" dirty="0" smtClean="0">
                <a:solidFill>
                  <a:prstClr val="black"/>
                </a:solidFill>
                <a:latin typeface="Amandine" pitchFamily="2" charset="0"/>
                <a:ea typeface="Times New Roman"/>
                <a:cs typeface="Shonar Bangla" panose="020B0502040204020203" pitchFamily="34" charset="0"/>
              </a:rPr>
              <a:t>es concurrents, cet homme, vous, tu, nous, ma sœur et moi, nous </a:t>
            </a:r>
            <a:endParaRPr lang="fr-FR" sz="1400" dirty="0">
              <a:solidFill>
                <a:prstClr val="black"/>
              </a:solidFill>
              <a:latin typeface="Amandine" pitchFamily="2" charset="0"/>
              <a:ea typeface="Times New Roman"/>
              <a:cs typeface="Shonar Bangla" panose="020B0502040204020203" pitchFamily="34" charset="0"/>
            </a:endParaRP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as eu une récompense.</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avons été de bons élèves.</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a été ébéniste, autrefois.</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sommes allées te voir.</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avez été son ami.</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ont eu des difficultés.</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_____________________ sommes allés à la mer.</a:t>
            </a:r>
          </a:p>
        </p:txBody>
      </p:sp>
      <p:sp>
        <p:nvSpPr>
          <p:cNvPr id="36" name="Rectangle 35"/>
          <p:cNvSpPr/>
          <p:nvPr/>
        </p:nvSpPr>
        <p:spPr>
          <a:xfrm>
            <a:off x="345281" y="8731076"/>
            <a:ext cx="4483588" cy="1246495"/>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2. Entoure le verbe et indique son infinitif</a:t>
            </a:r>
            <a:endParaRPr lang="fr-FR" sz="1300" dirty="0">
              <a:solidFill>
                <a:prstClr val="black"/>
              </a:solidFill>
              <a:latin typeface="Mrs Chocolat" pitchFamily="2" charset="0"/>
              <a:ea typeface="Times New Roman"/>
              <a:cs typeface="Shonar Bangla" panose="020B0502040204020203" pitchFamily="34" charset="0"/>
            </a:endParaRP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Tu as eu de bonnes nouvelles. </a:t>
            </a:r>
            <a:r>
              <a:rPr lang="fr-FR" sz="1050" dirty="0" err="1" smtClean="0">
                <a:solidFill>
                  <a:prstClr val="black"/>
                </a:solidFill>
                <a:latin typeface="Short Stack" panose="02010500040000000007" pitchFamily="2" charset="0"/>
                <a:ea typeface="Times New Roman"/>
                <a:cs typeface="Shonar Bangla" panose="020B0502040204020203" pitchFamily="34" charset="0"/>
              </a:rPr>
              <a:t>Inf</a:t>
            </a:r>
            <a:r>
              <a:rPr lang="fr-FR" sz="1050" dirty="0" smtClean="0">
                <a:solidFill>
                  <a:prstClr val="black"/>
                </a:solidFill>
                <a:latin typeface="Short Stack" panose="02010500040000000007" pitchFamily="2" charset="0"/>
                <a:ea typeface="Times New Roman"/>
                <a:cs typeface="Shonar Bangla" panose="020B0502040204020203" pitchFamily="34" charset="0"/>
              </a:rPr>
              <a:t> : _____________</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J’ai été triste. </a:t>
            </a:r>
            <a:r>
              <a:rPr lang="fr-FR" sz="1050" dirty="0" err="1">
                <a:solidFill>
                  <a:prstClr val="black"/>
                </a:solidFill>
                <a:latin typeface="Short Stack" panose="02010500040000000007" pitchFamily="2" charset="0"/>
                <a:ea typeface="Times New Roman"/>
                <a:cs typeface="Shonar Bangla" panose="020B0502040204020203" pitchFamily="34" charset="0"/>
              </a:rPr>
              <a:t>Inf</a:t>
            </a:r>
            <a:r>
              <a:rPr lang="fr-FR" sz="1050" dirty="0">
                <a:solidFill>
                  <a:prstClr val="black"/>
                </a:solidFill>
                <a:latin typeface="Short Stack" panose="02010500040000000007" pitchFamily="2" charset="0"/>
                <a:ea typeface="Times New Roman"/>
                <a:cs typeface="Shonar Bangla" panose="020B0502040204020203" pitchFamily="34" charset="0"/>
              </a:rPr>
              <a:t> : </a:t>
            </a: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Nous avons eu </a:t>
            </a:r>
            <a:r>
              <a:rPr lang="fr-FR" sz="1050" dirty="0">
                <a:solidFill>
                  <a:prstClr val="black"/>
                </a:solidFill>
                <a:latin typeface="Short Stack" panose="02010500040000000007" pitchFamily="2" charset="0"/>
                <a:ea typeface="Times New Roman"/>
                <a:cs typeface="Shonar Bangla" panose="020B0502040204020203" pitchFamily="34" charset="0"/>
              </a:rPr>
              <a:t>très chaud. </a:t>
            </a:r>
            <a:r>
              <a:rPr lang="fr-FR" sz="1050" dirty="0" err="1">
                <a:solidFill>
                  <a:prstClr val="black"/>
                </a:solidFill>
                <a:latin typeface="Short Stack" panose="02010500040000000007" pitchFamily="2" charset="0"/>
                <a:ea typeface="Times New Roman"/>
                <a:cs typeface="Shonar Bangla" panose="020B0502040204020203" pitchFamily="34" charset="0"/>
              </a:rPr>
              <a:t>Inf</a:t>
            </a:r>
            <a:r>
              <a:rPr lang="fr-FR" sz="1050" dirty="0">
                <a:solidFill>
                  <a:prstClr val="black"/>
                </a:solidFill>
                <a:latin typeface="Short Stack" panose="02010500040000000007" pitchFamily="2" charset="0"/>
                <a:ea typeface="Times New Roman"/>
                <a:cs typeface="Shonar Bangla" panose="020B0502040204020203" pitchFamily="34" charset="0"/>
              </a:rPr>
              <a:t> : </a:t>
            </a:r>
            <a:r>
              <a:rPr lang="fr-FR" sz="1050" dirty="0" smtClean="0">
                <a:solidFill>
                  <a:prstClr val="black"/>
                </a:solidFill>
                <a:latin typeface="Short Stack" panose="02010500040000000007" pitchFamily="2" charset="0"/>
                <a:ea typeface="Times New Roman"/>
                <a:cs typeface="Shonar Bangla" panose="020B0502040204020203" pitchFamily="34" charset="0"/>
              </a:rPr>
              <a:t>_____________</a:t>
            </a:r>
          </a:p>
          <a:p>
            <a:pPr marR="269875" lvl="0">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Tu es allé </a:t>
            </a:r>
            <a:r>
              <a:rPr lang="fr-FR" sz="1050" dirty="0">
                <a:solidFill>
                  <a:prstClr val="black"/>
                </a:solidFill>
                <a:latin typeface="Short Stack" panose="02010500040000000007" pitchFamily="2" charset="0"/>
                <a:ea typeface="Times New Roman"/>
                <a:cs typeface="Shonar Bangla" panose="020B0502040204020203" pitchFamily="34" charset="0"/>
              </a:rPr>
              <a:t>en Espagne. </a:t>
            </a:r>
            <a:r>
              <a:rPr lang="fr-FR" sz="1050" dirty="0" err="1">
                <a:solidFill>
                  <a:prstClr val="black"/>
                </a:solidFill>
                <a:latin typeface="Short Stack" panose="02010500040000000007" pitchFamily="2" charset="0"/>
                <a:ea typeface="Times New Roman"/>
                <a:cs typeface="Shonar Bangla" panose="020B0502040204020203" pitchFamily="34" charset="0"/>
              </a:rPr>
              <a:t>Inf</a:t>
            </a:r>
            <a:r>
              <a:rPr lang="fr-FR" sz="1050" dirty="0">
                <a:solidFill>
                  <a:prstClr val="black"/>
                </a:solidFill>
                <a:latin typeface="Short Stack" panose="02010500040000000007" pitchFamily="2" charset="0"/>
                <a:ea typeface="Times New Roman"/>
                <a:cs typeface="Shonar Bangla" panose="020B0502040204020203" pitchFamily="34" charset="0"/>
              </a:rPr>
              <a:t> : _____________</a:t>
            </a:r>
            <a:endParaRPr lang="fr-FR" sz="1050" dirty="0" smtClean="0">
              <a:solidFill>
                <a:prstClr val="black"/>
              </a:solidFill>
              <a:latin typeface="Short Stack" panose="02010500040000000007" pitchFamily="2" charset="0"/>
              <a:ea typeface="Times New Roman"/>
              <a:cs typeface="Shonar Bangla" panose="020B0502040204020203" pitchFamily="34" charset="0"/>
            </a:endParaRPr>
          </a:p>
        </p:txBody>
      </p:sp>
      <p:sp>
        <p:nvSpPr>
          <p:cNvPr id="37" name="Rectangle 36"/>
          <p:cNvSpPr/>
          <p:nvPr/>
        </p:nvSpPr>
        <p:spPr>
          <a:xfrm>
            <a:off x="4547232" y="6201784"/>
            <a:ext cx="2736304" cy="3874907"/>
          </a:xfrm>
          <a:prstGeom prst="rect">
            <a:avLst/>
          </a:prstGeom>
        </p:spPr>
        <p:txBody>
          <a:bodyPr wrap="square">
            <a:spAutoFit/>
          </a:bodyPr>
          <a:lstStyle/>
          <a:p>
            <a:pPr marR="269875" lvl="0">
              <a:spcAft>
                <a:spcPts val="600"/>
              </a:spcAft>
            </a:pPr>
            <a:r>
              <a:rPr lang="fr-FR" sz="1300" dirty="0" smtClean="0">
                <a:solidFill>
                  <a:prstClr val="black"/>
                </a:solidFill>
                <a:latin typeface="Mrs Chocolat" pitchFamily="2" charset="0"/>
                <a:ea typeface="Times New Roman"/>
                <a:cs typeface="Shonar Bangla" panose="020B0502040204020203" pitchFamily="34" charset="0"/>
              </a:rPr>
              <a:t>3. Ecris les verbes au passé composé</a:t>
            </a:r>
            <a:endParaRPr lang="fr-FR" sz="1300" dirty="0">
              <a:solidFill>
                <a:prstClr val="black"/>
              </a:solidFill>
              <a:latin typeface="Mrs Chocolat" pitchFamily="2" charset="0"/>
              <a:ea typeface="Times New Roman"/>
              <a:cs typeface="Shonar Bangla" panose="020B0502040204020203" pitchFamily="34" charset="0"/>
            </a:endParaRP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rPr>
              <a:t>Nous (être) 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d’accord.</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Vous (être)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retenus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et vos amis (être)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mécontents</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Nous (avoir)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des complications.</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Elles (aller)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tous les jours à la plage.</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Tu (avoir)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besoin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d’un nouveau manteau.</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Elle (avoir)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du mal à courir jusqu’au bout.</a:t>
            </a:r>
          </a:p>
          <a:p>
            <a:pPr marR="269875" lvl="0">
              <a:lnSpc>
                <a:spcPct val="110000"/>
              </a:lnSpc>
              <a:spcAft>
                <a:spcPts val="600"/>
              </a:spcAft>
            </a:pP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Tes copines et toi (aller) </a:t>
            </a:r>
            <a:r>
              <a:rPr lang="fr-FR" sz="1050" dirty="0">
                <a:solidFill>
                  <a:prstClr val="black"/>
                </a:solidFill>
                <a:latin typeface="Short Stack" panose="02010500040000000007" pitchFamily="2" charset="0"/>
                <a:ea typeface="Times New Roman"/>
                <a:cs typeface="Shonar Bangla" panose="020B0502040204020203" pitchFamily="34" charset="0"/>
              </a:rPr>
              <a:t>______________</a:t>
            </a:r>
            <a:r>
              <a:rPr lang="fr-FR" sz="1050" dirty="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 </a:t>
            </a:r>
            <a:r>
              <a:rPr lang="fr-FR" sz="1050" dirty="0" smtClean="0">
                <a:solidFill>
                  <a:prstClr val="black"/>
                </a:solidFill>
                <a:latin typeface="Short Stack" panose="02010500040000000007" pitchFamily="2" charset="0"/>
                <a:ea typeface="Times New Roman"/>
                <a:cs typeface="Shonar Bangla" panose="020B0502040204020203" pitchFamily="34" charset="0"/>
                <a:sym typeface="Wingdings" panose="05000000000000000000" pitchFamily="2" charset="2"/>
              </a:rPr>
              <a:t>au cinéma.</a:t>
            </a:r>
            <a:endParaRPr lang="fr-FR" sz="1050" dirty="0" smtClean="0">
              <a:solidFill>
                <a:prstClr val="black"/>
              </a:solidFill>
              <a:latin typeface="Short Stack" panose="02010500040000000007" pitchFamily="2" charset="0"/>
              <a:ea typeface="Times New Roman"/>
              <a:cs typeface="Shonar Bangla" panose="020B0502040204020203" pitchFamily="34" charset="0"/>
            </a:endParaRPr>
          </a:p>
        </p:txBody>
      </p:sp>
      <p:pic>
        <p:nvPicPr>
          <p:cNvPr id="21" name="Imag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5982" y="2250356"/>
            <a:ext cx="261493" cy="1041128"/>
          </a:xfrm>
          <a:prstGeom prst="rect">
            <a:avLst/>
          </a:prstGeom>
        </p:spPr>
      </p:pic>
    </p:spTree>
    <p:extLst>
      <p:ext uri="{BB962C8B-B14F-4D97-AF65-F5344CB8AC3E}">
        <p14:creationId xmlns:p14="http://schemas.microsoft.com/office/powerpoint/2010/main" val="1278101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1913</TotalTime>
  <Words>2081</Words>
  <Application>Microsoft Office PowerPoint</Application>
  <PresentationFormat>Personnalisé</PresentationFormat>
  <Paragraphs>260</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Ecole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dc:creator>
  <cp:lastModifiedBy>sandrine_brou@hotmail.fr</cp:lastModifiedBy>
  <cp:revision>105</cp:revision>
  <dcterms:created xsi:type="dcterms:W3CDTF">2014-07-12T09:50:02Z</dcterms:created>
  <dcterms:modified xsi:type="dcterms:W3CDTF">2015-08-01T20:51:39Z</dcterms:modified>
</cp:coreProperties>
</file>