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1263" cy="10693400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62" y="219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851C-8669-4C2F-B77D-7037BBC5E63A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C8E2-F0E9-40AF-85BF-A2E092D09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01704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851C-8669-4C2F-B77D-7037BBC5E63A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C8E2-F0E9-40AF-85BF-A2E092D09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3865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851C-8669-4C2F-B77D-7037BBC5E63A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C8E2-F0E9-40AF-85BF-A2E092D09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55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851C-8669-4C2F-B77D-7037BBC5E63A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C8E2-F0E9-40AF-85BF-A2E092D09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656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851C-8669-4C2F-B77D-7037BBC5E63A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C8E2-F0E9-40AF-85BF-A2E092D09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4768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851C-8669-4C2F-B77D-7037BBC5E63A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C8E2-F0E9-40AF-85BF-A2E092D09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653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851C-8669-4C2F-B77D-7037BBC5E63A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C8E2-F0E9-40AF-85BF-A2E092D09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8379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851C-8669-4C2F-B77D-7037BBC5E63A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C8E2-F0E9-40AF-85BF-A2E092D09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42214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851C-8669-4C2F-B77D-7037BBC5E63A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C8E2-F0E9-40AF-85BF-A2E092D09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33430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851C-8669-4C2F-B77D-7037BBC5E63A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C8E2-F0E9-40AF-85BF-A2E092D09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0994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851C-8669-4C2F-B77D-7037BBC5E63A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C8E2-F0E9-40AF-85BF-A2E092D09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4367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9851C-8669-4C2F-B77D-7037BBC5E63A}" type="datetimeFigureOut">
              <a:rPr lang="fr-FR" smtClean="0"/>
              <a:pPr/>
              <a:t>27/10/2015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8C8E2-F0E9-40AF-85BF-A2E092D09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6506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70483" y="162124"/>
            <a:ext cx="2420997" cy="32403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r>
              <a:rPr lang="fr-FR" dirty="0" smtClean="0"/>
              <a:t>robinet </a:t>
            </a:r>
            <a:r>
              <a:rPr lang="fr-FR" dirty="0"/>
              <a:t>est bouché. Alors il n’arrête pas de râler et de ronchonner : </a:t>
            </a:r>
            <a:r>
              <a:rPr lang="fr-FR" dirty="0" smtClean="0"/>
              <a:t>«». 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882223" y="232824"/>
            <a:ext cx="2767674" cy="1274671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844528" y="445516"/>
            <a:ext cx="28803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latin typeface="Comic Sans MS" pitchFamily="66" charset="0"/>
              </a:rPr>
              <a:t>r   R</a:t>
            </a:r>
            <a:r>
              <a:rPr lang="fr-FR" sz="4400" dirty="0" smtClean="0"/>
              <a:t>   </a:t>
            </a:r>
            <a:r>
              <a:rPr lang="fr-FR" sz="4400" dirty="0" smtClean="0">
                <a:latin typeface="Cursive standard" pitchFamily="2" charset="0"/>
              </a:rPr>
              <a:t>r  R</a:t>
            </a:r>
            <a:endParaRPr lang="fr-FR" sz="4400" dirty="0">
              <a:latin typeface="Cursive standard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945005" y="2021073"/>
            <a:ext cx="3211890" cy="1512168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94701" y="830236"/>
            <a:ext cx="2361794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r>
              <a:rPr lang="fr-FR" sz="2200" dirty="0" smtClean="0">
                <a:latin typeface="Comic Sans MS" pitchFamily="66" charset="0"/>
              </a:rPr>
              <a:t>Le robinet est bouché. Alors il n’arrête pas de râler et de ronchonner : « </a:t>
            </a:r>
            <a:r>
              <a:rPr lang="fr-FR" sz="2200" dirty="0" err="1" smtClean="0">
                <a:latin typeface="Comic Sans MS" pitchFamily="66" charset="0"/>
              </a:rPr>
              <a:t>rrrrrrrr</a:t>
            </a:r>
            <a:r>
              <a:rPr lang="fr-FR" sz="2200" dirty="0" smtClean="0">
                <a:latin typeface="Comic Sans MS" pitchFamily="66" charset="0"/>
              </a:rPr>
              <a:t> ». </a:t>
            </a:r>
            <a:endParaRPr lang="fr-FR" sz="2200" dirty="0">
              <a:latin typeface="Comic Sans MS" pitchFamily="66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829253" y="2178348"/>
            <a:ext cx="2327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Comic Sans MS" pitchFamily="66" charset="0"/>
              </a:rPr>
              <a:t>une râpe</a:t>
            </a:r>
          </a:p>
          <a:p>
            <a:r>
              <a:rPr lang="fr-FR" sz="3600" dirty="0" smtClean="0">
                <a:latin typeface="Cursive standard" pitchFamily="2" charset="0"/>
              </a:rPr>
              <a:t>une râpe</a:t>
            </a:r>
            <a:endParaRPr lang="fr-FR" sz="3600" dirty="0">
              <a:latin typeface="Cursive standard" pitchFamily="2" charset="0"/>
            </a:endParaRPr>
          </a:p>
        </p:txBody>
      </p:sp>
      <p:pic>
        <p:nvPicPr>
          <p:cNvPr id="14" name="Picture 2" descr="l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23" y="3834532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l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31" y="7506940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97325"/>
            <a:ext cx="11160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Rectangle à coins arrondis 49"/>
          <p:cNvSpPr/>
          <p:nvPr/>
        </p:nvSpPr>
        <p:spPr>
          <a:xfrm>
            <a:off x="1134658" y="9746393"/>
            <a:ext cx="6130678" cy="783142"/>
          </a:xfrm>
          <a:prstGeom prst="roundRect">
            <a:avLst/>
          </a:prstGeom>
          <a:solidFill>
            <a:schemeClr val="bg1"/>
          </a:solidFill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747393" y="7506940"/>
            <a:ext cx="68138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>
                <a:latin typeface="Comic Sans MS" panose="030F0702030302020204" pitchFamily="66" charset="0"/>
              </a:rPr>
              <a:t>Abdelnour</a:t>
            </a:r>
            <a:r>
              <a:rPr lang="fr-FR" sz="2400" dirty="0" smtClean="0">
                <a:latin typeface="Comic Sans MS" panose="030F0702030302020204" pitchFamily="66" charset="0"/>
              </a:rPr>
              <a:t> - un ra</a:t>
            </a:r>
            <a:r>
              <a:rPr lang="fr-FR" sz="2400" dirty="0" smtClean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t</a:t>
            </a:r>
            <a:r>
              <a:rPr lang="fr-FR" sz="2400" dirty="0" smtClean="0">
                <a:latin typeface="Comic Sans MS" pitchFamily="66" charset="0"/>
              </a:rPr>
              <a:t> – du ri</a:t>
            </a:r>
            <a:r>
              <a:rPr lang="fr-FR" sz="2400" dirty="0" smtClean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z</a:t>
            </a:r>
            <a:r>
              <a:rPr lang="fr-FR" sz="2400" dirty="0" smtClean="0">
                <a:latin typeface="Comic Sans MS" pitchFamily="66" charset="0"/>
              </a:rPr>
              <a:t> –la ru</a:t>
            </a:r>
            <a:r>
              <a:rPr lang="fr-FR" sz="2400" dirty="0" smtClean="0">
                <a:solidFill>
                  <a:schemeClr val="bg1">
                    <a:lumMod val="65000"/>
                  </a:schemeClr>
                </a:solidFill>
                <a:latin typeface="Comic Sans MS" pitchFamily="66" charset="0"/>
              </a:rPr>
              <a:t>e</a:t>
            </a:r>
            <a:r>
              <a:rPr lang="fr-FR" sz="2400" dirty="0" smtClean="0">
                <a:latin typeface="Comic Sans MS" pitchFamily="66" charset="0"/>
              </a:rPr>
              <a:t> - lire- rire </a:t>
            </a:r>
          </a:p>
          <a:p>
            <a:r>
              <a:rPr lang="fr-FR" sz="24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134658" y="9163124"/>
            <a:ext cx="5958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Je dois </a:t>
            </a:r>
            <a:r>
              <a:rPr lang="fr-FR" sz="2400" b="1" u="sng" dirty="0" smtClean="0">
                <a:latin typeface="Cursive standard" pitchFamily="2" charset="0"/>
              </a:rPr>
              <a:t>lire et savoir écrire </a:t>
            </a:r>
            <a:r>
              <a:rPr lang="fr-FR" sz="2400" dirty="0" smtClean="0">
                <a:latin typeface="Cursive standard" pitchFamily="2" charset="0"/>
              </a:rPr>
              <a:t>les mots outils:</a:t>
            </a:r>
            <a:endParaRPr lang="fr-FR" sz="2400" dirty="0">
              <a:latin typeface="Cursive standard" pitchFamily="2" charset="0"/>
            </a:endParaRPr>
          </a:p>
        </p:txBody>
      </p:sp>
      <p:pic>
        <p:nvPicPr>
          <p:cNvPr id="1026" name="Picture 2" descr="carton_r_p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879" y="378147"/>
            <a:ext cx="1224136" cy="1818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4327" y="234132"/>
            <a:ext cx="649451" cy="92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6404" y="2106340"/>
            <a:ext cx="704227" cy="1353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2" name="Tableau 31"/>
          <p:cNvGraphicFramePr>
            <a:graphicFrameLocks noGrp="1"/>
          </p:cNvGraphicFramePr>
          <p:nvPr/>
        </p:nvGraphicFramePr>
        <p:xfrm>
          <a:off x="828303" y="3834532"/>
          <a:ext cx="6120678" cy="3024335"/>
        </p:xfrm>
        <a:graphic>
          <a:graphicData uri="http://schemas.openxmlformats.org/drawingml/2006/table">
            <a:tbl>
              <a:tblPr/>
              <a:tblGrid>
                <a:gridCol w="1020113"/>
                <a:gridCol w="1020113"/>
                <a:gridCol w="1020113"/>
                <a:gridCol w="1020113"/>
                <a:gridCol w="1020113"/>
                <a:gridCol w="1020113"/>
              </a:tblGrid>
              <a:tr h="604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Comic Sans MS"/>
                          <a:ea typeface="Times New Roman"/>
                          <a:cs typeface="Times New Roman"/>
                        </a:rPr>
                        <a:t>r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dirty="0" err="1">
                          <a:latin typeface="Comic Sans MS"/>
                          <a:ea typeface="Times New Roman"/>
                          <a:cs typeface="Times New Roman"/>
                        </a:rPr>
                        <a:t>ro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ra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ru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ri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re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604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l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li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le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la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lu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lo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t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tu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te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ta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to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ti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p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pa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pi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pe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po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pu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lo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ti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pu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ta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>
                          <a:latin typeface="Comic Sans MS"/>
                          <a:ea typeface="Times New Roman"/>
                          <a:cs typeface="Times New Roman"/>
                        </a:rPr>
                        <a:t>pa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dirty="0" err="1">
                          <a:latin typeface="Comic Sans MS"/>
                          <a:ea typeface="Times New Roman"/>
                          <a:cs typeface="Times New Roman"/>
                        </a:rPr>
                        <a:t>re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1404367" y="9883204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Cursive standard" pitchFamily="2" charset="0"/>
              </a:rPr>
              <a:t>s</a:t>
            </a:r>
            <a:r>
              <a:rPr lang="fr-FR" sz="2800" dirty="0" smtClean="0">
                <a:latin typeface="Cursive standard" pitchFamily="2" charset="0"/>
              </a:rPr>
              <a:t>ur, la rue, une mère, un père, la terre</a:t>
            </a:r>
            <a:endParaRPr lang="fr-FR" sz="28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2748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903" y="306140"/>
            <a:ext cx="1085566" cy="1630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à coins arrondis 1"/>
          <p:cNvSpPr/>
          <p:nvPr/>
        </p:nvSpPr>
        <p:spPr>
          <a:xfrm>
            <a:off x="1260351" y="251520"/>
            <a:ext cx="5040560" cy="13681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332359" y="395536"/>
            <a:ext cx="4968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Mia's Scribblings ~" panose="02000000000000000000" pitchFamily="2" charset="0"/>
              </a:rPr>
              <a:t>ENTRAINEMENT LECTURE AVEC LE SON R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24247" y="2178348"/>
          <a:ext cx="6768752" cy="3168352"/>
        </p:xfrm>
        <a:graphic>
          <a:graphicData uri="http://schemas.openxmlformats.org/drawingml/2006/table">
            <a:tbl>
              <a:tblPr/>
              <a:tblGrid>
                <a:gridCol w="2048260"/>
                <a:gridCol w="2533873"/>
                <a:gridCol w="2186619"/>
              </a:tblGrid>
              <a:tr h="4033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1</a:t>
                      </a:r>
                      <a:endParaRPr lang="fr-FR" sz="2400" dirty="0">
                        <a:latin typeface="Mia's Scribblings ~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2</a:t>
                      </a:r>
                      <a:endParaRPr lang="fr-FR" sz="2400" dirty="0">
                        <a:latin typeface="Mia's Scribblings ~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indent="8890"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3</a:t>
                      </a:r>
                      <a:endParaRPr lang="fr-FR" sz="2400" dirty="0">
                        <a:latin typeface="Mia's Scribblings ~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</a:tr>
              <a:tr h="2764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ra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ri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z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ru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rir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lir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relir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67030" algn="l"/>
                        </a:tabLs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Je tir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rôti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pari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repa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repo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Je rat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Il rira.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Il rot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e.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pirat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tirelir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pur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partir 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port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Il est parti.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Je parl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324247" y="5778748"/>
          <a:ext cx="5400600" cy="3456384"/>
        </p:xfrm>
        <a:graphic>
          <a:graphicData uri="http://schemas.openxmlformats.org/drawingml/2006/table">
            <a:tbl>
              <a:tblPr/>
              <a:tblGrid>
                <a:gridCol w="3134614"/>
                <a:gridCol w="2265986"/>
              </a:tblGrid>
              <a:tr h="495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4</a:t>
                      </a:r>
                      <a:endParaRPr lang="fr-FR" sz="2400" dirty="0">
                        <a:latin typeface="Mia's Scribblings ~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fr-FR" sz="2400" b="1" i="1" dirty="0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Révisions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2961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 retar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tart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tortu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C’est pir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e.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Il ira à Pari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s.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Il apport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Il attrap</a:t>
                      </a:r>
                      <a:r>
                        <a:rPr lang="fr-FR" sz="2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tapis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tulipe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loto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petit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pilule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Il est poli.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0" name="Picture 2" descr="C:\Users\florence2\Desktop\Ecole\CP\Alpha en 7 jours\images alpha\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55" y="810196"/>
            <a:ext cx="1024914" cy="1160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442332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196</Words>
  <Application>Microsoft Office PowerPoint</Application>
  <PresentationFormat>Personnalisé</PresentationFormat>
  <Paragraphs>80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David</cp:lastModifiedBy>
  <cp:revision>21</cp:revision>
  <dcterms:created xsi:type="dcterms:W3CDTF">2013-10-21T08:20:45Z</dcterms:created>
  <dcterms:modified xsi:type="dcterms:W3CDTF">2015-10-27T08:04:31Z</dcterms:modified>
</cp:coreProperties>
</file>