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476" y="2310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B707-4A93-435D-8220-CA40DEACB523}" type="datetimeFigureOut">
              <a:rPr lang="fr-FR" smtClean="0"/>
              <a:pPr/>
              <a:t>17/07/2019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5118-96D7-479F-BBF0-DBFCD2C63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4945" y="883604"/>
            <a:ext cx="6430765" cy="13764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3700" dirty="0">
                <a:latin typeface="Aida Garmo - Scrap Rounded" pitchFamily="2" charset="0"/>
              </a:rPr>
              <a:t>Fichier de devoirs de maths</a:t>
            </a:r>
          </a:p>
          <a:p>
            <a:pPr algn="ctr"/>
            <a:r>
              <a:rPr lang="fr-FR" sz="3700" dirty="0">
                <a:latin typeface="Aida Garmo - Scrap Rounded" pitchFamily="2" charset="0"/>
              </a:rPr>
              <a:t>CM1</a:t>
            </a:r>
          </a:p>
        </p:txBody>
      </p:sp>
      <p:sp>
        <p:nvSpPr>
          <p:cNvPr id="11266" name="AutoShape 2" descr="RÃ©sultat de recherche d'images pour &quot;maths dessin&quot;"/>
          <p:cNvSpPr>
            <a:spLocks noChangeAspect="1" noChangeArrowheads="1"/>
          </p:cNvSpPr>
          <p:nvPr/>
        </p:nvSpPr>
        <p:spPr bwMode="auto">
          <a:xfrm>
            <a:off x="171529" y="-159659"/>
            <a:ext cx="329055" cy="349021"/>
          </a:xfrm>
          <a:prstGeom prst="rect">
            <a:avLst/>
          </a:prstGeom>
          <a:noFill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RÃ©sultat de recherche d'images pour &quot;maths dessin&quot;"/>
          <p:cNvSpPr>
            <a:spLocks noChangeAspect="1" noChangeArrowheads="1"/>
          </p:cNvSpPr>
          <p:nvPr/>
        </p:nvSpPr>
        <p:spPr bwMode="auto">
          <a:xfrm>
            <a:off x="171529" y="-159659"/>
            <a:ext cx="329055" cy="349021"/>
          </a:xfrm>
          <a:prstGeom prst="rect">
            <a:avLst/>
          </a:prstGeom>
          <a:noFill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0" name="Picture 6" descr="RÃ©sultat de recherche d'images pour &quot;maths dessi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475" y="8749743"/>
            <a:ext cx="1984804" cy="194365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25553" y="10135767"/>
            <a:ext cx="5398667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Prénom : </a:t>
            </a:r>
            <a:r>
              <a:rPr lang="fr-FR" u="sng" dirty="0" smtClean="0">
                <a:latin typeface="Arial Rounded MT Bold" pitchFamily="34" charset="0"/>
              </a:rPr>
              <a:t>			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4337" y="3915141"/>
            <a:ext cx="6430765" cy="33450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dirty="0" smtClean="0">
                <a:latin typeface="Blackboard Ultra" pitchFamily="50" charset="0"/>
              </a:rPr>
              <a:t>Voici ton cahier de devoirs de mathématiques. </a:t>
            </a:r>
            <a:r>
              <a:rPr lang="fr-FR" dirty="0">
                <a:latin typeface="Blackboard Ultra" pitchFamily="50" charset="0"/>
              </a:rPr>
              <a:t>C</a:t>
            </a:r>
            <a:r>
              <a:rPr lang="fr-FR" dirty="0" smtClean="0">
                <a:latin typeface="Blackboard Ultra" pitchFamily="50" charset="0"/>
              </a:rPr>
              <a:t>ertains soirs, </a:t>
            </a:r>
            <a:r>
              <a:rPr lang="fr-FR" dirty="0">
                <a:latin typeface="Blackboard Ultra" pitchFamily="50" charset="0"/>
              </a:rPr>
              <a:t>t</a:t>
            </a:r>
            <a:r>
              <a:rPr lang="fr-FR" dirty="0" smtClean="0">
                <a:latin typeface="Blackboard Ultra" pitchFamily="50" charset="0"/>
              </a:rPr>
              <a:t>u auras à réaliser des devoirs en mathématiques en relation avec ce que tu auras fait dans la journée. Ces devoirs sont notés sous forme de modules et de séances (ex : M1S1)</a:t>
            </a:r>
          </a:p>
          <a:p>
            <a:pPr algn="ctr"/>
            <a:r>
              <a:rPr lang="fr-FR" dirty="0" smtClean="0">
                <a:latin typeface="Blackboard Ultra" pitchFamily="50" charset="0"/>
              </a:rPr>
              <a:t>Parfois, tu ne seras pas obligé(e) d’écrire sur ce cahier, tu pourras répondre oralement comme en classe.</a:t>
            </a:r>
          </a:p>
          <a:p>
            <a:pPr algn="ctr"/>
            <a:endParaRPr lang="fr-FR" dirty="0">
              <a:latin typeface="Blackboard Ultra" pitchFamily="50" charset="0"/>
            </a:endParaRPr>
          </a:p>
          <a:p>
            <a:pPr algn="ctr"/>
            <a:r>
              <a:rPr lang="fr-FR" dirty="0" smtClean="0">
                <a:latin typeface="Blackboard Ultra" pitchFamily="50" charset="0"/>
              </a:rPr>
              <a:t>Bon travail !</a:t>
            </a:r>
            <a:endParaRPr lang="fr-FR" dirty="0">
              <a:latin typeface="Blackboard Ultra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192" y="0"/>
            <a:ext cx="525553" cy="1069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9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82204"/>
            <a:ext cx="3528392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deux multiples de 8 : ……… / 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deux multiples de 12 : ……… / 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en lignes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58 + 9 = …………	362 – 9 = ………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124 + 9 = …………	141 – 9 = 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en colonnes (cahier du soir)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252 / 5 =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852639" y="954212"/>
            <a:ext cx="3600400" cy="194421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deux multiples de 13 : ……… / 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deux multiples de 16 : ……… / 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en colonnes (cahier du soir)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367 / 8 =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2239" y="3546500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dans ton cahier du soir la table de 11 sans modèle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Dictée de nombres (écrire en chiffres sur le cahier du soir)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36 240 – 87 012 – 175 425 – 352 007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852639" y="3186460"/>
            <a:ext cx="3456384" cy="194421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Problème (cahier du soir)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amis ont une boîte de 62 chocolats. Ils la partagent en prenant tous le même nombre de chocolats.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Combien chacun prend-il de chocolats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Tracer un segment de longueur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12 cm et placer le milieu I. (cahier du soir)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0231" y="5490716"/>
            <a:ext cx="3816424" cy="302433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colonnes (cahier du soir)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756 / 3 =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Lulu veut poser du carrelage dans sa cuisine. Il achète 6 paquets de 25 carreaux.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Combien de carreaux Lulu achète-t-il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 : ………………………………………………………………..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Phrase réponse : 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4356695" y="5490716"/>
            <a:ext cx="3024336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Sur une feuille blanche, que tu colleras dans ton cahier du soir, réalise le programme de construction suivant :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– Trace un carré de 8cm de côté.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2- Marque 4 points A, B, C et D situés au milieu de chaque côté du carré.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3- Trace les segments [AC] et [BD] puis [AB], [BC], [CD] et [DA]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4- Colorie la figure obtenue an utilisant 3 couleurs différentes.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Mes instruments : l’équerre et la règle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10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82204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Sur la droite graduée, place 7/2 et 9/4 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852639" y="882204"/>
            <a:ext cx="3528392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Révise les enveloppes 1, 2 et 3 des tables de multiplication et complète les calculs suivants</a:t>
            </a:r>
          </a:p>
          <a:p>
            <a:pPr marL="228600" indent="-228600">
              <a:lnSpc>
                <a:spcPct val="150000"/>
              </a:lnSpc>
              <a:buAutoNum type="arabicPlain" startAt="27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: 3 = …………             56 : 7 = ……………</a:t>
            </a:r>
          </a:p>
          <a:p>
            <a:pPr marL="228600" indent="-228600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 x ……… = 81           8 x 6 = ……………</a:t>
            </a:r>
          </a:p>
          <a:p>
            <a:pPr marL="228600" indent="-228600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56 combien de fois 8 ? ………………………</a:t>
            </a:r>
          </a:p>
          <a:p>
            <a:pPr marL="228600" indent="-228600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36 combien de fois 4 ? ………………………</a:t>
            </a:r>
          </a:p>
          <a:p>
            <a:pPr marL="228600" indent="-228600"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Sur la droite graduée, place 3/2 et 7/4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80231" y="2754412"/>
            <a:ext cx="3528392" cy="28803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Place sur la droite graduée le nombre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63 115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dizaine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……………….&lt; 63 115 &lt; …………………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Calculer 50 x  11 = ………………………………………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0231" y="5778748"/>
            <a:ext cx="3456384" cy="18002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Calculer 62 x  11 = ……………………………………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Ecris deux multiples supérieurs à 100 des nombres suivants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30 : 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35 : ………………………………….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780631" y="4770636"/>
            <a:ext cx="3600400" cy="201622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ligne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68 – 9 = ……………                  54 + 9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523 – 9 = ……………                741 + 99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174 – 99 = ……………              275 + 101 = ………...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en colonnes sur ton cahier du soir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275 : 8 = 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80231" y="7650956"/>
            <a:ext cx="3600400" cy="28803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Trace deux droites perpendiculaires (tu dois utiliser la règle et l’équerre)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3" t="23000" r="29436" b="54154"/>
          <a:stretch>
            <a:fillRect/>
          </a:stretch>
        </p:blipFill>
        <p:spPr bwMode="auto">
          <a:xfrm>
            <a:off x="252239" y="1602284"/>
            <a:ext cx="3446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3" t="23000" r="29436" b="54154"/>
          <a:stretch>
            <a:fillRect/>
          </a:stretch>
        </p:blipFill>
        <p:spPr bwMode="auto">
          <a:xfrm>
            <a:off x="3996655" y="3618508"/>
            <a:ext cx="3446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259" t="70049" r="44103" b="17808"/>
          <a:stretch>
            <a:fillRect/>
          </a:stretch>
        </p:blipFill>
        <p:spPr bwMode="auto">
          <a:xfrm>
            <a:off x="324247" y="3906540"/>
            <a:ext cx="3060128" cy="3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24247" y="369051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63 110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8383" y="369051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63 120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8543" y="369051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63 130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24647" y="6858868"/>
            <a:ext cx="3384376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en chiffres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Un demi : 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Sept cinquièmes : 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Six tiers : 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Trois quarts : 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Trace deux droites perpendiculaires (tu dois utiliser la règle et l’équerre)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11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82204"/>
            <a:ext cx="4464496" cy="28083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Ecris les fractions en chiffres puis en lettres comme dans l’exemple :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788743" y="882204"/>
            <a:ext cx="2592288" cy="28083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(cahier du soir)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Lucie s’est offert un aquarium et elle veut acheter des poissons. Dans le magasin, elle voit l’annonce suivante : 4 poissons pour 25 euros. Combien dépensera-t-elle pour 16 poissons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Calculer le tiers de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189 : …………………………………….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2239" y="3834532"/>
            <a:ext cx="3456384" cy="22322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le tiers des nombres suivants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30 : ……………………           66 : ……………………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21 : …………………………       102 : 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Problème (cahier du soir)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La voiture de la famille a besoin de 7 litres d’essence pour faire 100 km. Combien de litres d’essence faut-il pour faire 500 km ?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2239" y="6282804"/>
            <a:ext cx="3456384" cy="18722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colonnes sur le cahier du soir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18 + 36 521 + 175 = ……………………….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6 210 – 875 = 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657 x 42 = ………………………….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852639" y="3834532"/>
            <a:ext cx="3456384" cy="41044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ligne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36 x 10 = ………………          24 x 100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8 541 x 10 = ………………    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18 x 1 000 = 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Ecris les fractions en chiffres puis en lettres :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52239" y="8299028"/>
            <a:ext cx="3600400" cy="20882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lignes :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27 : 9 = ……………..	30 : 5 = 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18 : 6 = …………….	42 : 7 = 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81 : 9 = ………………	64 : 8 = 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24248" y="1746300"/>
          <a:ext cx="4248471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7"/>
                <a:gridCol w="1416157"/>
                <a:gridCol w="1416157"/>
              </a:tblGrid>
              <a:tr h="552061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 tiers</a:t>
                      </a:r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61"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61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2196455" y="1748041"/>
            <a:ext cx="5760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   1</a:t>
            </a:r>
          </a:p>
          <a:p>
            <a:r>
              <a:rPr lang="fr-FR" sz="1050" u="sng" dirty="0" smtClean="0">
                <a:latin typeface="Comic Sans MS" pitchFamily="66" charset="0"/>
              </a:rPr>
              <a:t>	</a:t>
            </a:r>
          </a:p>
          <a:p>
            <a:r>
              <a:rPr lang="fr-FR" sz="1050" dirty="0" smtClean="0">
                <a:latin typeface="Comic Sans MS" pitchFamily="66" charset="0"/>
              </a:rPr>
              <a:t>   3</a:t>
            </a:r>
            <a:endParaRPr lang="fr-FR" sz="1050" dirty="0">
              <a:latin typeface="Comic Sans MS" pitchFamily="66" charset="0"/>
            </a:endParaRP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/>
        </p:nvGraphicFramePr>
        <p:xfrm>
          <a:off x="396256" y="2466380"/>
          <a:ext cx="1152130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6"/>
                <a:gridCol w="230426"/>
                <a:gridCol w="230426"/>
                <a:gridCol w="230426"/>
                <a:gridCol w="230426"/>
              </a:tblGrid>
              <a:tr h="288032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2" name="Groupe 51"/>
          <p:cNvGrpSpPr/>
          <p:nvPr/>
        </p:nvGrpSpPr>
        <p:grpSpPr>
          <a:xfrm>
            <a:off x="468263" y="1746300"/>
            <a:ext cx="999356" cy="1656953"/>
            <a:chOff x="468263" y="1746300"/>
            <a:chExt cx="999356" cy="165695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4646" b="17314"/>
            <a:stretch>
              <a:fillRect/>
            </a:stretch>
          </p:blipFill>
          <p:spPr bwMode="auto">
            <a:xfrm>
              <a:off x="756295" y="1746300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Ellipse 39"/>
            <p:cNvSpPr/>
            <p:nvPr/>
          </p:nvSpPr>
          <p:spPr>
            <a:xfrm>
              <a:off x="468263" y="2898428"/>
              <a:ext cx="360040" cy="4320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/>
            <p:cNvCxnSpPr>
              <a:stCxn id="40" idx="0"/>
              <a:endCxn id="40" idx="4"/>
            </p:cNvCxnSpPr>
            <p:nvPr/>
          </p:nvCxnSpPr>
          <p:spPr>
            <a:xfrm>
              <a:off x="648283" y="2898428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>
              <a:stCxn id="40" idx="2"/>
              <a:endCxn id="40" idx="6"/>
            </p:cNvCxnSpPr>
            <p:nvPr/>
          </p:nvCxnSpPr>
          <p:spPr>
            <a:xfrm>
              <a:off x="468263" y="311445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2319" y="2898428"/>
              <a:ext cx="4953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4140671" y="6210796"/>
          <a:ext cx="302433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1008112"/>
              </a:tblGrid>
              <a:tr h="785542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634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au 53"/>
          <p:cNvGraphicFramePr>
            <a:graphicFrameLocks noGrp="1"/>
          </p:cNvGraphicFramePr>
          <p:nvPr/>
        </p:nvGraphicFramePr>
        <p:xfrm>
          <a:off x="4212679" y="6354812"/>
          <a:ext cx="864237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79"/>
                <a:gridCol w="288079"/>
                <a:gridCol w="288079"/>
              </a:tblGrid>
              <a:tr h="152048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048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048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4212679" y="7074892"/>
          <a:ext cx="10414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20060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0060"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/>
        </p:nvGraphicFramePr>
        <p:xfrm>
          <a:off x="4212679" y="7434932"/>
          <a:ext cx="10414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20060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0060"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12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Complète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Révise les enveloppes 1, 2 et 3 des tables de multiplication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80631" y="738188"/>
            <a:ext cx="3600400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Problème (cahier du soir)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Pour faire des travaux, Hervé doit apporter 165 briques dans son garage.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Il les transporte dans sa brouette à raison de 8 briques par voyage.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Combien de voyages Hervé devra-t-il faire pour transporter les 165 briques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en colonnes sur le cahier du soir :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375 : 7 = ……………….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80231" y="3474492"/>
            <a:ext cx="3456384" cy="194421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Dictée de nombres (cahier du soir)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375 012   -  25 784 – 36 107 – 141 320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Range ces nombres dans l’ordre décroissant (du plus petit au plus grand)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08223" y="5490716"/>
            <a:ext cx="3600400" cy="338437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le double de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25 : ………………………                50 :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41 : ………………………                 100 :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18 : ………………………                 500 : 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Colorie les fractions suivantes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780631" y="3402484"/>
            <a:ext cx="3456384" cy="35283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les nombres suivants sous forme de fractions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Deux dixièmes : ………………………………….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Douze centièmes : 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Vingt-cinq dixièmes : ………………………………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Trace une droite parallèle à la droite (d)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852639" y="7002884"/>
            <a:ext cx="3456384" cy="216024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Problème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70" t="50884" r="41890" b="6540"/>
          <a:stretch>
            <a:fillRect/>
          </a:stretch>
        </p:blipFill>
        <p:spPr bwMode="auto">
          <a:xfrm>
            <a:off x="684287" y="1242244"/>
            <a:ext cx="24588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96255" y="7578948"/>
          <a:ext cx="792228" cy="96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4"/>
                <a:gridCol w="396114"/>
              </a:tblGrid>
              <a:tr h="48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10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340471" y="844304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Cinq sixièmes</a:t>
            </a:r>
            <a:endParaRPr lang="fr-FR" sz="1000" dirty="0">
              <a:latin typeface="Comic Sans MS" pitchFamily="66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2484487" y="7506940"/>
            <a:ext cx="864096" cy="792088"/>
            <a:chOff x="2412479" y="8227020"/>
            <a:chExt cx="864096" cy="792088"/>
          </a:xfrm>
        </p:grpSpPr>
        <p:sp>
          <p:nvSpPr>
            <p:cNvPr id="15" name="Ellipse 14"/>
            <p:cNvSpPr/>
            <p:nvPr/>
          </p:nvSpPr>
          <p:spPr>
            <a:xfrm>
              <a:off x="2412479" y="8227020"/>
              <a:ext cx="864096" cy="7920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stCxn id="15" idx="0"/>
              <a:endCxn id="15" idx="4"/>
            </p:cNvCxnSpPr>
            <p:nvPr/>
          </p:nvCxnSpPr>
          <p:spPr>
            <a:xfrm>
              <a:off x="2844527" y="8227020"/>
              <a:ext cx="0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5" idx="2"/>
              <a:endCxn id="15" idx="6"/>
            </p:cNvCxnSpPr>
            <p:nvPr/>
          </p:nvCxnSpPr>
          <p:spPr>
            <a:xfrm>
              <a:off x="2412479" y="8623064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15" idx="1"/>
              <a:endCxn id="15" idx="5"/>
            </p:cNvCxnSpPr>
            <p:nvPr/>
          </p:nvCxnSpPr>
          <p:spPr>
            <a:xfrm>
              <a:off x="2539023" y="8343019"/>
              <a:ext cx="611008" cy="560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15" idx="3"/>
              <a:endCxn id="15" idx="7"/>
            </p:cNvCxnSpPr>
            <p:nvPr/>
          </p:nvCxnSpPr>
          <p:spPr>
            <a:xfrm flipV="1">
              <a:off x="2539023" y="8343019"/>
              <a:ext cx="611008" cy="560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29"/>
          <p:cNvCxnSpPr/>
          <p:nvPr/>
        </p:nvCxnSpPr>
        <p:spPr>
          <a:xfrm flipV="1">
            <a:off x="4716735" y="5922764"/>
            <a:ext cx="165618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516935" y="577874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(d)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260351" y="75789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Un quart</a:t>
            </a:r>
            <a:endParaRPr lang="fr-FR" sz="1000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9408" t="24922" r="65687" b="55347"/>
          <a:stretch>
            <a:fillRect/>
          </a:stretch>
        </p:blipFill>
        <p:spPr bwMode="auto">
          <a:xfrm>
            <a:off x="3996655" y="7722964"/>
            <a:ext cx="32403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à coins arrondis 32"/>
          <p:cNvSpPr/>
          <p:nvPr/>
        </p:nvSpPr>
        <p:spPr>
          <a:xfrm>
            <a:off x="180231" y="9307140"/>
            <a:ext cx="7128792" cy="129614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Compare les fractions suivantes avec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&lt; ou &gt;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5               8                 12             3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-- …………… --                 ---  ………   --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4               4                  3             3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24647" y="95951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</a:rPr>
              <a:t> Calcule en colonnes (cahier du soir)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641 : 5 = …………………………..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13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82204"/>
            <a:ext cx="6912768" cy="38884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la fraction du jour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52239" y="4914652"/>
            <a:ext cx="3384376" cy="309634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Reprends le tableau de la séance 1 et colorie les cases demandées :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Jeu de la cible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780631" y="4986660"/>
            <a:ext cx="3456384" cy="41044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la fraction du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jourroblè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0231" y="8101112"/>
            <a:ext cx="3456384" cy="22861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Problème (cahier du soir) :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Trois éléphants avalent 450 kg de feuilles par jour. Quelle masse de feuilles avalent 6 éléphants ? 9 éléphants ? 30 éléphants 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en colonnes (cahier du soir)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428 : 3 =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52239" y="1602284"/>
            <a:ext cx="3446565" cy="3168352"/>
            <a:chOff x="252239" y="1602284"/>
            <a:chExt cx="3446565" cy="316835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24247" y="1602284"/>
              <a:ext cx="1296144" cy="11521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000" dirty="0" smtClean="0">
                  <a:solidFill>
                    <a:schemeClr val="tx1"/>
                  </a:solidFill>
                  <a:latin typeface="Comic Sans MS" pitchFamily="66" charset="0"/>
                </a:rPr>
                <a:t>représentation</a:t>
              </a:r>
              <a:endParaRPr lang="fr-FR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692399" y="2754412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………………………………………</a:t>
              </a:r>
              <a:endParaRPr lang="fr-FR" sz="1200" dirty="0">
                <a:latin typeface="Comic Sans MS" pitchFamily="66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13" t="23000" r="29436" b="54154"/>
            <a:stretch>
              <a:fillRect/>
            </a:stretch>
          </p:blipFill>
          <p:spPr bwMode="auto">
            <a:xfrm>
              <a:off x="252239" y="3186460"/>
              <a:ext cx="344656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252239" y="2970436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Place la fraction</a:t>
              </a:r>
              <a:endParaRPr lang="fr-FR" sz="1200" dirty="0">
                <a:latin typeface="Comic Sans MS" pitchFamily="66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4247" y="3834532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&gt; Ou &lt;</a:t>
              </a:r>
              <a:endParaRPr lang="fr-FR" sz="1200" dirty="0">
                <a:latin typeface="Comic Sans MS" pitchFamily="66" charset="0"/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1620391" y="3834532"/>
              <a:ext cx="576064" cy="936104"/>
              <a:chOff x="2340471" y="1530276"/>
              <a:chExt cx="576064" cy="936104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2340471" y="1746300"/>
                <a:ext cx="5760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	</a:t>
                </a:r>
                <a:endParaRPr lang="fr-FR" u="sng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2340471" y="1530276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340471" y="2050882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2268463" y="419457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……</a:t>
              </a:r>
              <a:endParaRPr lang="fr-FR" sz="1200" dirty="0">
                <a:latin typeface="Comic Sans MS" pitchFamily="66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700511" y="419457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1</a:t>
              </a:r>
              <a:endParaRPr lang="fr-FR" sz="1200" dirty="0">
                <a:latin typeface="Comic Sans MS" pitchFamily="66" charset="0"/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2124447" y="1602284"/>
              <a:ext cx="576064" cy="936104"/>
              <a:chOff x="2340471" y="1530276"/>
              <a:chExt cx="576064" cy="936104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2340471" y="1746300"/>
                <a:ext cx="5760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	</a:t>
                </a:r>
                <a:endParaRPr lang="fr-FR" u="sng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340471" y="1530276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340471" y="2050882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580" t="24039" r="64855" b="24039"/>
          <a:stretch>
            <a:fillRect/>
          </a:stretch>
        </p:blipFill>
        <p:spPr bwMode="auto">
          <a:xfrm>
            <a:off x="3852639" y="1242244"/>
            <a:ext cx="2952328" cy="30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8740" t="75807" r="34142" b="13809"/>
          <a:stretch>
            <a:fillRect/>
          </a:stretch>
        </p:blipFill>
        <p:spPr bwMode="auto">
          <a:xfrm>
            <a:off x="324247" y="5778748"/>
            <a:ext cx="2952328" cy="6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e 37"/>
          <p:cNvGrpSpPr/>
          <p:nvPr/>
        </p:nvGrpSpPr>
        <p:grpSpPr>
          <a:xfrm>
            <a:off x="252239" y="6747947"/>
            <a:ext cx="1512168" cy="1277857"/>
            <a:chOff x="252239" y="6747947"/>
            <a:chExt cx="1512168" cy="12778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897" t="36346" r="30821" b="42837"/>
            <a:stretch>
              <a:fillRect/>
            </a:stretch>
          </p:blipFill>
          <p:spPr bwMode="auto">
            <a:xfrm>
              <a:off x="252239" y="6747947"/>
              <a:ext cx="1512168" cy="126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ZoneTexte 32"/>
            <p:cNvSpPr txBox="1"/>
            <p:nvPr/>
          </p:nvSpPr>
          <p:spPr>
            <a:xfrm>
              <a:off x="828303" y="7276108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 10</a:t>
              </a:r>
              <a:endParaRPr lang="fr-FR" sz="900" dirty="0">
                <a:latin typeface="Comic Sans MS" pitchFamily="66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828303" y="7506940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25</a:t>
              </a:r>
              <a:endParaRPr lang="fr-FR" sz="900" dirty="0">
                <a:latin typeface="Comic Sans MS" pitchFamily="66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28303" y="7650956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30</a:t>
              </a:r>
              <a:endParaRPr lang="fr-FR" sz="900" dirty="0">
                <a:latin typeface="Comic Sans MS" pitchFamily="66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28303" y="7794972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45</a:t>
              </a:r>
              <a:endParaRPr lang="fr-FR" sz="900" dirty="0">
                <a:latin typeface="Comic Sans MS" pitchFamily="66" charset="0"/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620391" y="678686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Comment réaliser 125 avec 4 marques ?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……………………………………………</a:t>
            </a:r>
            <a:endParaRPr lang="fr-FR" sz="1200" dirty="0">
              <a:latin typeface="Comic Sans MS" pitchFamily="66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3852639" y="5850756"/>
            <a:ext cx="3446565" cy="3168352"/>
            <a:chOff x="252239" y="1602284"/>
            <a:chExt cx="3446565" cy="316835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324247" y="1602284"/>
              <a:ext cx="1296144" cy="11521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000" dirty="0" smtClean="0">
                  <a:solidFill>
                    <a:schemeClr val="tx1"/>
                  </a:solidFill>
                  <a:latin typeface="Comic Sans MS" pitchFamily="66" charset="0"/>
                </a:rPr>
                <a:t>représentation</a:t>
              </a:r>
              <a:endParaRPr lang="fr-FR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692399" y="2754412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………………………………………</a:t>
              </a:r>
              <a:endParaRPr lang="fr-FR" sz="1200" dirty="0">
                <a:latin typeface="Comic Sans MS" pitchFamily="66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13" t="23000" r="29436" b="54154"/>
            <a:stretch>
              <a:fillRect/>
            </a:stretch>
          </p:blipFill>
          <p:spPr bwMode="auto">
            <a:xfrm>
              <a:off x="252239" y="3186460"/>
              <a:ext cx="344656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ZoneTexte 42"/>
            <p:cNvSpPr txBox="1"/>
            <p:nvPr/>
          </p:nvSpPr>
          <p:spPr>
            <a:xfrm>
              <a:off x="252239" y="2970436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Place la fraction</a:t>
              </a:r>
              <a:endParaRPr lang="fr-FR" sz="1200" dirty="0">
                <a:latin typeface="Comic Sans MS" pitchFamily="66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24247" y="3834532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&gt; Ou &lt;</a:t>
              </a:r>
              <a:endParaRPr lang="fr-FR" sz="1200" dirty="0">
                <a:latin typeface="Comic Sans MS" pitchFamily="66" charset="0"/>
              </a:endParaRPr>
            </a:p>
          </p:txBody>
        </p:sp>
        <p:grpSp>
          <p:nvGrpSpPr>
            <p:cNvPr id="45" name="Groupe 21"/>
            <p:cNvGrpSpPr/>
            <p:nvPr/>
          </p:nvGrpSpPr>
          <p:grpSpPr>
            <a:xfrm>
              <a:off x="1620391" y="3834532"/>
              <a:ext cx="576064" cy="936104"/>
              <a:chOff x="2340471" y="1530276"/>
              <a:chExt cx="576064" cy="936104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2340471" y="1746300"/>
                <a:ext cx="5760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	</a:t>
                </a:r>
                <a:endParaRPr lang="fr-FR" u="sng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2340471" y="1530276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2340471" y="2050882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2268463" y="419457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……</a:t>
              </a:r>
              <a:endParaRPr lang="fr-FR" sz="1200" dirty="0">
                <a:latin typeface="Comic Sans MS" pitchFamily="66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700511" y="419457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1</a:t>
              </a:r>
              <a:endParaRPr lang="fr-FR" sz="1200" dirty="0">
                <a:latin typeface="Comic Sans MS" pitchFamily="66" charset="0"/>
              </a:endParaRPr>
            </a:p>
          </p:txBody>
        </p:sp>
        <p:grpSp>
          <p:nvGrpSpPr>
            <p:cNvPr id="48" name="Groupe 27"/>
            <p:cNvGrpSpPr/>
            <p:nvPr/>
          </p:nvGrpSpPr>
          <p:grpSpPr>
            <a:xfrm>
              <a:off x="2124447" y="1602284"/>
              <a:ext cx="576064" cy="936104"/>
              <a:chOff x="2340471" y="1530276"/>
              <a:chExt cx="576064" cy="936104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2340471" y="1746300"/>
                <a:ext cx="5760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	</a:t>
                </a:r>
                <a:endParaRPr lang="fr-FR" u="sng" dirty="0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2340471" y="1530276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2340471" y="2050882"/>
                <a:ext cx="5040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.</a:t>
                </a:r>
                <a:endParaRPr lang="fr-FR" dirty="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13 (suite)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1098228"/>
            <a:ext cx="3456384" cy="22322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Problème (cahier du soir)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Pour skier 2 jours, le forfait coûte 22 €. Combien doit-on payer pour 4 jours ? 8 jours ? 1 jour 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en colonnes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4 502 – 689 = 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3 147 – 2 410 = 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882204"/>
            <a:ext cx="3384376" cy="381642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Dessine les aiguilles :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Parti à 7h35, un avion atterri à midi. Pendant combien de temps a-t-il volé ?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 : 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Phrase réponse : 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08223" y="4698628"/>
            <a:ext cx="3600400" cy="374441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Complète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jour =……………heures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semaine = ……………jours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heure = ……………min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min = ……………s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Révise les enveloppes 1, 2 et 3 des tables de multiplication et complète les calculs suivants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x 8 = ……………               3 x 7 = ……………….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 x 6 = 24                 ………x ……… = 36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 x 6 = ……………              5 x 9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56 : 7 = ……………             27 : 3 = ………………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24647" y="5058668"/>
            <a:ext cx="3456384" cy="45365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8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: un film commence à 20h45 et se termine à 23h03. Combien de temps a-t-il duré ?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 : …………………………………………………...........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Phrase réponse : …………………….......................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………………………………………………………………………….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RÃ©sultat de recherche d'images pour &quot;horloge sans aiguille c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679" y="1602284"/>
            <a:ext cx="1008112" cy="1008112"/>
          </a:xfrm>
          <a:prstGeom prst="rect">
            <a:avLst/>
          </a:prstGeom>
          <a:noFill/>
        </p:spPr>
      </p:pic>
      <p:pic>
        <p:nvPicPr>
          <p:cNvPr id="10" name="Picture 2" descr="RÃ©sultat de recherche d'images pour &quot;horloge sans aiguille c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879" y="1602284"/>
            <a:ext cx="1008112" cy="100811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212679" y="26824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23 h 40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823" y="2610396"/>
            <a:ext cx="176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Une heure moins dix</a:t>
            </a:r>
            <a:endParaRPr lang="fr-FR" sz="12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2176" t="28038" r="58493" b="34578"/>
          <a:stretch>
            <a:fillRect/>
          </a:stretch>
        </p:blipFill>
        <p:spPr bwMode="auto">
          <a:xfrm>
            <a:off x="4356695" y="5490716"/>
            <a:ext cx="21202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smtClean="0">
                <a:latin typeface="Salamander" pitchFamily="2" charset="0"/>
              </a:rPr>
              <a:t>Module 14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8223" y="738188"/>
            <a:ext cx="3600400" cy="18722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le triple des nombres suivants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30 : ……………		100 :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75 : 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 un cercle de centre O et de rayon 6 cm. (cahier du soir)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852639" y="738188"/>
            <a:ext cx="3600400" cy="49685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Quelle température indique chaque thermomètre ?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Complète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08223" y="5994772"/>
            <a:ext cx="3744416" cy="2376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Complète</a:t>
            </a:r>
            <a:endParaRPr lang="fr-FR" sz="1600" b="1" u="sng" dirty="0" smtClean="0">
              <a:solidFill>
                <a:schemeClr val="tx1"/>
              </a:solidFill>
              <a:latin typeface="Blackboard Ultra" pitchFamily="50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08223" y="2754412"/>
            <a:ext cx="3456384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Complète la chaine de calcul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96655" y="5850756"/>
            <a:ext cx="3456384" cy="18722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Dans ton cahier du soir, trace un rectangle de 5 cm de longueur et de 3 cm de largeur. Tu as besoin d’une règle et d’une équerre.</a:t>
            </a:r>
          </a:p>
          <a:p>
            <a:pPr>
              <a:buFont typeface="Wingdings" pitchFamily="2" charset="2"/>
              <a:buChar char="Ø"/>
            </a:pPr>
            <a:endParaRPr lang="fr-FR" sz="1200" b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colonnes sur ton cahier du soir : 681 x 28 =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0231" y="8443044"/>
            <a:ext cx="3384376" cy="20882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Convertis les durées suivantes :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87 min = …………h et …………… min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92 s = ……………… min ……………s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2jours et 3 h = …………………. H</a:t>
            </a:r>
          </a:p>
          <a:p>
            <a:endParaRPr lang="fr-FR" sz="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Calcule 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22 x 2 = …………                 75 x 2 = ……………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150 : 2 = …………                 450 : 2 = …………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3" t="30270" r="29436" b="7424"/>
          <a:stretch>
            <a:fillRect/>
          </a:stretch>
        </p:blipFill>
        <p:spPr bwMode="auto">
          <a:xfrm>
            <a:off x="3852639" y="1615100"/>
            <a:ext cx="3625815" cy="185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4068663" y="3834532"/>
            <a:ext cx="3204567" cy="1728192"/>
            <a:chOff x="4068663" y="3834532"/>
            <a:chExt cx="3204567" cy="17281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133" t="28038" r="66238" b="47039"/>
            <a:stretch>
              <a:fillRect/>
            </a:stretch>
          </p:blipFill>
          <p:spPr bwMode="auto">
            <a:xfrm>
              <a:off x="4068663" y="3834532"/>
              <a:ext cx="3204567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5292799" y="4194572"/>
              <a:ext cx="18722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Comic Sans MS" pitchFamily="66" charset="0"/>
                </a:rPr>
                <a:t>1      5     6       7       8      2</a:t>
              </a:r>
              <a:endParaRPr lang="fr-FR" sz="1000" dirty="0">
                <a:latin typeface="Comic Sans MS" pitchFamily="66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80231" y="3474492"/>
            <a:ext cx="2952328" cy="720080"/>
            <a:chOff x="332656" y="683568"/>
            <a:chExt cx="3321236" cy="873224"/>
          </a:xfrm>
        </p:grpSpPr>
        <p:cxnSp>
          <p:nvCxnSpPr>
            <p:cNvPr id="14" name="Connecteur en arc 13"/>
            <p:cNvCxnSpPr/>
            <p:nvPr/>
          </p:nvCxnSpPr>
          <p:spPr>
            <a:xfrm rot="5400000" flipH="1" flipV="1">
              <a:off x="2834206" y="774306"/>
              <a:ext cx="11847" cy="856739"/>
            </a:xfrm>
            <a:prstGeom prst="curvedConnector3">
              <a:avLst>
                <a:gd name="adj1" fmla="val 228539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12"/>
            <p:cNvGrpSpPr/>
            <p:nvPr/>
          </p:nvGrpSpPr>
          <p:grpSpPr>
            <a:xfrm>
              <a:off x="332656" y="683568"/>
              <a:ext cx="3321236" cy="873224"/>
              <a:chOff x="332656" y="683568"/>
              <a:chExt cx="4466342" cy="936104"/>
            </a:xfrm>
          </p:grpSpPr>
          <p:sp>
            <p:nvSpPr>
              <p:cNvPr id="16" name="Rectangle 3"/>
              <p:cNvSpPr/>
              <p:nvPr/>
            </p:nvSpPr>
            <p:spPr>
              <a:xfrm>
                <a:off x="332656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875</a:t>
                </a:r>
                <a:endParaRPr lang="fr-F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8478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6490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34902" y="1187623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en arc 23"/>
              <p:cNvCxnSpPr>
                <a:endCxn id="17" idx="0"/>
              </p:cNvCxnSpPr>
              <p:nvPr/>
            </p:nvCxnSpPr>
            <p:spPr>
              <a:xfrm rot="5400000" flipH="1" flipV="1">
                <a:off x="1340768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1052736" y="683568"/>
                <a:ext cx="64807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+10</a:t>
                </a:r>
                <a:endParaRPr lang="fr-F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Connecteur en arc 25"/>
              <p:cNvCxnSpPr/>
              <p:nvPr/>
            </p:nvCxnSpPr>
            <p:spPr>
              <a:xfrm rot="5400000" flipH="1" flipV="1">
                <a:off x="2486546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2198514" y="683568"/>
                <a:ext cx="748586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- 9</a:t>
                </a:r>
                <a:endParaRPr lang="fr-F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73906" y="683568"/>
                <a:ext cx="903680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+1 000</a:t>
                </a:r>
              </a:p>
              <a:p>
                <a:pPr algn="ctr"/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7748" t="65422" r="64027" b="1348"/>
          <a:stretch>
            <a:fillRect/>
          </a:stretch>
        </p:blipFill>
        <p:spPr bwMode="auto">
          <a:xfrm>
            <a:off x="540271" y="4320233"/>
            <a:ext cx="2448272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à coins arrondis 31"/>
          <p:cNvSpPr/>
          <p:nvPr/>
        </p:nvSpPr>
        <p:spPr>
          <a:xfrm>
            <a:off x="3924647" y="7794972"/>
            <a:ext cx="3528392" cy="28264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Convertis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50 L = ………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cL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             304 L = ……………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cL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L = ……………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mL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           47 L = ……………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mL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7748" t="24923" r="63473" b="41847"/>
          <a:stretch>
            <a:fillRect/>
          </a:stretch>
        </p:blipFill>
        <p:spPr bwMode="auto">
          <a:xfrm>
            <a:off x="4500711" y="9008029"/>
            <a:ext cx="2592288" cy="15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6" t="25077" r="46039" b="9501"/>
          <a:stretch>
            <a:fillRect/>
          </a:stretch>
        </p:blipFill>
        <p:spPr bwMode="auto">
          <a:xfrm>
            <a:off x="540271" y="6426820"/>
            <a:ext cx="2736304" cy="19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15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456384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Trouve 2 façons de faire 75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80631" y="738188"/>
            <a:ext cx="3600400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Trouve deux façons de faire 45 avec 3 marques à chaque fois. 	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8223" y="6714852"/>
            <a:ext cx="3312368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(cahier du soir) :</a:t>
            </a:r>
          </a:p>
          <a:p>
            <a:r>
              <a:rPr lang="fr-FR" sz="1200" b="1" dirty="0" smtClean="0"/>
              <a:t>)</a:t>
            </a:r>
            <a:r>
              <a:rPr lang="fr-FR" sz="1200" dirty="0" smtClean="0"/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pots de crépi permettent de couvrir 40 m². Quelle surface peut-on couvrir avec 4 pots ? 1 pot ? 5 pots ?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708623" y="3402484"/>
            <a:ext cx="3672408" cy="35283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Trouve deux façons de faire 60 avec 4 marques à chaque fois. 	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Convertis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68 L =………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104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= ……………L et …………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203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= ……… L et ……………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et …………..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564607" y="7002884"/>
            <a:ext cx="3888432" cy="35283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Ecrire en chiffres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a) 4627 centaines : 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b) 23 dizaines de mille : 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c) 110 centaines de mille : …………………………………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Encadre-les entre deux nombres au millier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a) ……………………&lt; …………………………&lt;……………………………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b) ……………………&lt; …………………………&lt;……………………………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c) ……………………&lt; …………………………&lt;……………………………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515" t="27000" r="76756" b="51193"/>
          <a:stretch>
            <a:fillRect/>
          </a:stretch>
        </p:blipFill>
        <p:spPr bwMode="auto">
          <a:xfrm>
            <a:off x="324247" y="1458268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0515" t="27000" r="76756" b="51193"/>
          <a:stretch>
            <a:fillRect/>
          </a:stretch>
        </p:blipFill>
        <p:spPr bwMode="auto">
          <a:xfrm>
            <a:off x="3924647" y="1674292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0515" t="27000" r="76756" b="51193"/>
          <a:stretch>
            <a:fillRect/>
          </a:stretch>
        </p:blipFill>
        <p:spPr bwMode="auto">
          <a:xfrm>
            <a:off x="3780631" y="4266580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908423" y="1530276"/>
            <a:ext cx="1728192" cy="99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Façon n°1 : 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Façon n°2 : 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………………………………………………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08823" y="1746300"/>
            <a:ext cx="1728192" cy="99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Façon n°1 : 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Façon n°2 : 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………………………………………………</a:t>
            </a:r>
            <a:endParaRPr lang="fr-FR" sz="1000" dirty="0">
              <a:latin typeface="Comic Sans MS" pitchFamily="66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08223" y="3114452"/>
            <a:ext cx="3456384" cy="3384376"/>
            <a:chOff x="180231" y="3258468"/>
            <a:chExt cx="3456384" cy="3384376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80231" y="3258468"/>
              <a:ext cx="3456384" cy="3384376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600" b="1" u="sng" dirty="0" smtClean="0">
                  <a:solidFill>
                    <a:schemeClr val="tx1"/>
                  </a:solidFill>
                  <a:latin typeface="Blackboard Ultra" pitchFamily="50" charset="0"/>
                </a:rPr>
                <a:t>Séance 2 :</a:t>
              </a:r>
            </a:p>
            <a:p>
              <a:pPr>
                <a:buFont typeface="Wingdings" pitchFamily="2" charset="2"/>
                <a:buChar char="Ø"/>
              </a:pPr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Trouve 2 façons de faire 100</a:t>
              </a: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Convertis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56 </a:t>
              </a:r>
              <a:r>
                <a:rPr lang="fr-FR" sz="1200" dirty="0" err="1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cL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=………</a:t>
              </a:r>
              <a:r>
                <a:rPr lang="fr-FR" sz="1200" dirty="0" err="1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dL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et …………</a:t>
              </a:r>
              <a:r>
                <a:rPr lang="fr-FR" sz="1200" dirty="0" err="1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cL</a:t>
              </a: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87 L = ……………</a:t>
              </a:r>
              <a:r>
                <a:rPr lang="fr-FR" sz="1200" dirty="0" err="1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mL</a:t>
              </a:r>
              <a:endPara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451 </a:t>
              </a:r>
              <a:r>
                <a:rPr lang="fr-FR" sz="1200" dirty="0" err="1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dL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= ……… L et ……………</a:t>
              </a:r>
              <a:r>
                <a:rPr lang="fr-FR" sz="1200" dirty="0" err="1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dL</a:t>
              </a:r>
              <a:endParaRPr lang="fr-FR" sz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515" t="27000" r="76756" b="51193"/>
            <a:stretch>
              <a:fillRect/>
            </a:stretch>
          </p:blipFill>
          <p:spPr bwMode="auto">
            <a:xfrm>
              <a:off x="324247" y="3978548"/>
              <a:ext cx="165618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1908423" y="4050556"/>
              <a:ext cx="1728192" cy="990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00" dirty="0" smtClean="0">
                  <a:latin typeface="Comic Sans MS" pitchFamily="66" charset="0"/>
                </a:rPr>
                <a:t>Façon n°1 : </a:t>
              </a:r>
            </a:p>
            <a:p>
              <a:pPr>
                <a:lnSpc>
                  <a:spcPct val="150000"/>
                </a:lnSpc>
              </a:pPr>
              <a:r>
                <a:rPr lang="fr-FR" sz="1000" dirty="0" smtClean="0">
                  <a:latin typeface="Comic Sans MS" pitchFamily="66" charset="0"/>
                </a:rPr>
                <a:t>………………………………………………</a:t>
              </a:r>
            </a:p>
            <a:p>
              <a:pPr>
                <a:lnSpc>
                  <a:spcPct val="150000"/>
                </a:lnSpc>
              </a:pPr>
              <a:r>
                <a:rPr lang="fr-FR" sz="1000" dirty="0" smtClean="0">
                  <a:latin typeface="Comic Sans MS" pitchFamily="66" charset="0"/>
                </a:rPr>
                <a:t>Façon n°2 : </a:t>
              </a:r>
            </a:p>
            <a:p>
              <a:pPr>
                <a:lnSpc>
                  <a:spcPct val="150000"/>
                </a:lnSpc>
              </a:pPr>
              <a:r>
                <a:rPr lang="fr-FR" sz="1000" dirty="0" smtClean="0">
                  <a:latin typeface="Comic Sans MS" pitchFamily="66" charset="0"/>
                </a:rPr>
                <a:t>………………………………………………</a:t>
              </a:r>
              <a:endParaRPr lang="fr-FR" sz="1000" dirty="0">
                <a:latin typeface="Comic Sans MS" pitchFamily="66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364807" y="4338588"/>
            <a:ext cx="1728192" cy="99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Façon n°1 : 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Façon n°2 : 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Comic Sans MS" pitchFamily="66" charset="0"/>
              </a:rPr>
              <a:t>………………………………………………</a:t>
            </a:r>
            <a:endParaRPr lang="fr-FR" sz="1000" dirty="0">
              <a:latin typeface="Comic Sans MS" pitchFamily="66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4" t="66461" r="66241" b="2386"/>
          <a:stretch>
            <a:fillRect/>
          </a:stretch>
        </p:blipFill>
        <p:spPr bwMode="auto">
          <a:xfrm>
            <a:off x="396255" y="7074892"/>
            <a:ext cx="2664296" cy="16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16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456384" cy="13681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 un cercle de centre O et de rayon 7 cm sur ton cahier du soir.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 un segment [AB] de longueur 5cm. Place I le milieu de ce segment.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24647" y="738188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 Ecris les fractions décimales sous forme d’un nombre décimal :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Faire la fiche de devoirs 1 (à coller dans le cahier du soir)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852639" y="6714852"/>
            <a:ext cx="3456384" cy="33123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en chiffres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trois millions deux cent soixante mille cent dix …………………………………………………………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Décompose ce nombre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Indique le nombre de milliers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7 + 5,3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22 + 8, 5= 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780631" y="3402484"/>
            <a:ext cx="3600400" cy="309634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Trace le triangle DEF : DE= 4 cm, DF=7cm et DE = 9 cm (cahier du soir)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les fractions décimales sous différentes formes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Ex: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80231" y="2250356"/>
            <a:ext cx="3456384" cy="69127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+ 2,1 = ………………         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12 + 6,3 = 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24647" y="157208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24647" y="153027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15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24647" y="17463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96855" y="160228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24647" y="225035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96855" y="225035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96855" y="153027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142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96855" y="178811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24647" y="21783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37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924647" y="2436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96855" y="21783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231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96855" y="2436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428703" y="16022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00911" y="161331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28703" y="22503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00911" y="226138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84687" y="477063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14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284687" y="502847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12679" y="481244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716735" y="484264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 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004767" y="477063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004767" y="498666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932759" y="481244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580831" y="477063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364807" y="484264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+  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732959" y="477063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084887" y="48130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 1   +   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580831" y="474043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4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580831" y="495646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732959" y="469862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4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732959" y="495646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996655" y="530488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23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996655" y="556272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924647" y="534670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996655" y="588095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89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996655" y="61387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924647" y="592276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428703" y="534670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………………………………………  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28703" y="59227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…………………………………………  </a:t>
            </a:r>
            <a:endParaRPr lang="fr-FR" sz="1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7" t="21807" r="34695" b="6540"/>
          <a:stretch>
            <a:fillRect/>
          </a:stretch>
        </p:blipFill>
        <p:spPr bwMode="auto">
          <a:xfrm>
            <a:off x="108223" y="3762524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17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8223" y="738188"/>
            <a:ext cx="4464496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24 x 11 = ……………          47 x 11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35 x 11 = ……………          51 x 11 = 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08623" y="7362924"/>
            <a:ext cx="3600400" cy="18722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colonnes (cahier du soir)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31 201 + 12 + 8 799 =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47 563 – 657 =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176 : 8 = ……………………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24247" y="4554612"/>
            <a:ext cx="7056784" cy="244827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dans le tableau douze dixièmes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99" t="26116" r="27222" b="14693"/>
          <a:stretch>
            <a:fillRect/>
          </a:stretch>
        </p:blipFill>
        <p:spPr bwMode="auto">
          <a:xfrm>
            <a:off x="468263" y="1890316"/>
            <a:ext cx="3960440" cy="180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836415" y="20343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cube</a:t>
            </a:r>
            <a:endParaRPr lang="fr-FR" sz="12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28" t="28972" r="68705" b="45430"/>
          <a:stretch>
            <a:fillRect/>
          </a:stretch>
        </p:blipFill>
        <p:spPr bwMode="auto">
          <a:xfrm>
            <a:off x="396255" y="5418708"/>
            <a:ext cx="22873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4716735" y="810196"/>
            <a:ext cx="2736304" cy="36004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Tables de multiplication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 x 6 = ………     5 x 5 = …………  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x 3 = 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Nomme ces trois solides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 un triangle de dimensions 3cm, 4cm et 5cm. (cahier du soir)	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9370" t="28086" r="72328" b="56337"/>
          <a:stretch>
            <a:fillRect/>
          </a:stretch>
        </p:blipFill>
        <p:spPr bwMode="auto">
          <a:xfrm>
            <a:off x="4860751" y="2739906"/>
            <a:ext cx="586663" cy="65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l="17710" t="49894" r="71221" b="37645"/>
          <a:stretch>
            <a:fillRect/>
          </a:stretch>
        </p:blipFill>
        <p:spPr bwMode="auto">
          <a:xfrm>
            <a:off x="5580831" y="2682405"/>
            <a:ext cx="837981" cy="5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18263" t="66508" r="72881" b="17915"/>
          <a:stretch>
            <a:fillRect/>
          </a:stretch>
        </p:blipFill>
        <p:spPr bwMode="auto">
          <a:xfrm>
            <a:off x="6588943" y="2538389"/>
            <a:ext cx="733233" cy="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e 21"/>
          <p:cNvGrpSpPr/>
          <p:nvPr/>
        </p:nvGrpSpPr>
        <p:grpSpPr>
          <a:xfrm>
            <a:off x="324247" y="7218908"/>
            <a:ext cx="3168352" cy="3240360"/>
            <a:chOff x="4212679" y="4194572"/>
            <a:chExt cx="3168352" cy="3240360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4212679" y="4194572"/>
              <a:ext cx="3168352" cy="324036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600" b="1" u="sng" dirty="0" smtClean="0">
                  <a:solidFill>
                    <a:schemeClr val="tx1"/>
                  </a:solidFill>
                  <a:latin typeface="Blackboard Ultra" pitchFamily="50" charset="0"/>
                </a:rPr>
                <a:t>Séance 4  :</a:t>
              </a:r>
              <a:endParaRPr lang="fr-FR" sz="1200" b="1" u="sng" dirty="0" smtClean="0">
                <a:solidFill>
                  <a:schemeClr val="tx1"/>
                </a:solidFill>
                <a:latin typeface="Comic Sans MS" pitchFamily="66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Table de 25 :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2 x 25 = ……………        5 x 25 =……………</a:t>
              </a:r>
              <a:b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</a:b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7 x 25 = ……………        9 x 25 = ……………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Ecris dans le tableau trente-six dixièmes</a:t>
              </a:r>
              <a:endParaRPr lang="fr-FR" sz="12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628" t="28972" r="68705" b="45430"/>
            <a:stretch>
              <a:fillRect/>
            </a:stretch>
          </p:blipFill>
          <p:spPr bwMode="auto">
            <a:xfrm>
              <a:off x="4644727" y="5922764"/>
              <a:ext cx="228731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4981" t="23884" r="28054" b="33539"/>
          <a:stretch>
            <a:fillRect/>
          </a:stretch>
        </p:blipFill>
        <p:spPr bwMode="auto">
          <a:xfrm>
            <a:off x="3348583" y="5490716"/>
            <a:ext cx="38252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3564607" y="4914652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</a:rPr>
              <a:t> Complète le chèque avec le nombre 3 254 789 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82204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Compte de 1 000 en 1 000 le plus loin possible en 1 min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Dictée de nombres (écrire en chiffres sur le cahier du soir)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3 025  - 5 002 – 2 069 – 1 047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882204"/>
            <a:ext cx="3384376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Recompose les nombres : 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exemple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2 000 + 300 + 40 + 5 = 2345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6 000 + 10 + 8 =…………………..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3 000 + 200 + 9 = …………………………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8 000 + 500 + 1 = ……………………..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la chaine de Calcul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212679" y="3546500"/>
            <a:ext cx="2952328" cy="720080"/>
            <a:chOff x="332656" y="683568"/>
            <a:chExt cx="3321236" cy="873224"/>
          </a:xfrm>
        </p:grpSpPr>
        <p:cxnSp>
          <p:nvCxnSpPr>
            <p:cNvPr id="6" name="Connecteur en arc 5"/>
            <p:cNvCxnSpPr/>
            <p:nvPr/>
          </p:nvCxnSpPr>
          <p:spPr>
            <a:xfrm rot="5400000" flipH="1" flipV="1">
              <a:off x="2834206" y="774306"/>
              <a:ext cx="11847" cy="856739"/>
            </a:xfrm>
            <a:prstGeom prst="curvedConnector3">
              <a:avLst>
                <a:gd name="adj1" fmla="val 228539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12"/>
            <p:cNvGrpSpPr/>
            <p:nvPr/>
          </p:nvGrpSpPr>
          <p:grpSpPr>
            <a:xfrm>
              <a:off x="332656" y="683568"/>
              <a:ext cx="3321236" cy="873224"/>
              <a:chOff x="332656" y="683568"/>
              <a:chExt cx="4466342" cy="936104"/>
            </a:xfrm>
          </p:grpSpPr>
          <p:sp>
            <p:nvSpPr>
              <p:cNvPr id="8" name="Rectangle 3"/>
              <p:cNvSpPr/>
              <p:nvPr/>
            </p:nvSpPr>
            <p:spPr>
              <a:xfrm>
                <a:off x="332656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2 650</a:t>
                </a:r>
                <a:endParaRPr lang="fr-F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8478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6490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34902" y="1187623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en arc 11"/>
              <p:cNvCxnSpPr>
                <a:endCxn id="9" idx="0"/>
              </p:cNvCxnSpPr>
              <p:nvPr/>
            </p:nvCxnSpPr>
            <p:spPr>
              <a:xfrm rot="5400000" flipH="1" flipV="1">
                <a:off x="1340768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1052736" y="683568"/>
                <a:ext cx="64807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+ 10</a:t>
                </a:r>
                <a:endParaRPr lang="fr-F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" name="Connecteur en arc 13"/>
              <p:cNvCxnSpPr/>
              <p:nvPr/>
            </p:nvCxnSpPr>
            <p:spPr>
              <a:xfrm rot="5400000" flipH="1" flipV="1">
                <a:off x="2486546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2198514" y="683568"/>
                <a:ext cx="748586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73906" y="683568"/>
                <a:ext cx="903680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+1000</a:t>
                </a:r>
              </a:p>
              <a:p>
                <a:pPr algn="ctr"/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8" name="Rectangle à coins arrondis 17"/>
          <p:cNvSpPr/>
          <p:nvPr/>
        </p:nvSpPr>
        <p:spPr>
          <a:xfrm>
            <a:off x="252239" y="3042444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Range en ordre croissant (du plus petit au plus grand) : 6 325 – 4 326 – 9 625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...............................................................................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revoir les tables avec l’enveloppe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de multiplication (1)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80231" y="4914652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Pour chaque nombre, écris le nombre de centaines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5 621 : ………………………..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8 760 : …………………………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12 689 + 5 000 = 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15 062 + 3 000 = 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9 258 + 7 000 = ………………………………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24647" y="5058668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Range en ordre croissant (du plus petit au plus grand) : 8 135 – 9 335 – 9 306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...............................................................................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revoir les tables avec l’enveloppe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de multiplication (1)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548383" y="7794972"/>
            <a:ext cx="4536504" cy="201622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C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alcule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14 2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9 + 4 000 = 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9 808 + 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000 = 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17 684 + 2 000 = ………………………………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revoir les tables avec l’enveloppe de multiplication (1)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18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la fraction égale à 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+ ½ = ……………………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 + 1/3 = …………………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24 x 100 = ………………       5,7 x 10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87,1 x 1000 = ……………      6 x 100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14,8 x 100 = ………………     23 x 10 = 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08223" y="5994772"/>
            <a:ext cx="5400600" cy="32403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63 x 100 = ……………	47,03 x 10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51 x 10 = ………………                 642,3 x 100 = 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0231" y="3546500"/>
            <a:ext cx="7056784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580831" y="5994772"/>
            <a:ext cx="1872208" cy="302433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tracer un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triangle équilatéral de côté 7 cm (cahier du soir).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12,4 x 10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6,1 x 100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57,5 x 100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23,2 x 10 = 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708623" y="738188"/>
            <a:ext cx="3528392" cy="252028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Dictée de nombres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56 123 – 578 102 – 63 741 – 3 605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Range ces nombres dans l’ordre croissant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la moitié des nombres suivants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682 : 2 = …………          852 : 2 = 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446 : 2 = ……………        694 : 2 = 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72319" y="3978548"/>
            <a:ext cx="5760640" cy="1728192"/>
            <a:chOff x="972319" y="1026220"/>
            <a:chExt cx="5760640" cy="17281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408" t="24923" r="65134" b="41422"/>
            <a:stretch>
              <a:fillRect/>
            </a:stretch>
          </p:blipFill>
          <p:spPr bwMode="auto">
            <a:xfrm>
              <a:off x="972319" y="1098228"/>
              <a:ext cx="2350713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408" t="58578" r="65134" b="10694"/>
            <a:stretch>
              <a:fillRect/>
            </a:stretch>
          </p:blipFill>
          <p:spPr bwMode="auto">
            <a:xfrm>
              <a:off x="4068663" y="1026220"/>
              <a:ext cx="2664296" cy="171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9294" t="24971" r="35801" b="41280"/>
          <a:stretch>
            <a:fillRect/>
          </a:stretch>
        </p:blipFill>
        <p:spPr bwMode="auto">
          <a:xfrm>
            <a:off x="540271" y="6426820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9294" t="58721" r="35248" b="7530"/>
          <a:stretch>
            <a:fillRect/>
          </a:stretch>
        </p:blipFill>
        <p:spPr bwMode="auto">
          <a:xfrm>
            <a:off x="3060551" y="6570836"/>
            <a:ext cx="2376264" cy="167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19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456384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dans le tableau cinq dixièmes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80631" y="738188"/>
            <a:ext cx="3600400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Calcule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47,02 x 10 = …………            5,14 x 10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631,15 x 100 = ………           41,3 x 100 = 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Place les fractions sur la droite graduée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80231" y="6282804"/>
            <a:ext cx="3312368" cy="40324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Problème : Le train part à 9h52. Le voyage dure 192 minutes. A quelle heure arrive le train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 : 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Phrase réponse : 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……………………………………………………………………..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708623" y="3402484"/>
            <a:ext cx="3672408" cy="295232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25 x 4 = …………             350  : 50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50 x 5 = …………              5 000 : 50 = 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Problème : Le programme du soir commence à 20h35 et dure 127 minutes. A quelle heure se termine-t-il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 : 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Phrase réponse : 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……………………………………………………………………………….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780631" y="8587060"/>
            <a:ext cx="3564184" cy="194421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la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Fleur numérique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08223" y="3114452"/>
            <a:ext cx="3456384" cy="302433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Convertis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5L = …………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mL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62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= 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et …………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23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= …………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mL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l’aire de la figure.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28" t="28972" r="68705" b="45430"/>
          <a:stretch>
            <a:fillRect/>
          </a:stretch>
        </p:blipFill>
        <p:spPr bwMode="auto">
          <a:xfrm>
            <a:off x="684287" y="1458268"/>
            <a:ext cx="22873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076" t="72691" r="46870" b="6540"/>
          <a:stretch>
            <a:fillRect/>
          </a:stretch>
        </p:blipFill>
        <p:spPr bwMode="auto">
          <a:xfrm>
            <a:off x="4356695" y="2250356"/>
            <a:ext cx="2376264" cy="9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04" t="48461" r="26394" b="21078"/>
          <a:stretch>
            <a:fillRect/>
          </a:stretch>
        </p:blipFill>
        <p:spPr bwMode="auto">
          <a:xfrm>
            <a:off x="324247" y="498666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252239" y="6786860"/>
            <a:ext cx="1512168" cy="1277857"/>
            <a:chOff x="252239" y="6747947"/>
            <a:chExt cx="1512168" cy="127785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897" t="36346" r="30821" b="42837"/>
            <a:stretch>
              <a:fillRect/>
            </a:stretch>
          </p:blipFill>
          <p:spPr bwMode="auto">
            <a:xfrm>
              <a:off x="252239" y="6747947"/>
              <a:ext cx="1512168" cy="126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828303" y="7276108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 10</a:t>
              </a:r>
              <a:endParaRPr lang="fr-FR" sz="900" dirty="0">
                <a:latin typeface="Comic Sans MS" pitchFamily="66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28303" y="7506940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  1</a:t>
              </a:r>
              <a:endParaRPr lang="fr-FR" sz="900" dirty="0">
                <a:latin typeface="Comic Sans MS" pitchFamily="66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28303" y="7650956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0,1</a:t>
              </a:r>
              <a:endParaRPr lang="fr-FR" sz="900" dirty="0">
                <a:latin typeface="Comic Sans MS" pitchFamily="66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28303" y="7794972"/>
              <a:ext cx="5040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Comic Sans MS" pitchFamily="66" charset="0"/>
                </a:rPr>
                <a:t>0,01</a:t>
              </a:r>
              <a:endParaRPr lang="fr-FR" sz="900" dirty="0">
                <a:latin typeface="Comic Sans MS" pitchFamily="66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548383" y="685886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Comment réaliser 10,12 avec 4 marques ?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……………………………………………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780631" y="6570836"/>
            <a:ext cx="3564184" cy="18722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 colonnes (cahier du soir)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561,12 + 25,43 = 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Dessiner un polygone à 5 côtés et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indiquer la nature de ses angles (cahier du soir)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l="18263" t="21807" r="42997" b="23155"/>
          <a:stretch>
            <a:fillRect/>
          </a:stretch>
        </p:blipFill>
        <p:spPr bwMode="auto">
          <a:xfrm>
            <a:off x="5216715" y="8731076"/>
            <a:ext cx="20923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6012879" y="93791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3,18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20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2880320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5,12 x 10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6,07 x 10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17,02 x 100 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51,3 x 100 = 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04567" y="882204"/>
            <a:ext cx="4176464" cy="338437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2: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	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23 x 5 = ……………	52 x 5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71 x 5 = ……………                      18 x 5 = ……………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8223" y="4482604"/>
            <a:ext cx="7056784" cy="46085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3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Dessine les aiguilles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16h20 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J’ai acheté 3 magasines pour 6,45€. Combien vais-je payer pour 6 magasines ? Pour 12 magasines ? Pour 33 magasines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Calculs : 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Phrases réponse : ………………………………………………………………………………………………………………………………………………………………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5" t="24923" r="67347" b="42885"/>
          <a:stretch>
            <a:fillRect/>
          </a:stretch>
        </p:blipFill>
        <p:spPr bwMode="auto">
          <a:xfrm>
            <a:off x="491492" y="1098228"/>
            <a:ext cx="24970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408" t="63345" r="62920" b="5501"/>
          <a:stretch>
            <a:fillRect/>
          </a:stretch>
        </p:blipFill>
        <p:spPr bwMode="auto">
          <a:xfrm>
            <a:off x="3636615" y="1386260"/>
            <a:ext cx="31203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Ã©sultat de recherche d'images pour &quot;horloge sans aiguille cm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47" y="5274692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2" descr="RÃ©sultat de recherche d'images pour &quot;horloge sans aiguille cm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591" y="5418708"/>
            <a:ext cx="1008112" cy="1008112"/>
          </a:xfrm>
          <a:prstGeom prst="rect">
            <a:avLst/>
          </a:prstGeom>
          <a:noFill/>
        </p:spPr>
      </p:pic>
      <p:sp>
        <p:nvSpPr>
          <p:cNvPr id="37" name="Rectangle à coins arrondis 36"/>
          <p:cNvSpPr/>
          <p:nvPr/>
        </p:nvSpPr>
        <p:spPr>
          <a:xfrm>
            <a:off x="252239" y="9163124"/>
            <a:ext cx="6912768" cy="13862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en colonnes (cahier du soir)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75 + 12,4 + 151 ,36 =  …………………………		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6,47 + 3,1 =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23,2 + 57,14 = …………………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276575" y="49146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  <a:cs typeface="Arial" pitchFamily="34" charset="0"/>
              </a:rPr>
              <a:t> On ajoute 1h30, quelle heure sera-t-il ? Dessine les aiguilles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</a:t>
            </a:r>
            <a:r>
              <a:rPr lang="fr-FR" sz="3200" dirty="0" smtClean="0">
                <a:latin typeface="Salamander" pitchFamily="2" charset="0"/>
              </a:rPr>
              <a:t>20 (suite)</a:t>
            </a:r>
            <a:endParaRPr lang="fr-FR" sz="3200" dirty="0">
              <a:latin typeface="Salamander" pitchFamily="2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4247" y="882204"/>
            <a:ext cx="3240360" cy="1944216"/>
            <a:chOff x="3852639" y="5922764"/>
            <a:chExt cx="3240360" cy="1944216"/>
          </a:xfrm>
        </p:grpSpPr>
        <p:grpSp>
          <p:nvGrpSpPr>
            <p:cNvPr id="4" name="Groupe 39"/>
            <p:cNvGrpSpPr/>
            <p:nvPr/>
          </p:nvGrpSpPr>
          <p:grpSpPr>
            <a:xfrm>
              <a:off x="3852639" y="5922764"/>
              <a:ext cx="3240360" cy="1944216"/>
              <a:chOff x="3852639" y="5922764"/>
              <a:chExt cx="3240360" cy="1944216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852639" y="5922764"/>
                <a:ext cx="3240360" cy="19442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1600" b="1" u="sng" dirty="0" smtClean="0">
                    <a:solidFill>
                      <a:schemeClr val="tx1"/>
                    </a:solidFill>
                    <a:latin typeface="Blackboard Ultra" pitchFamily="50" charset="0"/>
                  </a:rPr>
                  <a:t>Séance 5 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sz="1200" dirty="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rPr>
                  <a:t>Compare avec &lt; ou &gt;</a:t>
                </a:r>
              </a:p>
              <a:p>
                <a:endPara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endParaRPr>
              </a:p>
              <a:p>
                <a:endPara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endParaRPr>
              </a:p>
              <a:p>
                <a:endParaRPr lang="fr-FR" sz="1200" dirty="0" smtClean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284687" y="65708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14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284687" y="6828671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100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644727" y="6581869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Comic Sans MS" pitchFamily="66" charset="0"/>
                  </a:rPr>
                  <a:t>………</a:t>
                </a:r>
                <a:endParaRPr lang="fr-FR" sz="1200" dirty="0">
                  <a:latin typeface="Comic Sans MS" pitchFamily="66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076775" y="6540639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53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076775" y="6786860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100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</p:grpSp>
        <p:grpSp>
          <p:nvGrpSpPr>
            <p:cNvPr id="5" name="Groupe 40"/>
            <p:cNvGrpSpPr/>
            <p:nvPr/>
          </p:nvGrpSpPr>
          <p:grpSpPr>
            <a:xfrm>
              <a:off x="4284687" y="7249105"/>
              <a:ext cx="1512168" cy="504056"/>
              <a:chOff x="4284687" y="7249105"/>
              <a:chExt cx="1512168" cy="504056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4356695" y="7249105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123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4356695" y="7506940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100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4284687" y="7290916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u="sng" dirty="0" smtClean="0">
                    <a:latin typeface="Comic Sans MS" pitchFamily="66" charset="0"/>
                  </a:rPr>
                  <a:t>	</a:t>
                </a:r>
                <a:endParaRPr lang="fr-FR" sz="1000" u="sng" dirty="0">
                  <a:latin typeface="Comic Sans MS" pitchFamily="66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5292799" y="7249105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8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292799" y="7506940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Comic Sans MS" pitchFamily="66" charset="0"/>
                  </a:rPr>
                  <a:t>100</a:t>
                </a:r>
                <a:endParaRPr lang="fr-FR" sz="1000" dirty="0">
                  <a:latin typeface="Comic Sans MS" pitchFamily="66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220791" y="7290916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u="sng" dirty="0" smtClean="0">
                    <a:latin typeface="Comic Sans MS" pitchFamily="66" charset="0"/>
                  </a:rPr>
                  <a:t>	</a:t>
                </a:r>
                <a:endParaRPr lang="fr-FR" sz="1000" u="sng" dirty="0">
                  <a:latin typeface="Comic Sans MS" pitchFamily="66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797127" y="7290916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Comic Sans MS" pitchFamily="66" charset="0"/>
                  </a:rPr>
                  <a:t>………</a:t>
                </a:r>
                <a:endParaRPr lang="fr-FR" sz="1200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684287" y="1572087"/>
            <a:ext cx="1368152" cy="246221"/>
            <a:chOff x="4212679" y="6612647"/>
            <a:chExt cx="1368152" cy="246221"/>
          </a:xfrm>
        </p:grpSpPr>
        <p:sp>
          <p:nvSpPr>
            <p:cNvPr id="20" name="ZoneTexte 19"/>
            <p:cNvSpPr txBox="1"/>
            <p:nvPr/>
          </p:nvSpPr>
          <p:spPr>
            <a:xfrm>
              <a:off x="4212679" y="6612647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u="sng" dirty="0" smtClean="0">
                  <a:latin typeface="Comic Sans MS" pitchFamily="66" charset="0"/>
                </a:rPr>
                <a:t>	</a:t>
              </a:r>
              <a:endParaRPr lang="fr-FR" sz="1000" u="sng" dirty="0">
                <a:latin typeface="Comic Sans MS" pitchFamily="66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004767" y="6612647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u="sng" dirty="0" smtClean="0">
                  <a:latin typeface="Comic Sans MS" pitchFamily="66" charset="0"/>
                </a:rPr>
                <a:t>	</a:t>
              </a:r>
              <a:endParaRPr lang="fr-FR" sz="1000" u="sng" dirty="0">
                <a:latin typeface="Comic Sans MS" pitchFamily="66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356695" y="882204"/>
            <a:ext cx="2736304" cy="2592288"/>
            <a:chOff x="4068663" y="8010996"/>
            <a:chExt cx="2736304" cy="2592288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4068663" y="8010996"/>
              <a:ext cx="2736304" cy="2592288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600" b="1" u="sng" dirty="0" smtClean="0">
                  <a:solidFill>
                    <a:schemeClr val="tx1"/>
                  </a:solidFill>
                  <a:latin typeface="Blackboard Ultra" pitchFamily="50" charset="0"/>
                </a:rPr>
                <a:t>Séance 6 :</a:t>
              </a:r>
              <a:endParaRPr lang="fr-FR" sz="1200" dirty="0" smtClean="0">
                <a:solidFill>
                  <a:schemeClr val="tx1"/>
                </a:solidFill>
                <a:latin typeface="Comic Sans MS" pitchFamily="66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Décompose la fraction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Ex : </a:t>
              </a:r>
              <a:endParaRPr lang="fr-FR" sz="1200" dirty="0" smtClean="0">
                <a:solidFill>
                  <a:schemeClr val="tx1"/>
                </a:solidFill>
                <a:latin typeface="Comic Sans MS" pitchFamily="66" charset="0"/>
              </a:endParaRPr>
            </a:p>
            <a:p>
              <a:pPr>
                <a:lnSpc>
                  <a:spcPct val="150000"/>
                </a:lnSpc>
              </a:pPr>
              <a:endParaRPr lang="fr-FR" sz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212679" y="9091116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Comic Sans MS" pitchFamily="66" charset="0"/>
                </a:rPr>
                <a:t>456</a:t>
              </a:r>
              <a:endParaRPr lang="fr-FR" sz="1000" dirty="0">
                <a:latin typeface="Comic Sans MS" pitchFamily="66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212679" y="9348951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Comic Sans MS" pitchFamily="66" charset="0"/>
                </a:rPr>
                <a:t>1000</a:t>
              </a:r>
              <a:endParaRPr lang="fr-FR" sz="1000" dirty="0">
                <a:latin typeface="Comic Sans MS" pitchFamily="66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140671" y="9132927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u="sng" dirty="0" smtClean="0">
                  <a:latin typeface="Comic Sans MS" pitchFamily="66" charset="0"/>
                </a:rPr>
                <a:t>	</a:t>
              </a:r>
              <a:endParaRPr lang="fr-FR" sz="1000" u="sng" dirty="0">
                <a:latin typeface="Comic Sans MS" pitchFamily="66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644727" y="9132927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omic Sans MS" pitchFamily="66" charset="0"/>
                </a:rPr>
                <a:t>= …………………………………………… </a:t>
              </a:r>
              <a:endParaRPr lang="fr-FR" sz="1200" dirty="0">
                <a:latin typeface="Comic Sans MS" pitchFamily="66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6603" t="33230" r="69561" b="60539"/>
            <a:stretch>
              <a:fillRect/>
            </a:stretch>
          </p:blipFill>
          <p:spPr bwMode="auto">
            <a:xfrm>
              <a:off x="4572719" y="8659068"/>
              <a:ext cx="18002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ZoneTexte 28"/>
          <p:cNvSpPr txBox="1"/>
          <p:nvPr/>
        </p:nvSpPr>
        <p:spPr>
          <a:xfrm>
            <a:off x="4572719" y="271260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623 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72719" y="297043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omic Sans MS" pitchFamily="66" charset="0"/>
              </a:rPr>
              <a:t>1000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04767" y="27544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= …………………………………………… 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00711" y="275441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omic Sans MS" pitchFamily="66" charset="0"/>
              </a:rPr>
              <a:t>	</a:t>
            </a:r>
            <a:endParaRPr lang="fr-FR" sz="1000" u="sng" dirty="0">
              <a:latin typeface="Comic Sans MS" pitchFamily="66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80231" y="3402484"/>
            <a:ext cx="2808312" cy="46085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7 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Effectue les conversions :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1 000 kg = ……………tonne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56 m = …………… mm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5200 m = ………km …………m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25 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cL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= …………</a:t>
            </a:r>
            <a:r>
              <a:rPr lang="fr-FR" sz="1200" dirty="0" err="1" smtClean="0">
                <a:solidFill>
                  <a:schemeClr val="tx1"/>
                </a:solidFill>
                <a:latin typeface="Comic Sans MS" pitchFamily="66" charset="0"/>
              </a:rPr>
              <a:t>dL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Complète la fleur numérique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420591" y="3690516"/>
            <a:ext cx="3816424" cy="35283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8 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Quel est le nom des solides suivants ?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en colonnes (cahier du soir)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564 x 43 = 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68 + 12,9 + 0,235 + 1 247 =………………………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89 120 – 5 231 =  ………………………………………..</a:t>
            </a:r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3" cstate="print"/>
          <a:srcRect l="2136" t="12378" r="3286" b="73419"/>
          <a:stretch>
            <a:fillRect/>
          </a:stretch>
        </p:blipFill>
        <p:spPr bwMode="auto">
          <a:xfrm>
            <a:off x="3492599" y="4410596"/>
            <a:ext cx="3600400" cy="754138"/>
          </a:xfrm>
          <a:prstGeom prst="rect">
            <a:avLst/>
          </a:prstGeom>
          <a:noFill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/>
          <a:srcRect l="18263" t="21807" r="42997" b="23155"/>
          <a:stretch>
            <a:fillRect/>
          </a:stretch>
        </p:blipFill>
        <p:spPr bwMode="auto">
          <a:xfrm>
            <a:off x="468263" y="5850756"/>
            <a:ext cx="24727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1404367" y="6570836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12,7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</a:t>
            </a:r>
            <a:r>
              <a:rPr lang="fr-FR" sz="3200" dirty="0" smtClean="0">
                <a:latin typeface="Salamander" pitchFamily="2" charset="0"/>
              </a:rPr>
              <a:t>21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600400" cy="309634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1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Range les nombres suivants dans l’ordre décroissant :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6,12 / 6,01 / 6,21 / 56,12 / 6,2 / 56,2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Révise les enveloppes 1, 2, 3 des tables de multiplication et  complète les calculs suivants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x 6 = ……………              7 x 7 = 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 x ………… = 81          18 : 2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 x 6 = ……………              3 x 5 =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68663" y="738188"/>
            <a:ext cx="3168352" cy="2376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2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Range les nombres suivants dans l’ordre décroissant :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35,04 / 35,4 / 32,4 / 10,04 / 63,41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Problème (cahier du soir) : Le compteur de ma voiture indique 32 609 km. J’ai parcouru 1 231 km pendant les vacances. Qu’indiquait le compteur avant mon départ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40671" y="3258468"/>
            <a:ext cx="3168352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3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 x 40 = …………………              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 x 30  = 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9 x 100 = 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 x 50 = ……………………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52239" y="3978548"/>
            <a:ext cx="3744416" cy="115212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4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Problème (cahier du soir) : Les pêches blanches sont vendues 14 € les 4kg et les pêches jaunes sont vendues 8€ les 3kg. Quelles pêches je choisis pour payer le moins cher ?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8223" y="5274692"/>
            <a:ext cx="3744416" cy="15121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5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colonnes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22 + 1 245 + 72,1 =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564 x 53 =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478 : 6 =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996655" y="5202684"/>
            <a:ext cx="3456384" cy="16561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6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Compte de 0,1 en 0,1 le plus loin possible en 1 minutes. Tu pars de 2,1.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Problème (cahier du soir) : Si 1kg de fraises coute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,5€, combien coûte 2kg de fraises ?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80231" y="6930876"/>
            <a:ext cx="3456384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7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Ecris de 3 façons différentes </a:t>
            </a:r>
          </a:p>
          <a:p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5 dixièmes de kilomètres</a:t>
            </a:r>
            <a:endParaRPr lang="fr-FR" sz="105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Façon n°1 : 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Façon </a:t>
            </a: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n°2 </a:t>
            </a: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: 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Façon </a:t>
            </a: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n°3 </a:t>
            </a: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: ……………………………………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50" dirty="0" smtClean="0">
                <a:solidFill>
                  <a:schemeClr val="tx1"/>
                </a:solidFill>
                <a:latin typeface="Comic Sans MS" pitchFamily="66" charset="0"/>
              </a:rPr>
              <a:t> Trace le symétrique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852639" y="7002884"/>
            <a:ext cx="3456384" cy="35283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8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unités = ………………dixièmes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dixièmes = ………………centièmes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centièmes = ………………… millièmes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Complète la fleur numérique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l="18263" t="21807" r="42997" b="23155"/>
          <a:stretch>
            <a:fillRect/>
          </a:stretch>
        </p:blipFill>
        <p:spPr bwMode="auto">
          <a:xfrm>
            <a:off x="4644727" y="9091116"/>
            <a:ext cx="1800200" cy="1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292799" y="95951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5,39</a:t>
            </a:r>
            <a:endParaRPr lang="fr-FR" sz="1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2" t="31308" r="44932" b="13654"/>
          <a:stretch>
            <a:fillRect/>
          </a:stretch>
        </p:blipFill>
        <p:spPr bwMode="auto">
          <a:xfrm>
            <a:off x="828303" y="8432243"/>
            <a:ext cx="2376264" cy="20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</a:t>
            </a:r>
            <a:r>
              <a:rPr lang="fr-FR" sz="3200" dirty="0" smtClean="0">
                <a:latin typeface="Salamander" pitchFamily="2" charset="0"/>
              </a:rPr>
              <a:t>22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600400" cy="22322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1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Faire les fiches équations (1) et (2) dans le cahier du soir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Encadre les nombres suivants à l’unité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……………&lt; 45,2 &lt; ………………..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………………&lt; 76,8 &lt; …………………</a:t>
            </a:r>
          </a:p>
          <a:p>
            <a:pPr algn="ctr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…………………&lt; 18,3 &lt; 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68663" y="738188"/>
            <a:ext cx="3168352" cy="244827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2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Faire les fiches équations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(3)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et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(4)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dans le cahier du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soir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4,12 x 10 = ……………          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4,12 x 100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4,02 x 10 = 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4,2 x 100 = ……………………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140671" y="3258468"/>
            <a:ext cx="3240360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4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Décompose les nombres suivants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a) 352 400 = ………………………………………………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b)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210 703 = …………………………………………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0231" y="3114452"/>
            <a:ext cx="3744416" cy="295232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3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Entraine-toi à ajouter deux nombres décimaux simples de tête (à faire 10 fois)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Par exemple : 2,5 + 3,4 = 5,9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Décompose les nombres suivants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Ex 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138 500 = 1 x 100 000 + 3 x 10000 + 8×1000 +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5×100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a) 56 247 = 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b) 103 864 = …………………………………………………………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80231" y="6282804"/>
            <a:ext cx="3744416" cy="15121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Faire la feuille de devoirs angles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(2)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sur le cahier du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soir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Compter de 0,5 en 0,5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sur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ton cahier du soir le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plus loin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possible en 1 min.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996655" y="5202684"/>
            <a:ext cx="3456384" cy="16561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5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colonnes (cahier du soir)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47,1 + 7 562,12 + 68,07 = ……………………..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5 263,1 + 85,19 = …………………………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Faire la feuille de devoirs angles (1) sur le cahier du soir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80231" y="7938988"/>
            <a:ext cx="6984776" cy="18002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7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Convertis les durées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78 min = ……… h …………min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158 h = ……………jours …………h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236 s = …………… min …………….s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76575" y="8302510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</a:rPr>
              <a:t> </a:t>
            </a:r>
            <a:r>
              <a:rPr lang="fr-FR" sz="1200" dirty="0" smtClean="0">
                <a:latin typeface="Comic Sans MS" pitchFamily="66" charset="0"/>
              </a:rPr>
              <a:t>Ecris de 3 façons </a:t>
            </a:r>
            <a:r>
              <a:rPr lang="fr-FR" sz="1200" dirty="0" smtClean="0">
                <a:latin typeface="Comic Sans MS" pitchFamily="66" charset="0"/>
              </a:rPr>
              <a:t>différentes 5 </a:t>
            </a:r>
            <a:r>
              <a:rPr lang="fr-FR" sz="1200" dirty="0" smtClean="0">
                <a:latin typeface="Comic Sans MS" pitchFamily="66" charset="0"/>
              </a:rPr>
              <a:t>dixièmes de </a:t>
            </a:r>
            <a:r>
              <a:rPr lang="fr-FR" sz="1200" dirty="0" smtClean="0">
                <a:latin typeface="Comic Sans MS" pitchFamily="66" charset="0"/>
              </a:rPr>
              <a:t>grammes : </a:t>
            </a:r>
            <a:endParaRPr lang="fr-FR" sz="12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Comic Sans MS" pitchFamily="66" charset="0"/>
              </a:rPr>
              <a:t>Façon n°1 : 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Comic Sans MS" pitchFamily="66" charset="0"/>
              </a:rPr>
              <a:t>Façon n°2 : 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Comic Sans MS" pitchFamily="66" charset="0"/>
              </a:rPr>
              <a:t>Façon n°3 : ……………………………………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</a:t>
            </a:r>
            <a:r>
              <a:rPr lang="fr-FR" sz="3200" dirty="0" smtClean="0">
                <a:latin typeface="Salamander" pitchFamily="2" charset="0"/>
              </a:rPr>
              <a:t>22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600400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1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racer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un triangle de côtés : AB=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12cm, AC = 7 cm, BC = 6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cm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(cahier du soir)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Encadre les fractions entre deux entiers consécutifs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……………&lt;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½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&lt;…………………</a:t>
            </a:r>
          </a:p>
          <a:p>
            <a:pPr algn="ctr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……………&lt; 6/4 &lt;………………</a:t>
            </a:r>
          </a:p>
          <a:p>
            <a:pPr algn="ctr"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 &lt; 25/10 &lt;………………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68663" y="738188"/>
            <a:ext cx="3168352" cy="244827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2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Tracer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un triangle de côtés : AB=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10 cm, AC = 5 cm, BC = 6 cm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(cahier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du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soir)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les décimaux sous forme de fraction décimale :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5,12 = 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37,02 = ……………………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140671" y="3258468"/>
            <a:ext cx="3240360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4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colonnes (cahier du soir)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562, 5 – 37,4 = 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1456,6 – 523, 8 = ……………………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8223" y="3474492"/>
            <a:ext cx="3744416" cy="10081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3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Tracer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un triangle de côtés : AB=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18cm, AC = 14 cm, BC = 6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cm (cahier du soir)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80231" y="4770636"/>
            <a:ext cx="3744416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On passe d’un étage à l’autre en additionnant les deux nombres juste en dessous d’une case 	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996655" y="5202684"/>
            <a:ext cx="3456384" cy="20882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5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Révise les enveloppes 1, 2 et 3 des tables de multiplication et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les calculs suivants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x 3 =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            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x 8 =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 x ………… =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72          36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x 6 = ……………            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x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= 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4247" y="8659068"/>
            <a:ext cx="6984776" cy="18002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</a:t>
            </a:r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7 :</a:t>
            </a:r>
            <a:endParaRPr lang="fr-FR" sz="12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Trace le symétrique de la figure suivante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84287" y="7770875"/>
          <a:ext cx="2664435" cy="45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87"/>
                <a:gridCol w="532887"/>
                <a:gridCol w="532887"/>
                <a:gridCol w="532887"/>
                <a:gridCol w="532887"/>
              </a:tblGrid>
              <a:tr h="456145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900311" y="7314730"/>
          <a:ext cx="2131548" cy="45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87"/>
                <a:gridCol w="532887"/>
                <a:gridCol w="532887"/>
                <a:gridCol w="532887"/>
              </a:tblGrid>
              <a:tr h="4561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63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104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188343" y="6834771"/>
          <a:ext cx="1598661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87"/>
                <a:gridCol w="532887"/>
                <a:gridCol w="53288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418713" y="6378626"/>
          <a:ext cx="1065774" cy="45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87"/>
                <a:gridCol w="532887"/>
              </a:tblGrid>
              <a:tr h="4561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692399" y="5922764"/>
          <a:ext cx="532887" cy="45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87"/>
              </a:tblGrid>
              <a:tr h="4561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Accolade fermante 16"/>
          <p:cNvSpPr/>
          <p:nvPr/>
        </p:nvSpPr>
        <p:spPr>
          <a:xfrm rot="16200000">
            <a:off x="2664507" y="7470936"/>
            <a:ext cx="216024" cy="57606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2196455" y="9379148"/>
            <a:ext cx="1368152" cy="9361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4572719" y="9163124"/>
            <a:ext cx="0" cy="1224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2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10196"/>
            <a:ext cx="3240360" cy="28803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la centaine qui suit le nombre donné : exemple 2 542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2600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  <a:sym typeface="Wingdings" pitchFamily="2" charset="2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4 268  …………………….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  <a:sym typeface="Wingdings" pitchFamily="2" charset="2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3 710  ……………………..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avec &lt; ou &gt;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2 67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… 2 699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4 000 + 200 + 8 … 6 000 + 300 + 5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8 000 - 1 … 7 000 + 900 + 90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636615" y="738188"/>
            <a:ext cx="3816424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Dictée de nombres (écrire en chiffres sur le cahier du soir) :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5 007 – 3 279 – 6 308</a:t>
            </a:r>
          </a:p>
          <a:p>
            <a:endParaRPr lang="fr-FR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Ajoute 9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2 125 + 9 = ……………             1 804 + 9 =…………….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5 687 + 9 = ………….              3 222 + 9 = ………….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Complète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36 dizaines = …………unités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26 centaines  = ……………milliers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612279" y="4050556"/>
            <a:ext cx="6336704" cy="2520280"/>
            <a:chOff x="324247" y="3978548"/>
            <a:chExt cx="6336704" cy="2520280"/>
          </a:xfrm>
        </p:grpSpPr>
        <p:grpSp>
          <p:nvGrpSpPr>
            <p:cNvPr id="27" name="Groupe 26"/>
            <p:cNvGrpSpPr/>
            <p:nvPr/>
          </p:nvGrpSpPr>
          <p:grpSpPr>
            <a:xfrm>
              <a:off x="1620391" y="5634732"/>
              <a:ext cx="4248472" cy="864096"/>
              <a:chOff x="468263" y="4410596"/>
              <a:chExt cx="6645910" cy="1248614"/>
            </a:xfrm>
          </p:grpSpPr>
          <p:pic>
            <p:nvPicPr>
              <p:cNvPr id="22" name="Image 21"/>
              <p:cNvPicPr/>
              <p:nvPr/>
            </p:nvPicPr>
            <p:blipFill>
              <a:blip r:embed="rId2" cstate="print"/>
              <a:srcRect b="71424"/>
              <a:stretch>
                <a:fillRect/>
              </a:stretch>
            </p:blipFill>
            <p:spPr>
              <a:xfrm>
                <a:off x="468263" y="4410596"/>
                <a:ext cx="6645910" cy="1248614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482046" y="4554611"/>
                <a:ext cx="788496" cy="272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270</a:t>
                </a:r>
                <a:endParaRPr lang="fr-FR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08471" y="4554611"/>
                <a:ext cx="737093" cy="272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280</a:t>
                </a:r>
                <a:endParaRPr lang="fr-FR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22254" y="4554611"/>
                <a:ext cx="936675" cy="272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290</a:t>
                </a:r>
                <a:endParaRPr lang="fr-FR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79482" y="4554611"/>
                <a:ext cx="870338" cy="272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300</a:t>
                </a:r>
                <a:endParaRPr lang="fr-FR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Rectangle à coins arrondis 17"/>
            <p:cNvSpPr/>
            <p:nvPr/>
          </p:nvSpPr>
          <p:spPr>
            <a:xfrm>
              <a:off x="324247" y="3978548"/>
              <a:ext cx="6336704" cy="252028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600" b="1" u="sng" dirty="0" smtClean="0">
                  <a:solidFill>
                    <a:schemeClr val="tx1"/>
                  </a:solidFill>
                  <a:latin typeface="Blackboard Ultra" pitchFamily="50" charset="0"/>
                </a:rPr>
                <a:t>Séance 3 :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Soustrais 9 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4 837 - 9 = ……………             1 312 - 9 =…………….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7 307 - 9 = ………….              8 333 - 9 = ………….</a:t>
              </a:r>
            </a:p>
            <a:p>
              <a:pPr>
                <a:buFont typeface="Wingdings" pitchFamily="2" charset="2"/>
                <a:buChar char="Ø"/>
              </a:pPr>
              <a:endParaRPr lang="fr-FR" sz="1200" dirty="0" smtClean="0">
                <a:solidFill>
                  <a:schemeClr val="tx1"/>
                </a:solidFill>
                <a:latin typeface="Arial Rounded MT Bold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fr-FR" sz="1200" dirty="0" smtClean="0">
                  <a:solidFill>
                    <a:schemeClr val="tx1"/>
                  </a:solidFill>
                  <a:latin typeface="Arial Rounded MT Bold" pitchFamily="34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Comic Sans MS" pitchFamily="66" charset="0"/>
                </a:rPr>
                <a:t> Complète la droite graduée</a:t>
              </a:r>
              <a:endParaRPr lang="fr-FR" sz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108223" y="6786860"/>
            <a:ext cx="3456384" cy="16561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compter de 12 en 12 jusqu’à dépasser 200 (oralement)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colonnes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375 + 658 =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452 – 276 = 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852639" y="6786860"/>
            <a:ext cx="3456384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Table de multiplication par 3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 x 4 = …..  3 x 6 = ……..   3 x 9 = 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 x 2 = ……  3 x 8 = ……..  3 x 7 = …………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Problème : Tu te rends à la boulangerie et tu achètes un gâteau pour 15 euros. Il te reste 38 euros. Combien avais-tu d’argent avant de sortir de chez toi ? (cahier du soir)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08223" y="8587060"/>
            <a:ext cx="3672408" cy="201622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Ajoute 99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788 + 99 = …………	123 + 99 = 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547 + 99 =………..	356 + 99 = ………..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colonnes (cahier du soir)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26 x 4 =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3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2239" y="954212"/>
            <a:ext cx="3600400" cy="2376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Table de multiplication par 5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 x 2 = …..  5 x 6 = ……..   5 x 8 = 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 x 5 = ……  5 x 8 = ……..  5 x 7 = …………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soustrais 99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657 – 99 = …………	236 – 99 =………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545 – 99 = …………	103 – 99 = ………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882204"/>
            <a:ext cx="3384376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Décompose les nombres : 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exemple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15 072 = 15 000 + 70 + 2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         = (15 x 1 000) + (7 x 10) + 2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24 005 = ……………………………………………………..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36 841 = …………………………………………………..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Dictée de nombres (écrire en chiffres sur le cahier du soir) :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25 678 – 641 036 – 58 110 – 119 678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2239" y="3402484"/>
            <a:ext cx="3600400" cy="122413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Multiplie par 10 les nombres suivants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523 x 10 = ………                328 x 10 = …………              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987 x 10 = ………               604 x 10 = 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0231" y="4770636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Table de multiplication par 4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 x 5 = …..  4 x 6 = ……..   4 x 7 = 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 x 3 = ……  4 x 8 = ……..  4 x 9 = 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Remplace le ….. par un chiffre qui convient.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3 718 &lt; 3 7 …8           5 764 &gt; 5 … 14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14 279 &gt; 14  1 …8      … 1 100 &lt; 31 105</a:t>
            </a:r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24647" y="4122564"/>
            <a:ext cx="3456384" cy="27363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Compte de 25 000 en 25 000 le plus loin possible en 1 min. (oralement)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Vérifie si les angles sont droits à l’aide d’une équerre (inscrit le symbole        si l’angle est droit)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0231" y="7434932"/>
            <a:ext cx="3240360" cy="216024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La grande course : trouve le nombre de kilomètres parcourus.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Calcule en colonnes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732 + 189 = 	               650 + 374 =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4212679" y="5778748"/>
            <a:ext cx="936104" cy="1008112"/>
            <a:chOff x="4212679" y="5634732"/>
            <a:chExt cx="936104" cy="1008112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4212679" y="5634732"/>
              <a:ext cx="936104" cy="72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500711" y="5634732"/>
              <a:ext cx="72008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 rot="20076972">
            <a:off x="6084887" y="5892412"/>
            <a:ext cx="1008112" cy="864096"/>
            <a:chOff x="6084887" y="5706740"/>
            <a:chExt cx="1008112" cy="864096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084887" y="6138788"/>
              <a:ext cx="1008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516935" y="5706740"/>
              <a:ext cx="0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cteur droit 23"/>
          <p:cNvCxnSpPr/>
          <p:nvPr/>
        </p:nvCxnSpPr>
        <p:spPr>
          <a:xfrm>
            <a:off x="6516935" y="534670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732959" y="534670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3780631" y="7074892"/>
            <a:ext cx="3528392" cy="20882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Entoure les figures qui sont des polygones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 un carré de coté 4 cm (cahier du soir)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748" t="39485" r="31096" b="34578"/>
          <a:stretch>
            <a:fillRect/>
          </a:stretch>
        </p:blipFill>
        <p:spPr bwMode="auto">
          <a:xfrm>
            <a:off x="252239" y="8227020"/>
            <a:ext cx="3168352" cy="71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riangle isocèle 28"/>
          <p:cNvSpPr/>
          <p:nvPr/>
        </p:nvSpPr>
        <p:spPr>
          <a:xfrm>
            <a:off x="4212679" y="7938988"/>
            <a:ext cx="360040" cy="360040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788743" y="7938988"/>
            <a:ext cx="64807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Vague 30"/>
          <p:cNvSpPr/>
          <p:nvPr/>
        </p:nvSpPr>
        <p:spPr>
          <a:xfrm>
            <a:off x="6372919" y="7866980"/>
            <a:ext cx="792088" cy="432048"/>
          </a:xfrm>
          <a:prstGeom prst="wav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ix 31"/>
          <p:cNvSpPr/>
          <p:nvPr/>
        </p:nvSpPr>
        <p:spPr>
          <a:xfrm>
            <a:off x="5652839" y="7938988"/>
            <a:ext cx="504056" cy="432048"/>
          </a:xfrm>
          <a:prstGeom prst="plu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24247" y="9667180"/>
            <a:ext cx="3024336" cy="86409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8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Calcule en colonnes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68 x 3 =     46 x 4 =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4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882204"/>
            <a:ext cx="3456384" cy="244827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Encadre les nombres suivants à la dizaine près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………&lt; 652 &lt; ………             ……… 8 412 &lt; 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la chaine de Calcul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882204"/>
            <a:ext cx="3384376" cy="34563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le périmètre de la figure suivante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Phrase réponse : 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Trace un carré de 6cm de coté (cahier du soir)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2239" y="3474492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un nombre comportant 115 milliers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2 658 + 3 centaines =  …………………………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8703 + 2 centaines = …………………………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9 682 + 5 centaines =  …………………………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852639" y="4554612"/>
            <a:ext cx="3456384" cy="20882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les doubles suivants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……………………     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20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…………………     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50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80  ………………………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100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………………………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Pose et calcule (cahier du soir)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897 + 567 =                    235 – 149 = 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0231" y="5346700"/>
            <a:ext cx="3456384" cy="172819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Complète avec un chiffre correct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65 ……35  &gt; 65 287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Multiplie par 100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601 x 100 = ……………     237 x 100 = ……………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08223" y="7200800"/>
            <a:ext cx="3528392" cy="31144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53 + ……… = 100             76 + ………… = 100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 + 18 = 100           …………… + 35 = 100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Révise l’enveloppe 1 des tables de multiplication et complète les calculs suivants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 20 combien de fois 5 ? ……………..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15 : 3 = …………            …….x 9 = 18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 24 combien de fois 6 ?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 x ……… = 25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96255" y="2466380"/>
            <a:ext cx="2952328" cy="720080"/>
            <a:chOff x="332656" y="683568"/>
            <a:chExt cx="3321236" cy="873224"/>
          </a:xfrm>
        </p:grpSpPr>
        <p:cxnSp>
          <p:nvCxnSpPr>
            <p:cNvPr id="23" name="Connecteur en arc 22"/>
            <p:cNvCxnSpPr/>
            <p:nvPr/>
          </p:nvCxnSpPr>
          <p:spPr>
            <a:xfrm rot="5400000" flipH="1" flipV="1">
              <a:off x="2834206" y="774306"/>
              <a:ext cx="11847" cy="856739"/>
            </a:xfrm>
            <a:prstGeom prst="curvedConnector3">
              <a:avLst>
                <a:gd name="adj1" fmla="val 228539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12"/>
            <p:cNvGrpSpPr/>
            <p:nvPr/>
          </p:nvGrpSpPr>
          <p:grpSpPr>
            <a:xfrm>
              <a:off x="332656" y="683568"/>
              <a:ext cx="3321236" cy="873224"/>
              <a:chOff x="332656" y="683568"/>
              <a:chExt cx="4466342" cy="936104"/>
            </a:xfrm>
          </p:grpSpPr>
          <p:sp>
            <p:nvSpPr>
              <p:cNvPr id="25" name="Rectangle 3"/>
              <p:cNvSpPr/>
              <p:nvPr/>
            </p:nvSpPr>
            <p:spPr>
              <a:xfrm>
                <a:off x="332656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4 736</a:t>
                </a:r>
                <a:endParaRPr lang="fr-F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8478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6490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34902" y="1187623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Connecteur en arc 28"/>
              <p:cNvCxnSpPr>
                <a:endCxn id="26" idx="0"/>
              </p:cNvCxnSpPr>
              <p:nvPr/>
            </p:nvCxnSpPr>
            <p:spPr>
              <a:xfrm rot="5400000" flipH="1" flipV="1">
                <a:off x="1340768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1052736" y="683568"/>
                <a:ext cx="64807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+ 30</a:t>
                </a:r>
                <a:endParaRPr lang="fr-F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Connecteur en arc 30"/>
              <p:cNvCxnSpPr/>
              <p:nvPr/>
            </p:nvCxnSpPr>
            <p:spPr>
              <a:xfrm rot="5400000" flipH="1" flipV="1">
                <a:off x="2486546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2198514" y="683568"/>
                <a:ext cx="748586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200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73906" y="683568"/>
                <a:ext cx="903680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+5000</a:t>
                </a:r>
              </a:p>
              <a:p>
                <a:pPr algn="ctr"/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35" name="Connecteur droit 34"/>
          <p:cNvCxnSpPr/>
          <p:nvPr/>
        </p:nvCxnSpPr>
        <p:spPr>
          <a:xfrm>
            <a:off x="4428703" y="1890316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428703" y="2538388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868863" y="210634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5148783" y="210634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5148783" y="189031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4428703" y="189031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500711" y="167429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120 cm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716735" y="253838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250 cm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364807" y="167429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80 cm</a:t>
            </a:r>
            <a:endParaRPr lang="fr-FR" sz="1000" dirty="0">
              <a:latin typeface="Comic Sans MS" pitchFamily="66" charset="0"/>
            </a:endParaRPr>
          </a:p>
        </p:txBody>
      </p:sp>
      <p:cxnSp>
        <p:nvCxnSpPr>
          <p:cNvPr id="53" name="Connecteur droit avec flèche 52"/>
          <p:cNvCxnSpPr>
            <a:stCxn id="51" idx="1"/>
          </p:cNvCxnSpPr>
          <p:nvPr/>
        </p:nvCxnSpPr>
        <p:spPr>
          <a:xfrm flipH="1">
            <a:off x="5148783" y="1797403"/>
            <a:ext cx="216024" cy="1649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220791" y="189031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130 cm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068663" y="203433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180</a:t>
            </a:r>
          </a:p>
          <a:p>
            <a:r>
              <a:rPr lang="fr-FR" sz="1000" dirty="0" smtClean="0">
                <a:latin typeface="Comic Sans MS" pitchFamily="66" charset="0"/>
              </a:rPr>
              <a:t> cm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940871" y="21063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100</a:t>
            </a:r>
          </a:p>
          <a:p>
            <a:r>
              <a:rPr lang="fr-FR" sz="1000" dirty="0" smtClean="0">
                <a:latin typeface="Comic Sans MS" pitchFamily="66" charset="0"/>
              </a:rPr>
              <a:t> cm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436815" y="3042444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....................................................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12679" y="337228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.........................................................................................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788743" y="28264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omic Sans MS" pitchFamily="66" charset="0"/>
              </a:rPr>
              <a:t>...........................................................................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3708623" y="6714852"/>
            <a:ext cx="3672408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Dictée de nombre (écrire en chiffres sur le 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62 012  -  3 679 -   41 785 – 60 010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Réponds aux questions suivantes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Quel est le chiffre des dizaines dans 4 562 ?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Quel est le nombre de dizaines dans 6897 ?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3780631" y="9163124"/>
            <a:ext cx="3672408" cy="13681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8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les conversions suivantes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1 cm = ………….mm      1 km = ……………dam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Trace un cercle de rayon 8cm sur ton cahier du soir.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5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8223" y="954212"/>
            <a:ext cx="3816424" cy="20882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Place sur la droite graduée le nombre 12 280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centaine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……………….&lt; 12 280 &lt; 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882204"/>
            <a:ext cx="3384376" cy="432048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Révise l’enveloppe 1 des tables de multiplication et complète les calculs suivants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3 x 3 = ………              4 x 8= 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 x 9 = 36             ………… x 7 =35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30 combien de fois 6 ? 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12 combien de fois 3 ? 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Place sur la droite graduée le nombre 37 454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dizaine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……………….&lt; 37 454 &lt; …………………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80231" y="3114452"/>
            <a:ext cx="3672408" cy="15121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Pose et calcule (cahier du soir)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89 x 4 =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204 – 148 =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5 658 + 587 =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0231" y="4770636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Place sur la droite graduée le nombre 22 322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dizaine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……………….&lt; 22 322 &lt; …………………</a:t>
            </a:r>
            <a:endParaRPr lang="fr-FR" sz="12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852639" y="5346700"/>
            <a:ext cx="3456384" cy="27363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Résous le problème suivant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Juliette a dépensé 271 €. Elle a acheté un pantalon à 178 € et une chemisette. Combien coûte la chemisette ?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 : ……………………………………………………………………………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Phrase réponse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80231" y="7434932"/>
            <a:ext cx="3384376" cy="27363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Calcul le périmètre du triangle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Calcul :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 = …………………………………………………………………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9" t="70049" r="44103" b="17808"/>
          <a:stretch>
            <a:fillRect/>
          </a:stretch>
        </p:blipFill>
        <p:spPr bwMode="auto">
          <a:xfrm>
            <a:off x="324247" y="1890316"/>
            <a:ext cx="3060128" cy="3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324247" y="167429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12 100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48383" y="167429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12 200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988543" y="167429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12 300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5259" t="70049" r="44103" b="17808"/>
          <a:stretch>
            <a:fillRect/>
          </a:stretch>
        </p:blipFill>
        <p:spPr bwMode="auto">
          <a:xfrm>
            <a:off x="4140671" y="3906540"/>
            <a:ext cx="3060128" cy="3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4140671" y="361850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37 450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436815" y="361850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37 460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732959" y="361850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37 470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l="5259" t="70049" r="44103" b="17808"/>
          <a:stretch>
            <a:fillRect/>
          </a:stretch>
        </p:blipFill>
        <p:spPr bwMode="auto">
          <a:xfrm>
            <a:off x="324247" y="5850756"/>
            <a:ext cx="3060128" cy="3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324247" y="55627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22 310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620391" y="55627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22 320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988543" y="55627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22 330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riangle isocèle 42"/>
          <p:cNvSpPr/>
          <p:nvPr/>
        </p:nvSpPr>
        <p:spPr>
          <a:xfrm>
            <a:off x="972319" y="8083004"/>
            <a:ext cx="1512168" cy="1152128"/>
          </a:xfrm>
          <a:prstGeom prst="triangle">
            <a:avLst>
              <a:gd name="adj" fmla="val 872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188343" y="829902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25 cm</a:t>
            </a:r>
            <a:endParaRPr lang="fr-FR" sz="1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484487" y="84430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12 cm</a:t>
            </a:r>
            <a:endParaRPr lang="fr-FR" sz="1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1404367" y="930714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19 cm</a:t>
            </a:r>
            <a:endParaRPr lang="fr-FR" sz="1000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3852639" y="8155012"/>
            <a:ext cx="3456384" cy="2376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Apprends l’enveloppe 2 des tables de multiplication et complète les calculs suivants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7 x 8 = …………	                ………… x6 = 30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35 : 5 = ……………               18 : 3 =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 42 combien de fois 6 ? ………………………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 40 combien de fois 8 ? ………………………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6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2239" y="954212"/>
            <a:ext cx="3600400" cy="22322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Comment nomme-t-on la partie grisée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Séparer une bande de 21 cm en 8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parties égales. Colorier sur la bande la partie représentée par 1/8 en rouge et par ¼ en bleu. (Cahier du soir)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882204"/>
            <a:ext cx="3384376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un nombre avec 231 dizaines de mille.</a:t>
            </a:r>
          </a:p>
          <a:p>
            <a:pPr algn="ctr"/>
            <a:r>
              <a:rPr lang="fr-FR" sz="1200" u="sng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		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centaine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…………………&lt; </a:t>
            </a:r>
            <a:r>
              <a:rPr lang="fr-FR" sz="1200" u="sng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		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&lt;…………………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Calcule de tête et écris le résultat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14 x 2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21 x 3=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52 x 4 =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2239" y="3402484"/>
            <a:ext cx="3528392" cy="367240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un nombre avec 117 dizaines de mille.</a:t>
            </a:r>
          </a:p>
          <a:p>
            <a:pPr algn="ctr"/>
            <a:r>
              <a:rPr lang="fr-FR" sz="1200" u="sng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		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centaine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…………………&lt; </a:t>
            </a:r>
            <a:r>
              <a:rPr lang="fr-FR" sz="1200" u="sng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		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&lt;…………………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Révise les enveloppes 1 et  2 des tables de multiplication et complète les calculs suivants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 x 8= ……		3 x 9 = 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14 : 2 = ……… 		18 : 6 = 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 x 9 = 54 		7 x 7 = 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16, combien de fois 8 ?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24647" y="4122564"/>
            <a:ext cx="3456384" cy="27363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Ecris un nombre avec 402dizaines de mille.</a:t>
            </a:r>
          </a:p>
          <a:p>
            <a:pPr algn="ctr"/>
            <a:r>
              <a:rPr lang="fr-FR" sz="1200" u="sng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		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Encadre ce nombre à la centaine près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…………………&lt; </a:t>
            </a:r>
            <a:r>
              <a:rPr lang="fr-FR" sz="1200" u="sng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		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&lt;…………………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Mesure les segments avec la bande unité de 16 cm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0231" y="7434932"/>
            <a:ext cx="3240360" cy="216024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colonnes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46 x 24 =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Dans le cahier du soir, dessine un carré de 8 carreaux de coté.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Colorie en bleu ½ du carré.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Colorie en vert ¼ du carré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Colorie en rouge 1/8 du carré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3636615" y="7074892"/>
            <a:ext cx="3780632" cy="34563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Quelle heure est-il ?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            …………………	         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               ………………	 ……… …………………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Construis un rectangle de 8 cm de longueur et 3 cm de largeur (feuille blanche à coller dans le cahier du soir)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12279" y="1622852"/>
          <a:ext cx="115227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35"/>
                <a:gridCol w="576135"/>
              </a:tblGrid>
              <a:tr h="384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77" t="18692" r="66240" b="56385"/>
          <a:stretch>
            <a:fillRect/>
          </a:stretch>
        </p:blipFill>
        <p:spPr bwMode="auto">
          <a:xfrm>
            <a:off x="3852639" y="77229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55343" t="15577" r="32481" b="59501"/>
          <a:stretch>
            <a:fillRect/>
          </a:stretch>
        </p:blipFill>
        <p:spPr bwMode="auto">
          <a:xfrm>
            <a:off x="5580831" y="7650956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8817" t="48807" r="66240" b="27309"/>
          <a:stretch>
            <a:fillRect/>
          </a:stretch>
        </p:blipFill>
        <p:spPr bwMode="auto">
          <a:xfrm>
            <a:off x="3708623" y="8587060"/>
            <a:ext cx="10143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876" t="48961" r="64949" b="26116"/>
          <a:stretch>
            <a:fillRect/>
          </a:stretch>
        </p:blipFill>
        <p:spPr bwMode="auto">
          <a:xfrm>
            <a:off x="5508823" y="8443045"/>
            <a:ext cx="9241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7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8223" y="738188"/>
            <a:ext cx="3816424" cy="33123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Quelle fraction représentent les parties grisées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Combien y a-t-il d’objets présents ? …………….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Entoure 1/3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738188"/>
            <a:ext cx="3384376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Combien y a-t-il d’objets présents ? …………….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Entoure ¾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Complète la chaine de Calcul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08223" y="4122564"/>
            <a:ext cx="3312368" cy="41764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Combien y a-t-il d’objets présents ? ……………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Entoure 1/10 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Révise les enveloppes 1 et  2 des tables de multiplication et complète les calculs suivants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35 : 5 = …………                 8 x 3 = 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7 x 8 = ……………                6 x 7 = 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28, combien de fois 7 ? …………………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u="sng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564607" y="4050556"/>
            <a:ext cx="3816424" cy="374441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Combien y a-t-il d’objets présents ? …………….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Entoure ½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Problème : Le 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jardinier sait qu’il y a 185 fleurs dans son champ. Ces fleurs sont soit des tulipes,  soit des lys. Il a compté 47 tulipes. </a:t>
            </a:r>
          </a:p>
          <a:p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Combien de lys y a-t-il dans le champ ? 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Calcul : 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Phrase réponse : 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………………………………………………………………………………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600" b="1" u="sng" dirty="0" smtClean="0">
              <a:solidFill>
                <a:schemeClr val="tx1"/>
              </a:solidFill>
              <a:latin typeface="Blackboard Ultra" pitchFamily="50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636615" y="7938988"/>
            <a:ext cx="3528392" cy="7920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en colonnes (cahier du soir)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37 x 57 = 		64 x 38 = 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08223" y="8371036"/>
            <a:ext cx="2952328" cy="216024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 Entraine-toi à ajouter 99 à un nombre !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- Choisis un nombre plus grand que 1000. Ajoute 99. Vérifie si tu as bon avec un adulte ou la calculatrice.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Souviens-toi : ajouter 99 c’est d’abord ajouter 100, puis enlever 1.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Refais ça 10 fois !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351" t="64384" r="31928" b="14847"/>
          <a:stretch>
            <a:fillRect/>
          </a:stretch>
        </p:blipFill>
        <p:spPr bwMode="auto">
          <a:xfrm>
            <a:off x="324247" y="1602284"/>
            <a:ext cx="34131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12280" y="3114452"/>
          <a:ext cx="216024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</a:tblGrid>
              <a:tr h="324036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900311" y="3186460"/>
            <a:ext cx="1740099" cy="504049"/>
            <a:chOff x="900311" y="3402484"/>
            <a:chExt cx="2088232" cy="576064"/>
          </a:xfrm>
        </p:grpSpPr>
        <p:sp>
          <p:nvSpPr>
            <p:cNvPr id="17" name="Étoile à 5 branches 16"/>
            <p:cNvSpPr/>
            <p:nvPr/>
          </p:nvSpPr>
          <p:spPr>
            <a:xfrm>
              <a:off x="900311" y="340248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764407" y="340248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Étoile à 5 branches 21"/>
            <p:cNvSpPr/>
            <p:nvPr/>
          </p:nvSpPr>
          <p:spPr>
            <a:xfrm>
              <a:off x="2772519" y="340248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Étoile à 5 branches 26"/>
            <p:cNvSpPr/>
            <p:nvPr/>
          </p:nvSpPr>
          <p:spPr>
            <a:xfrm>
              <a:off x="900311" y="376252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Étoile à 5 branches 28"/>
            <p:cNvSpPr/>
            <p:nvPr/>
          </p:nvSpPr>
          <p:spPr>
            <a:xfrm>
              <a:off x="1764407" y="376252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Étoile à 5 branches 29"/>
            <p:cNvSpPr/>
            <p:nvPr/>
          </p:nvSpPr>
          <p:spPr>
            <a:xfrm>
              <a:off x="2772519" y="376252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4284687" y="1746300"/>
          <a:ext cx="216024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/>
                <a:gridCol w="540060"/>
                <a:gridCol w="540060"/>
                <a:gridCol w="540060"/>
              </a:tblGrid>
              <a:tr h="324036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4500711" y="1818308"/>
            <a:ext cx="1800200" cy="504049"/>
            <a:chOff x="900311" y="3402484"/>
            <a:chExt cx="2160357" cy="576064"/>
          </a:xfrm>
        </p:grpSpPr>
        <p:sp>
          <p:nvSpPr>
            <p:cNvPr id="34" name="Étoile à 5 branches 33"/>
            <p:cNvSpPr/>
            <p:nvPr/>
          </p:nvSpPr>
          <p:spPr>
            <a:xfrm>
              <a:off x="900311" y="340248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Étoile à 5 branches 34"/>
            <p:cNvSpPr/>
            <p:nvPr/>
          </p:nvSpPr>
          <p:spPr>
            <a:xfrm>
              <a:off x="1634844" y="340248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Étoile à 5 branches 35"/>
            <p:cNvSpPr/>
            <p:nvPr/>
          </p:nvSpPr>
          <p:spPr>
            <a:xfrm>
              <a:off x="2844644" y="340248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Étoile à 5 branches 36"/>
            <p:cNvSpPr/>
            <p:nvPr/>
          </p:nvSpPr>
          <p:spPr>
            <a:xfrm>
              <a:off x="900311" y="376252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Étoile à 5 branches 37"/>
            <p:cNvSpPr/>
            <p:nvPr/>
          </p:nvSpPr>
          <p:spPr>
            <a:xfrm>
              <a:off x="1591625" y="376252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Étoile à 5 branches 38"/>
            <p:cNvSpPr/>
            <p:nvPr/>
          </p:nvSpPr>
          <p:spPr>
            <a:xfrm>
              <a:off x="2844644" y="3762524"/>
              <a:ext cx="216024" cy="216024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Étoile à 5 branches 39"/>
          <p:cNvSpPr/>
          <p:nvPr/>
        </p:nvSpPr>
        <p:spPr>
          <a:xfrm>
            <a:off x="5724847" y="2133346"/>
            <a:ext cx="180010" cy="189018"/>
          </a:xfrm>
          <a:prstGeom prst="star5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5724847" y="1818308"/>
            <a:ext cx="180010" cy="189018"/>
          </a:xfrm>
          <a:prstGeom prst="star5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>
            <a:off x="4212679" y="2970436"/>
            <a:ext cx="2952328" cy="720080"/>
            <a:chOff x="332656" y="683568"/>
            <a:chExt cx="3321236" cy="873224"/>
          </a:xfrm>
        </p:grpSpPr>
        <p:cxnSp>
          <p:nvCxnSpPr>
            <p:cNvPr id="43" name="Connecteur en arc 42"/>
            <p:cNvCxnSpPr/>
            <p:nvPr/>
          </p:nvCxnSpPr>
          <p:spPr>
            <a:xfrm rot="5400000" flipH="1" flipV="1">
              <a:off x="2834206" y="774306"/>
              <a:ext cx="11847" cy="856739"/>
            </a:xfrm>
            <a:prstGeom prst="curvedConnector3">
              <a:avLst>
                <a:gd name="adj1" fmla="val 228539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e 12"/>
            <p:cNvGrpSpPr/>
            <p:nvPr/>
          </p:nvGrpSpPr>
          <p:grpSpPr>
            <a:xfrm>
              <a:off x="332656" y="683568"/>
              <a:ext cx="3321236" cy="873224"/>
              <a:chOff x="332656" y="683568"/>
              <a:chExt cx="4466342" cy="936104"/>
            </a:xfrm>
          </p:grpSpPr>
          <p:sp>
            <p:nvSpPr>
              <p:cNvPr id="45" name="Rectangle 3"/>
              <p:cNvSpPr/>
              <p:nvPr/>
            </p:nvSpPr>
            <p:spPr>
              <a:xfrm>
                <a:off x="332656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3 657</a:t>
                </a:r>
                <a:endParaRPr lang="fr-F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48478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64904" y="1187624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934902" y="1187623"/>
                <a:ext cx="86409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9" name="Connecteur en arc 48"/>
              <p:cNvCxnSpPr>
                <a:endCxn id="46" idx="0"/>
              </p:cNvCxnSpPr>
              <p:nvPr/>
            </p:nvCxnSpPr>
            <p:spPr>
              <a:xfrm rot="5400000" flipH="1" flipV="1">
                <a:off x="1340768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052736" y="683568"/>
                <a:ext cx="64807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+10</a:t>
                </a:r>
                <a:endParaRPr lang="fr-F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" name="Connecteur en arc 50"/>
              <p:cNvCxnSpPr/>
              <p:nvPr/>
            </p:nvCxnSpPr>
            <p:spPr>
              <a:xfrm rot="5400000" flipH="1" flipV="1">
                <a:off x="2486546" y="611560"/>
                <a:ext cx="12700" cy="1152128"/>
              </a:xfrm>
              <a:prstGeom prst="curvedConnector3">
                <a:avLst>
                  <a:gd name="adj1" fmla="val 228539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2198514" y="683568"/>
                <a:ext cx="748586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73906" y="683568"/>
                <a:ext cx="903680" cy="37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- 100</a:t>
                </a:r>
              </a:p>
              <a:p>
                <a:pPr algn="ctr"/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54" name="Tableau 53"/>
          <p:cNvGraphicFramePr>
            <a:graphicFrameLocks noGrp="1"/>
          </p:cNvGraphicFramePr>
          <p:nvPr/>
        </p:nvGraphicFramePr>
        <p:xfrm>
          <a:off x="396255" y="5394610"/>
          <a:ext cx="2160380" cy="81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6"/>
                <a:gridCol w="432076"/>
                <a:gridCol w="432076"/>
                <a:gridCol w="432076"/>
                <a:gridCol w="432076"/>
              </a:tblGrid>
              <a:tr h="408093"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pPr algn="l"/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8" name="Groupe 67"/>
          <p:cNvGrpSpPr/>
          <p:nvPr/>
        </p:nvGrpSpPr>
        <p:grpSpPr>
          <a:xfrm>
            <a:off x="468263" y="5394610"/>
            <a:ext cx="2016224" cy="792088"/>
            <a:chOff x="468263" y="5562724"/>
            <a:chExt cx="2016224" cy="792088"/>
          </a:xfrm>
        </p:grpSpPr>
        <p:sp>
          <p:nvSpPr>
            <p:cNvPr id="56" name="Éclair 55"/>
            <p:cNvSpPr/>
            <p:nvPr/>
          </p:nvSpPr>
          <p:spPr>
            <a:xfrm>
              <a:off x="468263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Éclair 58"/>
            <p:cNvSpPr/>
            <p:nvPr/>
          </p:nvSpPr>
          <p:spPr>
            <a:xfrm>
              <a:off x="900311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Éclair 59"/>
            <p:cNvSpPr/>
            <p:nvPr/>
          </p:nvSpPr>
          <p:spPr>
            <a:xfrm>
              <a:off x="1332359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Éclair 60"/>
            <p:cNvSpPr/>
            <p:nvPr/>
          </p:nvSpPr>
          <p:spPr>
            <a:xfrm>
              <a:off x="1764407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Éclair 61"/>
            <p:cNvSpPr/>
            <p:nvPr/>
          </p:nvSpPr>
          <p:spPr>
            <a:xfrm>
              <a:off x="2196455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Éclair 62"/>
            <p:cNvSpPr/>
            <p:nvPr/>
          </p:nvSpPr>
          <p:spPr>
            <a:xfrm>
              <a:off x="468263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Éclair 63"/>
            <p:cNvSpPr/>
            <p:nvPr/>
          </p:nvSpPr>
          <p:spPr>
            <a:xfrm>
              <a:off x="900311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Éclair 64"/>
            <p:cNvSpPr/>
            <p:nvPr/>
          </p:nvSpPr>
          <p:spPr>
            <a:xfrm>
              <a:off x="1332359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Éclair 65"/>
            <p:cNvSpPr/>
            <p:nvPr/>
          </p:nvSpPr>
          <p:spPr>
            <a:xfrm>
              <a:off x="1764407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Éclair 66"/>
            <p:cNvSpPr/>
            <p:nvPr/>
          </p:nvSpPr>
          <p:spPr>
            <a:xfrm>
              <a:off x="2196455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69" name="Tableau 68"/>
          <p:cNvGraphicFramePr>
            <a:graphicFrameLocks noGrp="1"/>
          </p:cNvGraphicFramePr>
          <p:nvPr/>
        </p:nvGraphicFramePr>
        <p:xfrm>
          <a:off x="4284687" y="5130676"/>
          <a:ext cx="2160380" cy="81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6"/>
                <a:gridCol w="432076"/>
                <a:gridCol w="432076"/>
                <a:gridCol w="432076"/>
                <a:gridCol w="432076"/>
              </a:tblGrid>
              <a:tr h="408093"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pPr algn="l"/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0" name="Groupe 69"/>
          <p:cNvGrpSpPr/>
          <p:nvPr/>
        </p:nvGrpSpPr>
        <p:grpSpPr>
          <a:xfrm>
            <a:off x="4356695" y="5130676"/>
            <a:ext cx="2016224" cy="792088"/>
            <a:chOff x="468263" y="5562724"/>
            <a:chExt cx="2016224" cy="792088"/>
          </a:xfrm>
        </p:grpSpPr>
        <p:sp>
          <p:nvSpPr>
            <p:cNvPr id="71" name="Éclair 70"/>
            <p:cNvSpPr/>
            <p:nvPr/>
          </p:nvSpPr>
          <p:spPr>
            <a:xfrm>
              <a:off x="468263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Éclair 71"/>
            <p:cNvSpPr/>
            <p:nvPr/>
          </p:nvSpPr>
          <p:spPr>
            <a:xfrm>
              <a:off x="900311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Éclair 72"/>
            <p:cNvSpPr/>
            <p:nvPr/>
          </p:nvSpPr>
          <p:spPr>
            <a:xfrm>
              <a:off x="1332359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Éclair 73"/>
            <p:cNvSpPr/>
            <p:nvPr/>
          </p:nvSpPr>
          <p:spPr>
            <a:xfrm>
              <a:off x="1764407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Éclair 74"/>
            <p:cNvSpPr/>
            <p:nvPr/>
          </p:nvSpPr>
          <p:spPr>
            <a:xfrm>
              <a:off x="2196455" y="5562724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Éclair 75"/>
            <p:cNvSpPr/>
            <p:nvPr/>
          </p:nvSpPr>
          <p:spPr>
            <a:xfrm>
              <a:off x="468263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Éclair 76"/>
            <p:cNvSpPr/>
            <p:nvPr/>
          </p:nvSpPr>
          <p:spPr>
            <a:xfrm>
              <a:off x="900311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Éclair 77"/>
            <p:cNvSpPr/>
            <p:nvPr/>
          </p:nvSpPr>
          <p:spPr>
            <a:xfrm>
              <a:off x="1332359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Éclair 78"/>
            <p:cNvSpPr/>
            <p:nvPr/>
          </p:nvSpPr>
          <p:spPr>
            <a:xfrm>
              <a:off x="1764407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Éclair 79"/>
            <p:cNvSpPr/>
            <p:nvPr/>
          </p:nvSpPr>
          <p:spPr>
            <a:xfrm>
              <a:off x="2196455" y="5994772"/>
              <a:ext cx="288032" cy="360040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1" name="Rectangle à coins arrondis 80"/>
          <p:cNvSpPr/>
          <p:nvPr/>
        </p:nvSpPr>
        <p:spPr>
          <a:xfrm>
            <a:off x="3276575" y="8803084"/>
            <a:ext cx="4176464" cy="18002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Entraine-toi à enlever 99 à un nombre !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- Choisis un nombre plus grand que 1000. Enlève 99 à ce nombre. Vérifie si tu as bon avec un adulte ou la calculatrice.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Souviens-toi : enlever 99 c’est d’abord enlever 100 puis ajouter 1. 	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Refais ça 10 fois ! 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2124447" y="72008"/>
            <a:ext cx="3240360" cy="5221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Salamander" pitchFamily="2" charset="0"/>
              </a:rPr>
              <a:t>Module 8</a:t>
            </a:r>
            <a:endParaRPr lang="fr-FR" sz="3200" dirty="0">
              <a:latin typeface="Salamander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0231" y="738188"/>
            <a:ext cx="3456384" cy="302433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1: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Apprends l’enveloppes 3 des tables de multiplication et complète les calculs suivants :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9 x 7 = ………	             5 x  9 = 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8 x 6 = ………	             4 x 8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27 : 3 = ………	             63 : 7 = ………………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Sur la droite graduée, place ½ et 5/2</a:t>
            </a:r>
          </a:p>
          <a:p>
            <a:pPr marL="228600" indent="-228600"/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28600" indent="-228600"/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96655" y="738188"/>
            <a:ext cx="3384376" cy="216024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2: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Calcule de tête et écris le résultat :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5 + 7 = …………            8 + 9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6 + 8 = …………            4 + 7 = ………………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8 + 8 = …………            5 + 9 = ………………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Fiche devoirs (1) à coller dans le cahier du soir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2239" y="3906540"/>
            <a:ext cx="3456384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3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Représente et écris en chiffres un quart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(cahier du soir) :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La maitresse a rangé les 63 pinceaux dans 9 pots à crayons.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Combien y a-t-il de pinceaux par pot ? 	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852639" y="6066780"/>
            <a:ext cx="3528392" cy="259228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6 :</a:t>
            </a:r>
          </a:p>
          <a:p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Entraine-toi à enlever 500 à un nombre !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- Choisis un nombre entre 1000 et 2000. Enlève 500.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Vérifie si tu as bon avec un adulte ou la calculatrice.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Refais ça 10 fois ! 	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deux diviseurs de 56 :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……………………… / ……………………………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24647" y="3042444"/>
            <a:ext cx="3456384" cy="27363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4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Représente et écris en chiffres cinq huitièmes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Problème (cahier du soir)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 pirates se partagent 196 pièces d’or. Combien de pièces possèdera chaque pirate après le partage ?</a:t>
            </a:r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0231" y="6642844"/>
            <a:ext cx="3528392" cy="2376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5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Entraine-toi à enlever 200 à un nombre !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- Choisis un nombre entre 1000 et 2000. Enlève 200.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Vérifie si tu as bon avec un adulte ou la calculatrice.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Refais ça 10 fois ! 	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Ecris 4 multiples de 3 : 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…………..  /  …………… / …………… / ……………… </a:t>
            </a:r>
          </a:p>
          <a:p>
            <a:endParaRPr lang="fr-F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3" t="23000" r="29436" b="54154"/>
          <a:stretch>
            <a:fillRect/>
          </a:stretch>
        </p:blipFill>
        <p:spPr bwMode="auto">
          <a:xfrm>
            <a:off x="252239" y="2970436"/>
            <a:ext cx="3446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e 28"/>
          <p:cNvGrpSpPr/>
          <p:nvPr/>
        </p:nvGrpSpPr>
        <p:grpSpPr>
          <a:xfrm>
            <a:off x="828303" y="4554612"/>
            <a:ext cx="1944216" cy="1008112"/>
            <a:chOff x="4572719" y="3258468"/>
            <a:chExt cx="1944216" cy="1008112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7710" t="27000" r="75649" b="58462"/>
            <a:stretch>
              <a:fillRect/>
            </a:stretch>
          </p:blipFill>
          <p:spPr bwMode="auto">
            <a:xfrm>
              <a:off x="5652839" y="3258468"/>
              <a:ext cx="86409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Ellipse 30"/>
            <p:cNvSpPr/>
            <p:nvPr/>
          </p:nvSpPr>
          <p:spPr>
            <a:xfrm>
              <a:off x="4572719" y="340248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/>
            <p:cNvCxnSpPr>
              <a:stCxn id="31" idx="0"/>
              <a:endCxn id="31" idx="4"/>
            </p:cNvCxnSpPr>
            <p:nvPr/>
          </p:nvCxnSpPr>
          <p:spPr>
            <a:xfrm>
              <a:off x="5040771" y="3402484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31" idx="2"/>
              <a:endCxn id="31" idx="6"/>
            </p:cNvCxnSpPr>
            <p:nvPr/>
          </p:nvCxnSpPr>
          <p:spPr>
            <a:xfrm>
              <a:off x="4572719" y="3834532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4572719" y="3690516"/>
            <a:ext cx="1944216" cy="1008112"/>
            <a:chOff x="4572719" y="3258468"/>
            <a:chExt cx="1944216" cy="1008112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7710" t="27000" r="75649" b="58462"/>
            <a:stretch>
              <a:fillRect/>
            </a:stretch>
          </p:blipFill>
          <p:spPr bwMode="auto">
            <a:xfrm>
              <a:off x="5652839" y="3258468"/>
              <a:ext cx="86409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Ellipse 35"/>
            <p:cNvSpPr/>
            <p:nvPr/>
          </p:nvSpPr>
          <p:spPr>
            <a:xfrm>
              <a:off x="4572719" y="340248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/>
            <p:cNvCxnSpPr>
              <a:stCxn id="36" idx="0"/>
              <a:endCxn id="36" idx="4"/>
            </p:cNvCxnSpPr>
            <p:nvPr/>
          </p:nvCxnSpPr>
          <p:spPr>
            <a:xfrm>
              <a:off x="5040771" y="3402484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stCxn id="36" idx="2"/>
              <a:endCxn id="36" idx="6"/>
            </p:cNvCxnSpPr>
            <p:nvPr/>
          </p:nvCxnSpPr>
          <p:spPr>
            <a:xfrm>
              <a:off x="4572719" y="3834532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necteur droit 39"/>
          <p:cNvCxnSpPr>
            <a:stCxn id="36" idx="1"/>
            <a:endCxn id="36" idx="5"/>
          </p:cNvCxnSpPr>
          <p:nvPr/>
        </p:nvCxnSpPr>
        <p:spPr>
          <a:xfrm>
            <a:off x="4709808" y="3961076"/>
            <a:ext cx="661926" cy="611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6" idx="3"/>
            <a:endCxn id="36" idx="7"/>
          </p:cNvCxnSpPr>
          <p:nvPr/>
        </p:nvCxnSpPr>
        <p:spPr>
          <a:xfrm flipV="1">
            <a:off x="4709808" y="3961076"/>
            <a:ext cx="661926" cy="611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252239" y="9091116"/>
            <a:ext cx="7200800" cy="14401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Blackboard Ultra" pitchFamily="50" charset="0"/>
              </a:rPr>
              <a:t>Séance 7 :</a:t>
            </a:r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solidFill>
                  <a:schemeClr val="tx1"/>
                </a:solidFill>
                <a:latin typeface="Comic Sans MS" pitchFamily="66" charset="0"/>
              </a:rPr>
              <a:t> Quelle heure est-il ce matin ?</a:t>
            </a: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2137" t="27048" r="22519" b="43876"/>
          <a:stretch>
            <a:fillRect/>
          </a:stretch>
        </p:blipFill>
        <p:spPr bwMode="auto">
          <a:xfrm>
            <a:off x="540270" y="9667180"/>
            <a:ext cx="308605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4284687" y="930714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</a:rPr>
              <a:t>Calcule en colonnes sur ton cahier du soir </a:t>
            </a:r>
          </a:p>
          <a:p>
            <a:r>
              <a:rPr lang="fr-FR" sz="1200" dirty="0" smtClean="0">
                <a:latin typeface="Comic Sans MS" pitchFamily="66" charset="0"/>
              </a:rPr>
              <a:t>65 : 7  = ….</a:t>
            </a:r>
          </a:p>
          <a:p>
            <a:endParaRPr lang="fr-F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5790</Words>
  <Application>Microsoft Office PowerPoint</Application>
  <PresentationFormat>Personnalisé</PresentationFormat>
  <Paragraphs>1448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981</cp:revision>
  <dcterms:created xsi:type="dcterms:W3CDTF">2019-07-11T12:41:00Z</dcterms:created>
  <dcterms:modified xsi:type="dcterms:W3CDTF">2019-07-17T09:46:15Z</dcterms:modified>
</cp:coreProperties>
</file>