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6699FF"/>
    <a:srgbClr val="FF6600"/>
    <a:srgbClr val="CC00FF"/>
    <a:srgbClr val="CC99FF"/>
    <a:srgbClr val="CCFF66"/>
    <a:srgbClr val="00CC99"/>
    <a:srgbClr val="CC66FF"/>
    <a:srgbClr val="FF6699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CC311-8D9A-4E2D-BEED-6E704CCBB2F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BD948-E5FD-4F8B-8AC5-71653029C8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 smtClean="0">
                <a:latin typeface="MamaeQueNosFaz" pitchFamily="34" charset="0"/>
                <a:ea typeface="A Gentle Touch" pitchFamily="2" charset="0"/>
              </a:rPr>
              <a:t>Mardi 6 septembre 2016</a:t>
            </a:r>
            <a:endParaRPr lang="fr-FR" sz="1600" b="1" u="sng" dirty="0">
              <a:latin typeface="MamaeQueNosFaz" pitchFamily="34" charset="0"/>
              <a:ea typeface="A Gentle Touch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52" y="2285984"/>
            <a:ext cx="6572296" cy="428628"/>
          </a:xfrm>
          <a:prstGeom prst="rect">
            <a:avLst/>
          </a:prstGeom>
          <a:noFill/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1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Installation dans la classe + Appel + Coup de fil à l’IPERMA par l’élève responsable.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Vérification des cahiers de liaison.</a:t>
            </a:r>
          </a:p>
        </p:txBody>
      </p:sp>
      <p:sp>
        <p:nvSpPr>
          <p:cNvPr id="6" name="Arrondir un rectangle avec un coin du même côté 5"/>
          <p:cNvSpPr/>
          <p:nvPr/>
        </p:nvSpPr>
        <p:spPr>
          <a:xfrm>
            <a:off x="142852" y="2000232"/>
            <a:ext cx="1071570" cy="285752"/>
          </a:xfrm>
          <a:prstGeom prst="round2Same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9h00 – 9h05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5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214422" y="2071670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CC66FF"/>
                </a:solidFill>
                <a:latin typeface="Comic Sans MS" pitchFamily="66" charset="0"/>
              </a:rPr>
              <a:t>ACCUEIL</a:t>
            </a:r>
            <a:endParaRPr lang="fr-FR" sz="1050" dirty="0">
              <a:solidFill>
                <a:srgbClr val="CC66FF"/>
              </a:solidFill>
              <a:latin typeface="Comic Sans MS" pitchFamily="66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42852" y="428596"/>
            <a:ext cx="6572296" cy="142876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Bombe du jeu « tic tac boum ».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CE1-CE2 : leçon O1 « le découpage en syllabes » + « as-tu bien compris ? » (9 ex.).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Cartes d’identité en anglais.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CE1-CE2 : leçon NUM 2 « décomposer un nombre » + « as-tu bien compris ? » (9 ex.).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Livret « quelle histoire » : les gaulois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Leçon d’histoire à copier au tableau pendant la pause du midi.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Fiche « questionnaire c’est pas sorcier » + fiche « la Gaule Celte » (12 ex. + 1 A3).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Fiche « la journée (1) » + calendrier septembre (9 ex.).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142852" y="214282"/>
            <a:ext cx="65722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5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MATERIEL + PHOTOCOPIES</a:t>
            </a:r>
            <a:endParaRPr lang="fr-FR" sz="105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142852" y="6357950"/>
            <a:ext cx="6572296" cy="1588"/>
          </a:xfrm>
          <a:prstGeom prst="line">
            <a:avLst/>
          </a:prstGeom>
          <a:ln w="762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rondir un rectangle avec un coin du même côté 23"/>
          <p:cNvSpPr/>
          <p:nvPr/>
        </p:nvSpPr>
        <p:spPr>
          <a:xfrm>
            <a:off x="142852" y="2857488"/>
            <a:ext cx="1071570" cy="285752"/>
          </a:xfrm>
          <a:prstGeom prst="round2Same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9h05 – 9h30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25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2852" y="3143240"/>
            <a:ext cx="6572296" cy="714380"/>
          </a:xfrm>
          <a:prstGeom prst="rect">
            <a:avLst/>
          </a:prstGeom>
          <a:noFill/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 visé 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: calculer mentalement pour obtenir un résultat exact ou évaluer un ordre de grandeur.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Utiliser le principe du jeu « tic tac boum ».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CE1 + CE2 : compter de 2 en 2 à partir de 0.</a:t>
            </a:r>
            <a:endParaRPr lang="fr-FR" sz="900" i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CM1 + CM2 : compter à rebours à partir de 5000.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214422" y="2928926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0070C0"/>
                </a:solidFill>
                <a:latin typeface="Comic Sans MS" pitchFamily="66" charset="0"/>
              </a:rPr>
              <a:t>RITUEL DE CALCUL MENTAL : LES FOUS DU CALCUL</a:t>
            </a:r>
            <a:endParaRPr lang="fr-FR" sz="8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0" name="Arrondir un rectangle avec un coin du même côté 29"/>
          <p:cNvSpPr/>
          <p:nvPr/>
        </p:nvSpPr>
        <p:spPr>
          <a:xfrm>
            <a:off x="142852" y="4000496"/>
            <a:ext cx="1071570" cy="285752"/>
          </a:xfrm>
          <a:prstGeom prst="round2Same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9h30 – 10h30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 h 00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1480" y="4286248"/>
            <a:ext cx="6143668" cy="1214446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dirty="0" smtClean="0">
                <a:solidFill>
                  <a:srgbClr val="FF6600"/>
                </a:solidFill>
                <a:latin typeface="Comic Sans MS" pitchFamily="66" charset="0"/>
              </a:rPr>
              <a:t>ORTHOGRAPHE</a:t>
            </a:r>
          </a:p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 visé 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: reconnaître une syllabe, un mot, une phrase.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CE1 : travail oral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3"/>
              </a:rPr>
              <a:t> r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éalisation de l’activité « cherchons » p. 64.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Delius Swash Caps" pitchFamily="2" charset="0"/>
                <a:sym typeface="Wingdings 2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CE2 : travail sur le cahier de brouillon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3"/>
              </a:rPr>
              <a:t>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 activité « cherchons » du manuel p. 96 + vérification collective.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CE1 + CE2 : distribution et lecture de la leçon O1 « le découpage en syllabes » + « As-tu bien compris ? »</a:t>
            </a:r>
            <a:endParaRPr lang="fr-FR" sz="900" dirty="0" smtClean="0">
              <a:solidFill>
                <a:schemeClr val="tx1"/>
              </a:solidFill>
              <a:latin typeface="Comic Sans MS" pitchFamily="66" charset="0"/>
              <a:sym typeface="Wingdings 2"/>
            </a:endParaRP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 CE1 : n° 1, 2, 3, 4 p. 64-65 sur le cahier d’exercices de français.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 CE2 : n° 1, 2, 3, 4 p. 96-97 (+ suivants si travail terminé rapidement)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1214422" y="4071934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FF6600"/>
                </a:solidFill>
                <a:latin typeface="Comic Sans MS" pitchFamily="66" charset="0"/>
              </a:rPr>
              <a:t>FRANÇAIS</a:t>
            </a:r>
            <a:endParaRPr lang="fr-FR" sz="1050" dirty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1480" y="5500694"/>
            <a:ext cx="6143668" cy="7143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dirty="0" smtClean="0">
                <a:solidFill>
                  <a:srgbClr val="FF6600"/>
                </a:solidFill>
                <a:latin typeface="Comic Sans MS" pitchFamily="66" charset="0"/>
              </a:rPr>
              <a:t>ORTHOGRAPHE</a:t>
            </a:r>
          </a:p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 visé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 : connaître quelques mots invariables et maîtriser leur orthographe.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CM1 : n° 3, 4, 5, 6, 7 p. 123 / CM2 : n° 3, 4, 5, 6, 7 p. 125.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CM1 + CM2 : retour oral sur les mots invariables + correction des exercices.</a:t>
            </a:r>
          </a:p>
        </p:txBody>
      </p:sp>
      <p:sp>
        <p:nvSpPr>
          <p:cNvPr id="36" name="Arrondir un rectangle avec un coin du même côté 35"/>
          <p:cNvSpPr/>
          <p:nvPr/>
        </p:nvSpPr>
        <p:spPr>
          <a:xfrm>
            <a:off x="5929330" y="4143372"/>
            <a:ext cx="785818" cy="142876"/>
          </a:xfrm>
          <a:prstGeom prst="round2Same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CE1 – CE2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7" name="Arrondir un rectangle avec un coin du même côté 36"/>
          <p:cNvSpPr/>
          <p:nvPr/>
        </p:nvSpPr>
        <p:spPr>
          <a:xfrm>
            <a:off x="5929330" y="5357818"/>
            <a:ext cx="785818" cy="142876"/>
          </a:xfrm>
          <a:prstGeom prst="round2Same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CM1 – CM2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2852" y="4286248"/>
            <a:ext cx="428628" cy="1214446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endParaRPr lang="fr-FR" sz="9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42852" y="5500694"/>
            <a:ext cx="428628" cy="7143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endParaRPr lang="fr-FR" sz="9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214290" y="4714876"/>
            <a:ext cx="285752" cy="285752"/>
          </a:xfrm>
          <a:prstGeom prst="ellipse">
            <a:avLst/>
          </a:prstGeom>
          <a:solidFill>
            <a:srgbClr val="C0000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Delius Swash Caps" pitchFamily="2" charset="0"/>
              </a:rPr>
              <a:t>M</a:t>
            </a:r>
            <a:endParaRPr lang="fr-FR" sz="1400" b="1" dirty="0">
              <a:latin typeface="Delius Swash Caps" pitchFamily="2" charset="0"/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214290" y="5143504"/>
            <a:ext cx="285752" cy="285752"/>
          </a:xfrm>
          <a:prstGeom prst="ellipse">
            <a:avLst/>
          </a:prstGeom>
          <a:solidFill>
            <a:srgbClr val="00B0F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Delius Swash Caps" pitchFamily="2" charset="0"/>
              </a:rPr>
              <a:t>A</a:t>
            </a:r>
            <a:endParaRPr lang="fr-FR" sz="1400" b="1" dirty="0">
              <a:latin typeface="Delius Swash Caps" pitchFamily="2" charset="0"/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214290" y="5572132"/>
            <a:ext cx="285752" cy="285752"/>
          </a:xfrm>
          <a:prstGeom prst="ellipse">
            <a:avLst/>
          </a:prstGeom>
          <a:solidFill>
            <a:srgbClr val="00B0F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Delius Swash Caps" pitchFamily="2" charset="0"/>
              </a:rPr>
              <a:t>A</a:t>
            </a:r>
            <a:endParaRPr lang="fr-FR" sz="1400" b="1" dirty="0">
              <a:latin typeface="Delius Swash Caps" pitchFamily="2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214290" y="5857884"/>
            <a:ext cx="285752" cy="285752"/>
          </a:xfrm>
          <a:prstGeom prst="ellipse">
            <a:avLst/>
          </a:prstGeom>
          <a:solidFill>
            <a:srgbClr val="C0000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Delius Swash Caps" pitchFamily="2" charset="0"/>
              </a:rPr>
              <a:t>M</a:t>
            </a:r>
            <a:endParaRPr lang="fr-FR" sz="1400" b="1" dirty="0">
              <a:latin typeface="Delius Swash Caps" pitchFamily="2" charset="0"/>
            </a:endParaRPr>
          </a:p>
        </p:txBody>
      </p:sp>
      <p:sp>
        <p:nvSpPr>
          <p:cNvPr id="27" name="Arrondir un rectangle avec un coin du même côté 26"/>
          <p:cNvSpPr/>
          <p:nvPr/>
        </p:nvSpPr>
        <p:spPr>
          <a:xfrm>
            <a:off x="142852" y="6500826"/>
            <a:ext cx="1071570" cy="285752"/>
          </a:xfrm>
          <a:prstGeom prst="round2Same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10h50 – 11h05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15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2852" y="6786578"/>
            <a:ext cx="6572296" cy="7143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Objectifs visés 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: écouter et comprendre des messages oraux simples relevant de la vie quotidienne + être capable de se présenter et de présenter les autres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Revoir l’extrait vidéo </a:t>
            </a:r>
            <a:r>
              <a:rPr lang="fr-FR" sz="900" u="sng" dirty="0" err="1" smtClean="0">
                <a:solidFill>
                  <a:schemeClr val="tx1"/>
                </a:solidFill>
                <a:latin typeface="Comic Sans MS" pitchFamily="66" charset="0"/>
              </a:rPr>
              <a:t>Muzzy</a:t>
            </a:r>
            <a:r>
              <a:rPr lang="fr-FR" sz="900" u="sng" dirty="0" smtClean="0">
                <a:solidFill>
                  <a:schemeClr val="tx1"/>
                </a:solidFill>
                <a:latin typeface="Comic Sans MS" pitchFamily="66" charset="0"/>
              </a:rPr>
              <a:t> partie 1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, sans le son : 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« Do 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you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remember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? 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What’s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his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/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her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name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? »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Parler en continu : se présenter grâce à une carte d’identité en utilisant les formules « 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I 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am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 »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et « 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My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name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i="1" dirty="0" err="1" smtClean="0">
                <a:solidFill>
                  <a:schemeClr val="tx1"/>
                </a:solidFill>
                <a:latin typeface="Comic Sans MS" pitchFamily="66" charset="0"/>
              </a:rPr>
              <a:t>is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... »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214422" y="6572264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FFC000"/>
                </a:solidFill>
                <a:latin typeface="Comic Sans MS" pitchFamily="66" charset="0"/>
              </a:rPr>
              <a:t>ANGLAIS : WHAT’S YOUR NAME ?</a:t>
            </a:r>
            <a:endParaRPr lang="fr-FR" sz="1050" dirty="0">
              <a:solidFill>
                <a:srgbClr val="FFC000"/>
              </a:solidFill>
              <a:latin typeface="Comic Sans MS" pitchFamily="66" charset="0"/>
            </a:endParaRPr>
          </a:p>
        </p:txBody>
      </p:sp>
      <p:sp>
        <p:nvSpPr>
          <p:cNvPr id="38" name="Arrondir un rectangle avec un coin du même côté 37"/>
          <p:cNvSpPr/>
          <p:nvPr/>
        </p:nvSpPr>
        <p:spPr>
          <a:xfrm>
            <a:off x="142852" y="7643834"/>
            <a:ext cx="1071570" cy="285752"/>
          </a:xfrm>
          <a:prstGeom prst="round2Same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11h05 – 12h05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 h 00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42852" y="7929586"/>
            <a:ext cx="428628" cy="1071570"/>
          </a:xfrm>
          <a:prstGeom prst="rect">
            <a:avLst/>
          </a:prstGeom>
          <a:noFill/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endParaRPr lang="fr-FR" sz="9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1480" y="7929586"/>
            <a:ext cx="6143668" cy="1071570"/>
          </a:xfrm>
          <a:prstGeom prst="rect">
            <a:avLst/>
          </a:prstGeom>
          <a:noFill/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dirty="0" smtClean="0">
                <a:solidFill>
                  <a:srgbClr val="0070C0"/>
                </a:solidFill>
                <a:latin typeface="Comic Sans MS" pitchFamily="66" charset="0"/>
              </a:rPr>
              <a:t>LES NOMBRES DE 0 A 99</a:t>
            </a:r>
          </a:p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Objectifs visés 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: comprendre la règle des échanges dizaines/unités + reconnaître plusieurs représentations de nombres de 0 à 40 (CE1), de 0 à 99 (CE2).</a:t>
            </a:r>
            <a:endParaRPr lang="fr-FR" sz="900" dirty="0" smtClean="0">
              <a:solidFill>
                <a:schemeClr val="tx1"/>
              </a:solidFill>
              <a:latin typeface="Comic Sans MS" pitchFamily="66" charset="0"/>
              <a:sym typeface="Wingdings 2"/>
            </a:endParaRP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Delius Swash Caps" pitchFamily="2" charset="0"/>
                <a:sym typeface="Wingdings 2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Distribution et lecture de la leçon NUM 2 « décomposer un nombre » + « as-tu bien compris ? »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Delius Swash Caps" pitchFamily="2" charset="0"/>
                <a:sym typeface="Wingdings 2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CE1 : travail sur les nombres de 0 à 40 (fiches à coller sur le cahier d’exercices de maths).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 CE2 : travail sur les nombres de 0 à 99 (fiches de révision).</a:t>
            </a:r>
          </a:p>
        </p:txBody>
      </p:sp>
      <p:sp>
        <p:nvSpPr>
          <p:cNvPr id="48" name="Arrondir un rectangle avec un coin du même côté 47"/>
          <p:cNvSpPr/>
          <p:nvPr/>
        </p:nvSpPr>
        <p:spPr>
          <a:xfrm>
            <a:off x="5929330" y="7786710"/>
            <a:ext cx="785818" cy="142876"/>
          </a:xfrm>
          <a:prstGeom prst="round2Same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CE1 – CE2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1214422" y="7715272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0070C0"/>
                </a:solidFill>
                <a:latin typeface="Comic Sans MS" pitchFamily="66" charset="0"/>
              </a:rPr>
              <a:t>MATHEMATIQUES : LES NOMBRES</a:t>
            </a:r>
            <a:endParaRPr lang="fr-FR" sz="105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214290" y="8358214"/>
            <a:ext cx="285752" cy="285752"/>
          </a:xfrm>
          <a:prstGeom prst="ellipse">
            <a:avLst/>
          </a:prstGeom>
          <a:solidFill>
            <a:srgbClr val="C0000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Delius Swash Caps" pitchFamily="2" charset="0"/>
              </a:rPr>
              <a:t>M</a:t>
            </a:r>
            <a:endParaRPr lang="fr-FR" sz="1400" b="1" dirty="0">
              <a:latin typeface="Delius Swash Caps" pitchFamily="2" charset="0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214290" y="8643966"/>
            <a:ext cx="285752" cy="285752"/>
          </a:xfrm>
          <a:prstGeom prst="ellipse">
            <a:avLst/>
          </a:prstGeom>
          <a:solidFill>
            <a:srgbClr val="00B0F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Delius Swash Caps" pitchFamily="2" charset="0"/>
              </a:rPr>
              <a:t>A</a:t>
            </a:r>
            <a:endParaRPr lang="fr-FR" sz="1400" b="1" dirty="0">
              <a:latin typeface="Delius Swash Caps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857892" y="0"/>
            <a:ext cx="10001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andlee" pitchFamily="2" charset="0"/>
              </a:rPr>
              <a:t>Christall’Ecole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Handlee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rrondir un rectangle avec un coin du même côté 26"/>
          <p:cNvSpPr/>
          <p:nvPr/>
        </p:nvSpPr>
        <p:spPr>
          <a:xfrm>
            <a:off x="142852" y="2428860"/>
            <a:ext cx="1071570" cy="285752"/>
          </a:xfrm>
          <a:prstGeom prst="round2SameRect">
            <a:avLst/>
          </a:prstGeom>
          <a:solidFill>
            <a:srgbClr val="CCFF33"/>
          </a:solidFill>
          <a:ln>
            <a:solidFill>
              <a:srgbClr val="CC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13h45 – 14h50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 h 05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2852" y="2714612"/>
            <a:ext cx="6572296" cy="571504"/>
          </a:xfrm>
          <a:prstGeom prst="rect">
            <a:avLst/>
          </a:prstGeom>
          <a:noFill/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rgbClr val="92D050"/>
                </a:solidFill>
                <a:latin typeface="Comic Sans MS" pitchFamily="66" charset="0"/>
              </a:rPr>
              <a:t>SEANCE 1</a:t>
            </a:r>
            <a:r>
              <a:rPr lang="fr-FR" sz="900" b="1" dirty="0" smtClean="0">
                <a:solidFill>
                  <a:srgbClr val="92D050"/>
                </a:solidFill>
                <a:latin typeface="Comic Sans MS" pitchFamily="66" charset="0"/>
              </a:rPr>
              <a:t> : LES GAULOIS</a:t>
            </a:r>
          </a:p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 visé 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: connaître les caractéristiques de la société gauloise.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Voir fiche de préparation : hypothèses des élèves, livret « quelle histoire », vidéo « c’est pas sorcier ».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214422" y="2500298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92D050"/>
                </a:solidFill>
                <a:latin typeface="Comic Sans MS" pitchFamily="66" charset="0"/>
              </a:rPr>
              <a:t>HISTOIRE / LE TEMPS</a:t>
            </a:r>
            <a:endParaRPr lang="fr-FR" sz="105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142852" y="2143108"/>
            <a:ext cx="6572296" cy="1588"/>
          </a:xfrm>
          <a:prstGeom prst="line">
            <a:avLst/>
          </a:prstGeom>
          <a:ln w="762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rondir un rectangle avec un coin du même côté 16"/>
          <p:cNvSpPr/>
          <p:nvPr/>
        </p:nvSpPr>
        <p:spPr>
          <a:xfrm>
            <a:off x="142852" y="142844"/>
            <a:ext cx="1071570" cy="285752"/>
          </a:xfrm>
          <a:prstGeom prst="round2Same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11h05 – 12h05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 h 00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214422" y="214282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0070C0"/>
                </a:solidFill>
                <a:latin typeface="Comic Sans MS" pitchFamily="66" charset="0"/>
              </a:rPr>
              <a:t>MATHEMATIQUES : LES NOMBRES</a:t>
            </a:r>
            <a:endParaRPr lang="fr-FR" sz="105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4" name="Arrondir un rectangle avec un coin du même côté 23"/>
          <p:cNvSpPr/>
          <p:nvPr/>
        </p:nvSpPr>
        <p:spPr>
          <a:xfrm>
            <a:off x="5929330" y="285720"/>
            <a:ext cx="785818" cy="142876"/>
          </a:xfrm>
          <a:prstGeom prst="round2Same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CM1 – CM2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2852" y="428596"/>
            <a:ext cx="428628" cy="714380"/>
          </a:xfrm>
          <a:prstGeom prst="rect">
            <a:avLst/>
          </a:prstGeom>
          <a:noFill/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endParaRPr lang="fr-FR" sz="9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1480" y="428596"/>
            <a:ext cx="6143668" cy="714380"/>
          </a:xfrm>
          <a:prstGeom prst="rect">
            <a:avLst/>
          </a:prstGeom>
          <a:noFill/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dirty="0" smtClean="0">
                <a:solidFill>
                  <a:srgbClr val="0070C0"/>
                </a:solidFill>
                <a:latin typeface="Comic Sans MS" pitchFamily="66" charset="0"/>
              </a:rPr>
              <a:t>DISTINGUER CHIFFRE ET NOMBRE</a:t>
            </a:r>
          </a:p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 visé 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: connaître les unités de numération et leurs relations.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CM1 : n° 6, 7, 8, 9, 10 p. 23 / CM2 : n° 6, 7, 8, 9, 10, 11 p. 29.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  <a:sym typeface="Wingdings 2"/>
              </a:rPr>
              <a:t> CM1 et CM2 : retour oral sur les difficultés + correction individuelle.</a:t>
            </a:r>
          </a:p>
        </p:txBody>
      </p:sp>
      <p:sp>
        <p:nvSpPr>
          <p:cNvPr id="32" name="Ellipse 31"/>
          <p:cNvSpPr/>
          <p:nvPr/>
        </p:nvSpPr>
        <p:spPr>
          <a:xfrm>
            <a:off x="214290" y="500034"/>
            <a:ext cx="285752" cy="285752"/>
          </a:xfrm>
          <a:prstGeom prst="ellipse">
            <a:avLst/>
          </a:prstGeom>
          <a:solidFill>
            <a:srgbClr val="00B0F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Delius Swash Caps" pitchFamily="2" charset="0"/>
              </a:rPr>
              <a:t>A</a:t>
            </a:r>
            <a:endParaRPr lang="fr-FR" sz="1400" b="1" dirty="0">
              <a:latin typeface="Delius Swash Caps" pitchFamily="2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214290" y="785786"/>
            <a:ext cx="285752" cy="285752"/>
          </a:xfrm>
          <a:prstGeom prst="ellipse">
            <a:avLst/>
          </a:prstGeom>
          <a:solidFill>
            <a:srgbClr val="C0000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Delius Swash Caps" pitchFamily="2" charset="0"/>
              </a:rPr>
              <a:t>M</a:t>
            </a:r>
            <a:endParaRPr lang="fr-FR" sz="1400" b="1" dirty="0">
              <a:latin typeface="Delius Swash Caps" pitchFamily="2" charset="0"/>
            </a:endParaRPr>
          </a:p>
        </p:txBody>
      </p:sp>
      <p:sp>
        <p:nvSpPr>
          <p:cNvPr id="34" name="Arrondir un rectangle avec un coin du même côté 33"/>
          <p:cNvSpPr/>
          <p:nvPr/>
        </p:nvSpPr>
        <p:spPr>
          <a:xfrm>
            <a:off x="142852" y="1285852"/>
            <a:ext cx="1071570" cy="285752"/>
          </a:xfrm>
          <a:prstGeom prst="round2Same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12h05 – 12h15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10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2852" y="1571604"/>
            <a:ext cx="6572296" cy="428628"/>
          </a:xfrm>
          <a:prstGeom prst="rect">
            <a:avLst/>
          </a:prstGeom>
          <a:noFill/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fr-FR" sz="900" i="1" dirty="0" smtClean="0">
                <a:solidFill>
                  <a:schemeClr val="tx1"/>
                </a:solidFill>
                <a:latin typeface="Comic Sans MS" pitchFamily="66" charset="0"/>
              </a:rPr>
              <a:t>« Qu’avez-vous appris ce matin ? »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Sortie des élèves par niveaux + Accompagnement à la grille des élèves rentrant chez eux.</a:t>
            </a:r>
          </a:p>
        </p:txBody>
      </p:sp>
      <p:cxnSp>
        <p:nvCxnSpPr>
          <p:cNvPr id="36" name="Connecteur droit 35"/>
          <p:cNvCxnSpPr/>
          <p:nvPr/>
        </p:nvCxnSpPr>
        <p:spPr>
          <a:xfrm>
            <a:off x="142852" y="2285984"/>
            <a:ext cx="6572296" cy="1588"/>
          </a:xfrm>
          <a:prstGeom prst="line">
            <a:avLst/>
          </a:prstGeom>
          <a:ln w="762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1214422" y="1357290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CC66FF"/>
                </a:solidFill>
                <a:latin typeface="Comic Sans MS" pitchFamily="66" charset="0"/>
              </a:rPr>
              <a:t>BILAN + SORTIE</a:t>
            </a:r>
            <a:endParaRPr lang="fr-FR" sz="1050" dirty="0">
              <a:solidFill>
                <a:srgbClr val="CC66FF"/>
              </a:solidFill>
              <a:latin typeface="Comic Sans MS" pitchFamily="66" charset="0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>
            <a:off x="142852" y="4572000"/>
            <a:ext cx="6572296" cy="1588"/>
          </a:xfrm>
          <a:prstGeom prst="line">
            <a:avLst/>
          </a:prstGeom>
          <a:ln w="762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ndir un rectangle avec un coin du même côté 30"/>
          <p:cNvSpPr/>
          <p:nvPr/>
        </p:nvSpPr>
        <p:spPr>
          <a:xfrm>
            <a:off x="142852" y="4714876"/>
            <a:ext cx="1071570" cy="285752"/>
          </a:xfrm>
          <a:prstGeom prst="round2SameRect">
            <a:avLst/>
          </a:prstGeom>
          <a:solidFill>
            <a:srgbClr val="CCFF33"/>
          </a:solidFill>
          <a:ln>
            <a:solidFill>
              <a:srgbClr val="CC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15h00 – 15h35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35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214422" y="4786314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92D050"/>
                </a:solidFill>
                <a:latin typeface="Comic Sans MS" pitchFamily="66" charset="0"/>
              </a:rPr>
              <a:t>HISTOIRE / LE TEMPS</a:t>
            </a:r>
            <a:endParaRPr lang="fr-FR" sz="105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40" name="Arrondir un rectangle avec un coin du même côté 39"/>
          <p:cNvSpPr/>
          <p:nvPr/>
        </p:nvSpPr>
        <p:spPr>
          <a:xfrm>
            <a:off x="5286388" y="2571736"/>
            <a:ext cx="1428760" cy="142876"/>
          </a:xfrm>
          <a:prstGeom prst="round2SameRect">
            <a:avLst/>
          </a:prstGeom>
          <a:solidFill>
            <a:srgbClr val="CCFF33"/>
          </a:solidFill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CE1 – CE2 – CM1 – CM2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42852" y="3286116"/>
            <a:ext cx="6572296" cy="571504"/>
          </a:xfrm>
          <a:prstGeom prst="rect">
            <a:avLst/>
          </a:prstGeom>
          <a:noFill/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rgbClr val="92D050"/>
                </a:solidFill>
                <a:latin typeface="Comic Sans MS" pitchFamily="66" charset="0"/>
              </a:rPr>
              <a:t>SEANCE 1</a:t>
            </a:r>
            <a:r>
              <a:rPr lang="fr-FR" sz="900" b="1" dirty="0" smtClean="0">
                <a:solidFill>
                  <a:srgbClr val="92D050"/>
                </a:solidFill>
                <a:latin typeface="Comic Sans MS" pitchFamily="66" charset="0"/>
              </a:rPr>
              <a:t> : LES GAULOIS</a:t>
            </a:r>
          </a:p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 visé 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: connaître les caractéristiques de la société gauloise.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Voir fiche de préparation : questionnaire « c’est pas sorcier » + fiche d’exercices.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42852" y="3857620"/>
            <a:ext cx="6572296" cy="571504"/>
          </a:xfrm>
          <a:prstGeom prst="rect">
            <a:avLst/>
          </a:prstGeom>
          <a:noFill/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rgbClr val="92D050"/>
                </a:solidFill>
                <a:latin typeface="Comic Sans MS" pitchFamily="66" charset="0"/>
              </a:rPr>
              <a:t>SEANCE 1</a:t>
            </a:r>
            <a:r>
              <a:rPr lang="fr-FR" sz="900" b="1" dirty="0" smtClean="0">
                <a:solidFill>
                  <a:srgbClr val="92D050"/>
                </a:solidFill>
                <a:latin typeface="Comic Sans MS" pitchFamily="66" charset="0"/>
              </a:rPr>
              <a:t> : LA JOURNEE</a:t>
            </a:r>
          </a:p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chemeClr val="tx1"/>
                </a:solidFill>
                <a:latin typeface="Comic Sans MS" pitchFamily="66" charset="0"/>
              </a:rPr>
              <a:t>Objectif visé </a:t>
            </a:r>
            <a:r>
              <a:rPr lang="fr-FR" sz="900" b="1" dirty="0" smtClean="0">
                <a:solidFill>
                  <a:schemeClr val="tx1"/>
                </a:solidFill>
                <a:latin typeface="Comic Sans MS" pitchFamily="66" charset="0"/>
              </a:rPr>
              <a:t>: connaître le déroulement d’une journée.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Voir fiche de préparation : fiche « la journée (1) ».</a:t>
            </a:r>
          </a:p>
        </p:txBody>
      </p:sp>
      <p:sp>
        <p:nvSpPr>
          <p:cNvPr id="43" name="Arrondir un rectangle avec un coin du même côté 42"/>
          <p:cNvSpPr/>
          <p:nvPr/>
        </p:nvSpPr>
        <p:spPr>
          <a:xfrm>
            <a:off x="5929330" y="3143240"/>
            <a:ext cx="785818" cy="142876"/>
          </a:xfrm>
          <a:prstGeom prst="round2SameRect">
            <a:avLst/>
          </a:prstGeom>
          <a:solidFill>
            <a:srgbClr val="CCFF33"/>
          </a:solidFill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CM1 – CM2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4" name="Arrondir un rectangle avec un coin du même côté 43"/>
          <p:cNvSpPr/>
          <p:nvPr/>
        </p:nvSpPr>
        <p:spPr>
          <a:xfrm>
            <a:off x="5929330" y="3714744"/>
            <a:ext cx="785818" cy="142876"/>
          </a:xfrm>
          <a:prstGeom prst="round2SameRect">
            <a:avLst/>
          </a:prstGeom>
          <a:solidFill>
            <a:srgbClr val="CCFF33"/>
          </a:solidFill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CE1 – CE2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2852" y="5000628"/>
            <a:ext cx="6572296" cy="428628"/>
          </a:xfrm>
          <a:prstGeom prst="rect">
            <a:avLst/>
          </a:prstGeom>
          <a:noFill/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rgbClr val="92D050"/>
                </a:solidFill>
                <a:latin typeface="Comic Sans MS" pitchFamily="66" charset="0"/>
              </a:rPr>
              <a:t>SEANCE 1</a:t>
            </a:r>
            <a:r>
              <a:rPr lang="fr-FR" sz="900" b="1" dirty="0" smtClean="0">
                <a:solidFill>
                  <a:srgbClr val="92D050"/>
                </a:solidFill>
                <a:latin typeface="Comic Sans MS" pitchFamily="66" charset="0"/>
              </a:rPr>
              <a:t> : LES GAULOIS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Copie de la trace écrite.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42852" y="5429256"/>
            <a:ext cx="6572296" cy="428628"/>
          </a:xfrm>
          <a:prstGeom prst="rect">
            <a:avLst/>
          </a:prstGeom>
          <a:noFill/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r>
              <a:rPr lang="fr-FR" sz="900" b="1" u="sng" dirty="0" smtClean="0">
                <a:solidFill>
                  <a:srgbClr val="92D050"/>
                </a:solidFill>
                <a:latin typeface="Comic Sans MS" pitchFamily="66" charset="0"/>
              </a:rPr>
              <a:t>SEANCE 1</a:t>
            </a:r>
            <a:r>
              <a:rPr lang="fr-FR" sz="900" b="1" dirty="0" smtClean="0">
                <a:solidFill>
                  <a:srgbClr val="92D050"/>
                </a:solidFill>
                <a:latin typeface="Comic Sans MS" pitchFamily="66" charset="0"/>
              </a:rPr>
              <a:t> : LA JOURNEE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Copie de la trace écrite.</a:t>
            </a:r>
          </a:p>
        </p:txBody>
      </p:sp>
      <p:sp>
        <p:nvSpPr>
          <p:cNvPr id="47" name="Arrondir un rectangle avec un coin du même côté 46"/>
          <p:cNvSpPr/>
          <p:nvPr/>
        </p:nvSpPr>
        <p:spPr>
          <a:xfrm>
            <a:off x="5929330" y="4857752"/>
            <a:ext cx="785818" cy="142876"/>
          </a:xfrm>
          <a:prstGeom prst="round2SameRect">
            <a:avLst/>
          </a:prstGeom>
          <a:solidFill>
            <a:srgbClr val="CCFF33"/>
          </a:solidFill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CM1 – CM2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8" name="Arrondir un rectangle avec un coin du même côté 47"/>
          <p:cNvSpPr/>
          <p:nvPr/>
        </p:nvSpPr>
        <p:spPr>
          <a:xfrm>
            <a:off x="5929330" y="5286380"/>
            <a:ext cx="785818" cy="142876"/>
          </a:xfrm>
          <a:prstGeom prst="round2SameRect">
            <a:avLst/>
          </a:prstGeom>
          <a:solidFill>
            <a:srgbClr val="CCFF33"/>
          </a:solidFill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CE1 – CE2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9" name="Arrondir un rectangle avec un coin du même côté 48"/>
          <p:cNvSpPr/>
          <p:nvPr/>
        </p:nvSpPr>
        <p:spPr>
          <a:xfrm>
            <a:off x="142852" y="6000760"/>
            <a:ext cx="1071570" cy="285752"/>
          </a:xfrm>
          <a:prstGeom prst="round2SameRect">
            <a:avLst/>
          </a:prstGeom>
          <a:solidFill>
            <a:srgbClr val="CC99FF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15h35 – 15h50</a:t>
            </a:r>
          </a:p>
          <a:p>
            <a:pPr algn="ctr"/>
            <a:r>
              <a:rPr lang="fr-FR" sz="800" b="1" dirty="0" smtClean="0">
                <a:solidFill>
                  <a:schemeClr val="bg1"/>
                </a:solidFill>
                <a:latin typeface="Comic Sans MS" pitchFamily="66" charset="0"/>
              </a:rPr>
              <a:t>15 min</a:t>
            </a:r>
            <a:endParaRPr lang="fr-FR" sz="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42852" y="6286512"/>
            <a:ext cx="6572296" cy="1428760"/>
          </a:xfrm>
          <a:prstGeom prst="rect">
            <a:avLst/>
          </a:prstGeom>
          <a:noFill/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Ecriture des devoirs.</a:t>
            </a:r>
          </a:p>
          <a:p>
            <a:pPr algn="ctr">
              <a:lnSpc>
                <a:spcPts val="1300"/>
              </a:lnSpc>
            </a:pPr>
            <a:r>
              <a:rPr lang="fr-FR" sz="900" dirty="0" smtClean="0">
                <a:solidFill>
                  <a:srgbClr val="CC00FF"/>
                </a:solidFill>
                <a:latin typeface="Comic Sans MS" pitchFamily="66" charset="0"/>
              </a:rPr>
              <a:t>LUNDI</a:t>
            </a:r>
          </a:p>
          <a:p>
            <a:pPr algn="ctr">
              <a:lnSpc>
                <a:spcPts val="1300"/>
              </a:lnSpc>
            </a:pPr>
            <a:r>
              <a:rPr lang="fr-FR" sz="900" dirty="0" smtClean="0">
                <a:solidFill>
                  <a:srgbClr val="CC00FF"/>
                </a:solidFill>
                <a:latin typeface="Comic Sans MS" pitchFamily="66" charset="0"/>
              </a:rPr>
              <a:t>Français – 12/09 – Apprendre les 2 premières colonnes de la leçon O1 (pour les CM) / la leçon O1 (pour les CE).</a:t>
            </a:r>
          </a:p>
          <a:p>
            <a:pPr algn="ctr">
              <a:lnSpc>
                <a:spcPts val="1300"/>
              </a:lnSpc>
            </a:pPr>
            <a:r>
              <a:rPr lang="fr-FR" sz="900" dirty="0" smtClean="0">
                <a:solidFill>
                  <a:srgbClr val="CC00FF"/>
                </a:solidFill>
                <a:latin typeface="Comic Sans MS" pitchFamily="66" charset="0"/>
              </a:rPr>
              <a:t>Mathématiques – 12/09 – Revoir la leçon M1 (pour les CM) / Apprendre NUM 1 et NUM 2 (pour les CE).</a:t>
            </a:r>
          </a:p>
          <a:p>
            <a:pPr algn="ctr">
              <a:lnSpc>
                <a:spcPts val="1300"/>
              </a:lnSpc>
            </a:pPr>
            <a:endParaRPr lang="fr-FR" sz="900" dirty="0" smtClean="0">
              <a:solidFill>
                <a:srgbClr val="CC00FF"/>
              </a:solidFill>
              <a:latin typeface="Comic Sans MS" pitchFamily="66" charset="0"/>
            </a:endParaRPr>
          </a:p>
          <a:p>
            <a:pPr algn="ctr">
              <a:lnSpc>
                <a:spcPts val="1300"/>
              </a:lnSpc>
            </a:pPr>
            <a:r>
              <a:rPr lang="fr-FR" sz="900" dirty="0" smtClean="0">
                <a:solidFill>
                  <a:srgbClr val="CC00FF"/>
                </a:solidFill>
                <a:latin typeface="Comic Sans MS" pitchFamily="66" charset="0"/>
              </a:rPr>
              <a:t>MARDI</a:t>
            </a:r>
          </a:p>
          <a:p>
            <a:pPr algn="ctr">
              <a:lnSpc>
                <a:spcPts val="1300"/>
              </a:lnSpc>
            </a:pPr>
            <a:r>
              <a:rPr lang="fr-FR" sz="900" dirty="0" smtClean="0">
                <a:solidFill>
                  <a:srgbClr val="CC00FF"/>
                </a:solidFill>
                <a:latin typeface="Comic Sans MS" pitchFamily="66" charset="0"/>
              </a:rPr>
              <a:t>Histoire – 13/09 – Apprendre la leçon d’histoire (CM) / la leçon sur la journée (CE).</a:t>
            </a:r>
          </a:p>
          <a:p>
            <a:pPr algn="just">
              <a:lnSpc>
                <a:spcPts val="1300"/>
              </a:lnSpc>
              <a:buFont typeface="Wingdings" pitchFamily="2" charset="2"/>
              <a:buChar char="q"/>
            </a:pPr>
            <a:r>
              <a:rPr lang="fr-FR" sz="900" dirty="0" smtClean="0">
                <a:solidFill>
                  <a:schemeClr val="tx1"/>
                </a:solidFill>
                <a:latin typeface="Comic Sans MS" pitchFamily="66" charset="0"/>
              </a:rPr>
              <a:t> Sortie des élèves par niveaux + Accompagnement à la grille.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1214422" y="6072198"/>
            <a:ext cx="550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rgbClr val="CC66FF"/>
                </a:solidFill>
                <a:latin typeface="Comic Sans MS" pitchFamily="66" charset="0"/>
              </a:rPr>
              <a:t>DEVOIRS  + SORTIE</a:t>
            </a:r>
            <a:endParaRPr lang="fr-FR" sz="1050" dirty="0">
              <a:solidFill>
                <a:srgbClr val="CC66FF"/>
              </a:solidFill>
              <a:latin typeface="Comic Sans MS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42852" y="8215338"/>
            <a:ext cx="6572296" cy="71438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ts val="1300"/>
              </a:lnSpc>
            </a:pPr>
            <a:endParaRPr lang="fr-FR" sz="9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142852" y="8001024"/>
            <a:ext cx="65722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50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ANNOTATIONS + BILAN</a:t>
            </a:r>
            <a:endParaRPr lang="fr-FR" sz="1050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857892" y="0"/>
            <a:ext cx="10001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andlee" pitchFamily="2" charset="0"/>
              </a:rPr>
              <a:t>Christall’Ecole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Handlee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631</Words>
  <Application>Microsoft Office PowerPoint</Application>
  <PresentationFormat>Affichage à l'écran (4:3)</PresentationFormat>
  <Paragraphs>112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86</cp:revision>
  <dcterms:created xsi:type="dcterms:W3CDTF">2016-08-10T08:54:43Z</dcterms:created>
  <dcterms:modified xsi:type="dcterms:W3CDTF">2016-08-14T12:51:22Z</dcterms:modified>
</cp:coreProperties>
</file>