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858000" cy="9144000"/>
  <p:defaultTextStyle>
    <a:defPPr>
      <a:defRPr lang="fr-FR"/>
    </a:defPPr>
    <a:lvl1pPr marL="0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3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7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1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7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94705" autoAdjust="0"/>
  </p:normalViewPr>
  <p:slideViewPr>
    <p:cSldViewPr>
      <p:cViewPr>
        <p:scale>
          <a:sx n="90" d="100"/>
          <a:sy n="90" d="100"/>
        </p:scale>
        <p:origin x="-216" y="8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1" y="3077284"/>
            <a:ext cx="5829300" cy="212336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56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4562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8"/>
            <a:ext cx="1157288" cy="112680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7" y="529698"/>
            <a:ext cx="3357563" cy="112680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513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7568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6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6" y="4198588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819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2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7956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4" indent="0">
              <a:buNone/>
              <a:defRPr sz="1800" b="1"/>
            </a:lvl3pPr>
            <a:lvl4pPr marL="1371457" indent="0">
              <a:buNone/>
              <a:defRPr sz="1600" b="1"/>
            </a:lvl4pPr>
            <a:lvl5pPr marL="1828609" indent="0">
              <a:buNone/>
              <a:defRPr sz="1600" b="1"/>
            </a:lvl5pPr>
            <a:lvl6pPr marL="2285761" indent="0">
              <a:buNone/>
              <a:defRPr sz="1600" b="1"/>
            </a:lvl6pPr>
            <a:lvl7pPr marL="2742913" indent="0">
              <a:buNone/>
              <a:defRPr sz="1600" b="1"/>
            </a:lvl7pPr>
            <a:lvl8pPr marL="3200066" indent="0">
              <a:buNone/>
              <a:defRPr sz="1600" b="1"/>
            </a:lvl8pPr>
            <a:lvl9pPr marL="3657217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1" y="3141487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4" indent="0">
              <a:buNone/>
              <a:defRPr sz="1800" b="1"/>
            </a:lvl3pPr>
            <a:lvl4pPr marL="1371457" indent="0">
              <a:buNone/>
              <a:defRPr sz="1600" b="1"/>
            </a:lvl4pPr>
            <a:lvl5pPr marL="1828609" indent="0">
              <a:buNone/>
              <a:defRPr sz="1600" b="1"/>
            </a:lvl5pPr>
            <a:lvl6pPr marL="2285761" indent="0">
              <a:buNone/>
              <a:defRPr sz="1600" b="1"/>
            </a:lvl6pPr>
            <a:lvl7pPr marL="2742913" indent="0">
              <a:buNone/>
              <a:defRPr sz="1600" b="1"/>
            </a:lvl7pPr>
            <a:lvl8pPr marL="3200066" indent="0">
              <a:buNone/>
              <a:defRPr sz="1600" b="1"/>
            </a:lvl8pPr>
            <a:lvl9pPr marL="3657217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3141487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9009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3823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487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2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9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4" indent="0">
              <a:buNone/>
              <a:defRPr sz="1000"/>
            </a:lvl3pPr>
            <a:lvl4pPr marL="1371457" indent="0">
              <a:buNone/>
              <a:defRPr sz="900"/>
            </a:lvl4pPr>
            <a:lvl5pPr marL="1828609" indent="0">
              <a:buNone/>
              <a:defRPr sz="900"/>
            </a:lvl5pPr>
            <a:lvl6pPr marL="2285761" indent="0">
              <a:buNone/>
              <a:defRPr sz="900"/>
            </a:lvl6pPr>
            <a:lvl7pPr marL="2742913" indent="0">
              <a:buNone/>
              <a:defRPr sz="900"/>
            </a:lvl7pPr>
            <a:lvl8pPr marL="3200066" indent="0">
              <a:buNone/>
              <a:defRPr sz="900"/>
            </a:lvl8pPr>
            <a:lvl9pPr marL="3657217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3858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153" indent="0">
              <a:buNone/>
              <a:defRPr sz="2800"/>
            </a:lvl2pPr>
            <a:lvl3pPr marL="914304" indent="0">
              <a:buNone/>
              <a:defRPr sz="2400"/>
            </a:lvl3pPr>
            <a:lvl4pPr marL="1371457" indent="0">
              <a:buNone/>
              <a:defRPr sz="2000"/>
            </a:lvl4pPr>
            <a:lvl5pPr marL="1828609" indent="0">
              <a:buNone/>
              <a:defRPr sz="2000"/>
            </a:lvl5pPr>
            <a:lvl6pPr marL="2285761" indent="0">
              <a:buNone/>
              <a:defRPr sz="2000"/>
            </a:lvl6pPr>
            <a:lvl7pPr marL="2742913" indent="0">
              <a:buNone/>
              <a:defRPr sz="2000"/>
            </a:lvl7pPr>
            <a:lvl8pPr marL="3200066" indent="0">
              <a:buNone/>
              <a:defRPr sz="2000"/>
            </a:lvl8pPr>
            <a:lvl9pPr marL="3657217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4" indent="0">
              <a:buNone/>
              <a:defRPr sz="1000"/>
            </a:lvl3pPr>
            <a:lvl4pPr marL="1371457" indent="0">
              <a:buNone/>
              <a:defRPr sz="900"/>
            </a:lvl4pPr>
            <a:lvl5pPr marL="1828609" indent="0">
              <a:buNone/>
              <a:defRPr sz="900"/>
            </a:lvl5pPr>
            <a:lvl6pPr marL="2285761" indent="0">
              <a:buNone/>
              <a:defRPr sz="900"/>
            </a:lvl6pPr>
            <a:lvl7pPr marL="2742913" indent="0">
              <a:buNone/>
              <a:defRPr sz="900"/>
            </a:lvl7pPr>
            <a:lvl8pPr marL="3200066" indent="0">
              <a:buNone/>
              <a:defRPr sz="900"/>
            </a:lvl8pPr>
            <a:lvl9pPr marL="3657217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869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30" tIns="45715" rIns="91430" bIns="4571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1430" tIns="45715" rIns="91430" bIns="4571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2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1" y="9181397"/>
            <a:ext cx="2171700" cy="527402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2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8207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0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91430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72" indent="-285720" algn="l" defTabSz="91430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1" indent="-228576" algn="l" defTabSz="91430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32" indent="-228576" algn="l" defTabSz="91430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85" indent="-228576" algn="l" defTabSz="91430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38" indent="-228576" algn="l" defTabSz="91430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89" indent="-228576" algn="l" defTabSz="91430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42" indent="-228576" algn="l" defTabSz="91430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93" indent="-228576" algn="l" defTabSz="91430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4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7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09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1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3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6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17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700808" y="0"/>
            <a:ext cx="5157192" cy="6791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2348880" cy="106456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1268760" y="135594"/>
            <a:ext cx="4879222" cy="694684"/>
          </a:xfrm>
          <a:prstGeom prst="roundRect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fr-FR" sz="2000" b="1" dirty="0">
                <a:solidFill>
                  <a:schemeClr val="tx1"/>
                </a:solidFill>
                <a:latin typeface="Century Gothic" pitchFamily="34" charset="0"/>
              </a:rPr>
              <a:t>Ecrire sans erreur  le pluriel des noms (-eu, -eau, -</a:t>
            </a:r>
            <a:r>
              <a:rPr lang="fr-FR" sz="2000" b="1" dirty="0" smtClean="0">
                <a:solidFill>
                  <a:schemeClr val="tx1"/>
                </a:solidFill>
                <a:latin typeface="Century Gothic" pitchFamily="34" charset="0"/>
              </a:rPr>
              <a:t>au) </a:t>
            </a:r>
            <a:endParaRPr lang="fr-FR" sz="20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52736" y="920552"/>
            <a:ext cx="1512168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  <a:latin typeface="Century Gothic" pitchFamily="34" charset="0"/>
              </a:rPr>
              <a:t>Orthographe</a:t>
            </a:r>
            <a:endParaRPr lang="fr-FR" sz="14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60648" y="272480"/>
            <a:ext cx="792088" cy="40665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tx1"/>
                </a:solidFill>
              </a:rPr>
              <a:t>Cm1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5691086" y="572820"/>
            <a:ext cx="913792" cy="51491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</a:rPr>
              <a:t>Fiche 6</a:t>
            </a:r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12464" y="1496616"/>
            <a:ext cx="6296813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arenR"/>
            </a:pPr>
            <a:r>
              <a:rPr lang="fr-FR" sz="1200" b="1" u="sng" dirty="0" smtClean="0">
                <a:latin typeface="Century Gothic" pitchFamily="34" charset="0"/>
              </a:rPr>
              <a:t>Recopie </a:t>
            </a:r>
            <a:r>
              <a:rPr lang="fr-FR" sz="1200" b="1" u="sng" dirty="0">
                <a:latin typeface="Century Gothic" pitchFamily="34" charset="0"/>
              </a:rPr>
              <a:t>et complète les phrases avec les noms. Attention aux accords </a:t>
            </a:r>
            <a:r>
              <a:rPr lang="fr-FR" sz="1200" b="1" u="sng" dirty="0" smtClean="0">
                <a:latin typeface="Century Gothic" pitchFamily="34" charset="0"/>
              </a:rPr>
              <a:t>!</a:t>
            </a:r>
          </a:p>
          <a:p>
            <a:endParaRPr lang="fr-FR" sz="1200" dirty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L’assassin est passé aux (aveu) ……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Les (bureau)…… des élèves devront être rangés.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Des (drapeau) … flottent sur les hautes tours du (château) …..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Les ouvriers ont planté des (poteau) … au (milieu) … de la cour.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i="1" dirty="0">
                <a:latin typeface="Century Gothic" pitchFamily="34" charset="0"/>
              </a:rPr>
              <a:t>Les petits (radeau) … en bois naviguent sur l’ (eau) … du (ruisseau) … </a:t>
            </a:r>
            <a:endParaRPr lang="fr-FR" sz="1200" dirty="0">
              <a:latin typeface="Century Gothic" pitchFamily="34" charset="0"/>
            </a:endParaRPr>
          </a:p>
          <a:p>
            <a:endParaRPr lang="fr-FR" sz="1200" dirty="0" smtClean="0">
              <a:latin typeface="Century Gothic" pitchFamily="34" charset="0"/>
            </a:endParaRPr>
          </a:p>
          <a:p>
            <a:r>
              <a:rPr lang="fr-FR" sz="1200" dirty="0">
                <a:latin typeface="Century Gothic" pitchFamily="34" charset="0"/>
              </a:rPr>
              <a:t>	</a:t>
            </a:r>
          </a:p>
          <a:p>
            <a:pPr marL="228600" indent="-228600">
              <a:buAutoNum type="arabicParenR" startAt="2"/>
            </a:pPr>
            <a:r>
              <a:rPr lang="fr-FR" sz="1200" b="1" u="sng" dirty="0" smtClean="0">
                <a:latin typeface="Century Gothic" pitchFamily="34" charset="0"/>
              </a:rPr>
              <a:t>Recopie </a:t>
            </a:r>
            <a:r>
              <a:rPr lang="fr-FR" sz="1200" b="1" u="sng" dirty="0">
                <a:latin typeface="Century Gothic" pitchFamily="34" charset="0"/>
              </a:rPr>
              <a:t>ces phrases en les mettant au pluriel : </a:t>
            </a:r>
            <a:endParaRPr lang="fr-FR" sz="1200" b="1" u="sng" dirty="0" smtClean="0">
              <a:latin typeface="Century Gothic" pitchFamily="34" charset="0"/>
            </a:endParaRPr>
          </a:p>
          <a:p>
            <a:endParaRPr lang="fr-FR" sz="1200" dirty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Ce moineau attrape un morceau de pain.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Le pneu du camion éclate.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Le jeu consiste à lancer l’anneau autour du poteau.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i="1" dirty="0">
                <a:latin typeface="Century Gothic" pitchFamily="34" charset="0"/>
              </a:rPr>
              <a:t>Félix a coupé un roseau au bord du ruisseau. </a:t>
            </a:r>
            <a:endParaRPr lang="fr-FR" sz="1200" dirty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Le pinceau est sale.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J’ai vu un chameau au zoo.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Maman a acheté un nouveau landau. </a:t>
            </a:r>
          </a:p>
          <a:p>
            <a:endParaRPr lang="fr-FR" sz="1200" dirty="0" smtClean="0">
              <a:latin typeface="Century Gothic" pitchFamily="34" charset="0"/>
            </a:endParaRPr>
          </a:p>
          <a:p>
            <a:r>
              <a:rPr lang="fr-FR" sz="1200" dirty="0">
                <a:latin typeface="Century Gothic" pitchFamily="34" charset="0"/>
              </a:rPr>
              <a:t>	</a:t>
            </a:r>
          </a:p>
          <a:p>
            <a:pPr marL="228600" indent="-228600">
              <a:buAutoNum type="arabicParenR" startAt="3"/>
            </a:pPr>
            <a:r>
              <a:rPr lang="fr-FR" sz="1200" b="1" u="sng" dirty="0" smtClean="0">
                <a:latin typeface="Century Gothic" pitchFamily="34" charset="0"/>
              </a:rPr>
              <a:t>Écris </a:t>
            </a:r>
            <a:r>
              <a:rPr lang="fr-FR" sz="1200" b="1" u="sng" dirty="0">
                <a:latin typeface="Century Gothic" pitchFamily="34" charset="0"/>
              </a:rPr>
              <a:t>les mots suivants au pluriel </a:t>
            </a:r>
            <a:endParaRPr lang="fr-FR" sz="1200" b="1" u="sng" dirty="0" smtClean="0">
              <a:latin typeface="Century Gothic" pitchFamily="34" charset="0"/>
            </a:endParaRPr>
          </a:p>
          <a:p>
            <a:endParaRPr lang="fr-FR" sz="1200" dirty="0">
              <a:latin typeface="Century Gothic" pitchFamily="34" charset="0"/>
            </a:endParaRPr>
          </a:p>
          <a:p>
            <a:pPr marL="271463"/>
            <a:r>
              <a:rPr lang="fr-FR" sz="1200" dirty="0" smtClean="0">
                <a:latin typeface="Century Gothic" pitchFamily="34" charset="0"/>
              </a:rPr>
              <a:t>Vaisseau  -  </a:t>
            </a:r>
            <a:r>
              <a:rPr lang="fr-FR" sz="1200" dirty="0">
                <a:latin typeface="Century Gothic" pitchFamily="34" charset="0"/>
              </a:rPr>
              <a:t>pinceau </a:t>
            </a:r>
            <a:r>
              <a:rPr lang="fr-FR" sz="1200" dirty="0" smtClean="0">
                <a:latin typeface="Century Gothic" pitchFamily="34" charset="0"/>
              </a:rPr>
              <a:t> -  cerceau  -  essieu   -  neveu   -   morceau   -   noyau </a:t>
            </a:r>
            <a:r>
              <a:rPr lang="fr-FR" sz="1200" dirty="0">
                <a:latin typeface="Century Gothic" pitchFamily="34" charset="0"/>
              </a:rPr>
              <a:t>tuyau </a:t>
            </a:r>
            <a:r>
              <a:rPr lang="fr-FR" sz="1200" dirty="0" smtClean="0">
                <a:latin typeface="Century Gothic" pitchFamily="34" charset="0"/>
              </a:rPr>
              <a:t>  -   ciseau   -   traîneau   -   escabeau   -   milieu   -   museau  -   </a:t>
            </a:r>
            <a:r>
              <a:rPr lang="fr-FR" sz="1200" dirty="0">
                <a:latin typeface="Century Gothic" pitchFamily="34" charset="0"/>
              </a:rPr>
              <a:t>pneu </a:t>
            </a:r>
            <a:r>
              <a:rPr lang="fr-FR" sz="1200" dirty="0" smtClean="0">
                <a:latin typeface="Century Gothic" pitchFamily="34" charset="0"/>
              </a:rPr>
              <a:t/>
            </a:r>
            <a:br>
              <a:rPr lang="fr-FR" sz="1200" dirty="0" smtClean="0">
                <a:latin typeface="Century Gothic" pitchFamily="34" charset="0"/>
              </a:rPr>
            </a:br>
            <a:r>
              <a:rPr lang="fr-FR" sz="1200" dirty="0" smtClean="0">
                <a:latin typeface="Century Gothic" pitchFamily="34" charset="0"/>
              </a:rPr>
              <a:t>poireau  -   </a:t>
            </a:r>
            <a:r>
              <a:rPr lang="fr-FR" sz="1200" dirty="0">
                <a:latin typeface="Century Gothic" pitchFamily="34" charset="0"/>
              </a:rPr>
              <a:t>bureau </a:t>
            </a:r>
            <a:r>
              <a:rPr lang="fr-FR" sz="1200" dirty="0" smtClean="0">
                <a:latin typeface="Century Gothic" pitchFamily="34" charset="0"/>
              </a:rPr>
              <a:t>  -   chevreau  -  </a:t>
            </a:r>
            <a:r>
              <a:rPr lang="fr-FR" sz="1200" dirty="0">
                <a:latin typeface="Century Gothic" pitchFamily="34" charset="0"/>
              </a:rPr>
              <a:t>pruneau </a:t>
            </a:r>
            <a:r>
              <a:rPr lang="fr-FR" sz="1200" dirty="0" smtClean="0">
                <a:latin typeface="Century Gothic" pitchFamily="34" charset="0"/>
              </a:rPr>
              <a:t> -  </a:t>
            </a:r>
            <a:r>
              <a:rPr lang="fr-FR" sz="1200" dirty="0">
                <a:latin typeface="Century Gothic" pitchFamily="34" charset="0"/>
              </a:rPr>
              <a:t>général </a:t>
            </a:r>
            <a:r>
              <a:rPr lang="fr-FR" sz="1200" dirty="0" smtClean="0">
                <a:latin typeface="Century Gothic" pitchFamily="34" charset="0"/>
              </a:rPr>
              <a:t>  -   </a:t>
            </a:r>
            <a:r>
              <a:rPr lang="fr-FR" sz="1200" dirty="0">
                <a:latin typeface="Century Gothic" pitchFamily="34" charset="0"/>
              </a:rPr>
              <a:t>animal </a:t>
            </a:r>
          </a:p>
          <a:p>
            <a:endParaRPr lang="fr-FR" sz="1200" dirty="0" smtClean="0">
              <a:latin typeface="Century Gothic" pitchFamily="34" charset="0"/>
            </a:endParaRPr>
          </a:p>
          <a:p>
            <a:r>
              <a:rPr lang="fr-FR" sz="1200" dirty="0">
                <a:latin typeface="Century Gothic" pitchFamily="34" charset="0"/>
              </a:rPr>
              <a:t>	</a:t>
            </a:r>
          </a:p>
          <a:p>
            <a:pPr marL="228600" indent="-228600">
              <a:buAutoNum type="arabicParenR" startAt="4"/>
            </a:pPr>
            <a:r>
              <a:rPr lang="fr-FR" sz="1200" b="1" u="sng" dirty="0" smtClean="0">
                <a:latin typeface="Century Gothic" pitchFamily="34" charset="0"/>
              </a:rPr>
              <a:t>Cherche le mot qui correspond à chaque définition :</a:t>
            </a:r>
          </a:p>
          <a:p>
            <a:endParaRPr lang="fr-FR" sz="1200" dirty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Ce sont les petits du lion et de la lionne.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Ils servent à peindre.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Ce sont des animaux a deux bosses.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Toutes les voitures en ont quatre.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Ils servent à promener les bébés.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Tu en as sur la tête .</a:t>
            </a:r>
          </a:p>
          <a:p>
            <a:pPr marL="171450" indent="-171450">
              <a:buFont typeface="Arial" pitchFamily="34" charset="0"/>
              <a:buChar char="•"/>
            </a:pPr>
            <a:endParaRPr lang="fr-FR" sz="1200" dirty="0">
              <a:latin typeface="Century Gothic" pitchFamily="34" charset="0"/>
            </a:endParaRPr>
          </a:p>
          <a:p>
            <a:endParaRPr lang="fr-FR" sz="1200" dirty="0" smtClean="0">
              <a:latin typeface="Century Gothic" pitchFamily="34" charset="0"/>
            </a:endParaRPr>
          </a:p>
          <a:p>
            <a:endParaRPr lang="fr-FR" sz="12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0766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952</TotalTime>
  <Words>106</Words>
  <Application>Microsoft Office PowerPoint</Application>
  <PresentationFormat>Format A4 (210 x 297 mm)</PresentationFormat>
  <Paragraphs>38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Nathalie</dc:creator>
  <cp:lastModifiedBy>Nathalie</cp:lastModifiedBy>
  <cp:revision>54</cp:revision>
  <dcterms:created xsi:type="dcterms:W3CDTF">2012-10-29T16:06:26Z</dcterms:created>
  <dcterms:modified xsi:type="dcterms:W3CDTF">2012-11-02T11:33:14Z</dcterms:modified>
</cp:coreProperties>
</file>