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6" r:id="rId5"/>
    <p:sldId id="263" r:id="rId6"/>
    <p:sldId id="272" r:id="rId7"/>
    <p:sldId id="270" r:id="rId8"/>
    <p:sldId id="271" r:id="rId9"/>
    <p:sldId id="273" r:id="rId10"/>
    <p:sldId id="274" r:id="rId11"/>
    <p:sldId id="275" r:id="rId12"/>
    <p:sldId id="276" r:id="rId13"/>
    <p:sldId id="265" r:id="rId14"/>
    <p:sldId id="267"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85" d="100"/>
          <a:sy n="85" d="100"/>
        </p:scale>
        <p:origin x="-15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18/07/2014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18/07/2014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18/07/2014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18/07/2014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18/07/2014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18/07/2014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18/07/2014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0"/>
          <a:stretch/>
        </p:blipFill>
        <p:spPr bwMode="auto">
          <a:xfrm>
            <a:off x="0" y="1462915"/>
            <a:ext cx="9151949" cy="374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417320" y="404664"/>
            <a:ext cx="6317307"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Quel est ce lieu indiqué sur la carte ?</a:t>
            </a:r>
            <a:endParaRPr lang="fr-FR" dirty="0">
              <a:latin typeface="Amandine" pitchFamily="2" charset="0"/>
            </a:endParaRPr>
          </a:p>
        </p:txBody>
      </p:sp>
    </p:spTree>
    <p:extLst>
      <p:ext uri="{BB962C8B-B14F-4D97-AF65-F5344CB8AC3E}">
        <p14:creationId xmlns:p14="http://schemas.microsoft.com/office/powerpoint/2010/main" val="1669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nnées\Olivier\Blog\Rituels\Moai-Rele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6" y="625759"/>
            <a:ext cx="9296122" cy="621398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42425" y="190413"/>
            <a:ext cx="864096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D’après vous, comment les habitants de l’île redressaient-ils de telles statues ?</a:t>
            </a:r>
            <a:endParaRPr lang="fr-FR" dirty="0">
              <a:latin typeface="Amandine" pitchFamily="2" charset="0"/>
            </a:endParaRPr>
          </a:p>
        </p:txBody>
      </p:sp>
    </p:spTree>
    <p:extLst>
      <p:ext uri="{BB962C8B-B14F-4D97-AF65-F5344CB8AC3E}">
        <p14:creationId xmlns:p14="http://schemas.microsoft.com/office/powerpoint/2010/main" val="31873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ai Quarry, Easter Island, Chile • Photographed by Walter Bibik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2"/>
            <a:ext cx="9180512" cy="68902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058578" y="548680"/>
            <a:ext cx="377937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A quoi </a:t>
            </a:r>
            <a:r>
              <a:rPr lang="fr-FR" dirty="0" smtClean="0">
                <a:latin typeface="Amandine" pitchFamily="2" charset="0"/>
              </a:rPr>
              <a:t>peuvent-elles </a:t>
            </a:r>
            <a:r>
              <a:rPr lang="fr-FR" dirty="0" smtClean="0">
                <a:latin typeface="Amandine" pitchFamily="2" charset="0"/>
              </a:rPr>
              <a:t>servir ?</a:t>
            </a:r>
            <a:endParaRPr lang="fr-FR" dirty="0">
              <a:latin typeface="Amandine" pitchFamily="2" charset="0"/>
            </a:endParaRPr>
          </a:p>
        </p:txBody>
      </p:sp>
    </p:spTree>
    <p:extLst>
      <p:ext uri="{BB962C8B-B14F-4D97-AF65-F5344CB8AC3E}">
        <p14:creationId xmlns:p14="http://schemas.microsoft.com/office/powerpoint/2010/main" val="347951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0"/>
          <a:stretch/>
        </p:blipFill>
        <p:spPr bwMode="auto">
          <a:xfrm>
            <a:off x="0" y="836712"/>
            <a:ext cx="11740893" cy="479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chemeClr val="accent3">
                    <a:lumMod val="50000"/>
                  </a:schemeClr>
                </a:solidFill>
                <a:latin typeface="Amandine" pitchFamily="2" charset="0"/>
              </a:rPr>
              <a:t>Les </a:t>
            </a:r>
            <a:r>
              <a:rPr lang="fr-FR" dirty="0" err="1" smtClean="0">
                <a:solidFill>
                  <a:schemeClr val="accent3">
                    <a:lumMod val="50000"/>
                  </a:schemeClr>
                </a:solidFill>
                <a:latin typeface="Amandine" pitchFamily="2" charset="0"/>
              </a:rPr>
              <a:t>Moaïs</a:t>
            </a:r>
            <a:r>
              <a:rPr lang="fr-FR" dirty="0" smtClean="0">
                <a:solidFill>
                  <a:schemeClr val="accent3">
                    <a:lumMod val="50000"/>
                  </a:schemeClr>
                </a:solidFill>
                <a:latin typeface="Amandine" pitchFamily="2" charset="0"/>
              </a:rPr>
              <a:t> de l’île de Pâques</a:t>
            </a:r>
            <a:endParaRPr lang="fr-FR" dirty="0">
              <a:solidFill>
                <a:schemeClr val="accent3">
                  <a:lumMod val="50000"/>
                </a:schemeClr>
              </a:solidFill>
              <a:latin typeface="Amandine" pitchFamily="2" charset="0"/>
            </a:endParaRPr>
          </a:p>
        </p:txBody>
      </p:sp>
      <p:sp>
        <p:nvSpPr>
          <p:cNvPr id="3" name="Espace réservé du contenu 2"/>
          <p:cNvSpPr txBox="1">
            <a:spLocks/>
          </p:cNvSpPr>
          <p:nvPr/>
        </p:nvSpPr>
        <p:spPr>
          <a:xfrm>
            <a:off x="0" y="1124744"/>
            <a:ext cx="9144000" cy="561662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2000" dirty="0" smtClean="0">
                <a:latin typeface="Comic Sans MS" panose="030F0702030302020204" pitchFamily="66" charset="0"/>
              </a:rPr>
              <a:t>Les </a:t>
            </a:r>
            <a:r>
              <a:rPr lang="fr-FR" sz="2000" dirty="0">
                <a:latin typeface="Comic Sans MS" panose="030F0702030302020204" pitchFamily="66" charset="0"/>
              </a:rPr>
              <a:t>moais sont les statues caractéristiques de l'île de Pâques. On a dénombré près de 900 statues. </a:t>
            </a:r>
            <a:r>
              <a:rPr lang="fr-FR" sz="2000" dirty="0" smtClean="0">
                <a:latin typeface="Comic Sans MS" panose="030F0702030302020204" pitchFamily="66" charset="0"/>
              </a:rPr>
              <a:t>Elles </a:t>
            </a:r>
            <a:r>
              <a:rPr lang="fr-FR" sz="2000" dirty="0" smtClean="0">
                <a:solidFill>
                  <a:schemeClr val="accent3">
                    <a:lumMod val="50000"/>
                  </a:schemeClr>
                </a:solidFill>
                <a:latin typeface="Comic Sans MS" panose="030F0702030302020204" pitchFamily="66" charset="0"/>
              </a:rPr>
              <a:t>mesurent </a:t>
            </a:r>
            <a:r>
              <a:rPr lang="fr-FR" sz="2000" dirty="0">
                <a:solidFill>
                  <a:schemeClr val="accent3">
                    <a:lumMod val="50000"/>
                  </a:schemeClr>
                </a:solidFill>
                <a:latin typeface="Comic Sans MS" panose="030F0702030302020204" pitchFamily="66" charset="0"/>
              </a:rPr>
              <a:t>de 2,5 à 9 m</a:t>
            </a:r>
            <a:r>
              <a:rPr lang="fr-FR" sz="2000" dirty="0">
                <a:latin typeface="Comic Sans MS" panose="030F0702030302020204" pitchFamily="66" charset="0"/>
              </a:rPr>
              <a:t> de hauteur et pèsent en moyenne 14 </a:t>
            </a:r>
            <a:r>
              <a:rPr lang="fr-FR" sz="2000" dirty="0" smtClean="0">
                <a:latin typeface="Comic Sans MS" panose="030F0702030302020204" pitchFamily="66" charset="0"/>
              </a:rPr>
              <a:t>tonnes. Ces statues étaient taillées dans la paroi du cratère d’un volcan.</a:t>
            </a:r>
          </a:p>
          <a:p>
            <a:pPr marL="0" indent="0" algn="just">
              <a:buNone/>
            </a:pPr>
            <a:r>
              <a:rPr lang="fr-FR" sz="2000" dirty="0" smtClean="0">
                <a:latin typeface="Comic Sans MS" panose="030F0702030302020204" pitchFamily="66" charset="0"/>
              </a:rPr>
              <a:t>Personne ne sait quel âge elles ont (les scientifiques ne peuvent pas dater la taille de la pierre), ni comment elles ont été transportées. On n’a que des hypothèses.</a:t>
            </a:r>
          </a:p>
          <a:p>
            <a:pPr marL="0" indent="0" algn="just">
              <a:buNone/>
            </a:pPr>
            <a:r>
              <a:rPr lang="fr-FR" sz="2000" dirty="0" smtClean="0">
                <a:latin typeface="Comic Sans MS" panose="030F0702030302020204" pitchFamily="66" charset="0"/>
              </a:rPr>
              <a:t>Les </a:t>
            </a:r>
            <a:r>
              <a:rPr lang="fr-FR" sz="2000" dirty="0">
                <a:latin typeface="Comic Sans MS" panose="030F0702030302020204" pitchFamily="66" charset="0"/>
              </a:rPr>
              <a:t>statues sont alignées le long de la côte, dos à la mer et tournées vers l'intérieur de l'île. </a:t>
            </a:r>
            <a:r>
              <a:rPr lang="fr-FR" sz="2000" dirty="0" smtClean="0">
                <a:latin typeface="Comic Sans MS" panose="030F0702030302020204" pitchFamily="66" charset="0"/>
              </a:rPr>
              <a:t>On </a:t>
            </a:r>
            <a:r>
              <a:rPr lang="fr-FR" sz="2000" dirty="0">
                <a:latin typeface="Comic Sans MS" panose="030F0702030302020204" pitchFamily="66" charset="0"/>
              </a:rPr>
              <a:t>suppose que ces statues correspondaient à un culte des ancêtres. On pense également qu'elles servaient à </a:t>
            </a:r>
            <a:r>
              <a:rPr lang="fr-FR" sz="2000" dirty="0">
                <a:solidFill>
                  <a:schemeClr val="accent3">
                    <a:lumMod val="50000"/>
                  </a:schemeClr>
                </a:solidFill>
                <a:latin typeface="Comic Sans MS" panose="030F0702030302020204" pitchFamily="66" charset="0"/>
              </a:rPr>
              <a:t>obtenir la protection des </a:t>
            </a:r>
            <a:r>
              <a:rPr lang="fr-FR" sz="2000" dirty="0" smtClean="0">
                <a:solidFill>
                  <a:schemeClr val="accent3">
                    <a:lumMod val="50000"/>
                  </a:schemeClr>
                </a:solidFill>
                <a:latin typeface="Comic Sans MS" panose="030F0702030302020204" pitchFamily="66" charset="0"/>
              </a:rPr>
              <a:t>Anciens</a:t>
            </a:r>
            <a:r>
              <a:rPr lang="fr-FR" sz="2000" dirty="0" smtClean="0">
                <a:latin typeface="Comic Sans MS" panose="030F0702030302020204" pitchFamily="66" charset="0"/>
              </a:rPr>
              <a:t>.</a:t>
            </a:r>
            <a:endParaRPr lang="fr-FR" sz="2000" dirty="0">
              <a:latin typeface="Comic Sans MS" panose="030F0702030302020204" pitchFamily="66" charset="0"/>
            </a:endParaRPr>
          </a:p>
          <a:p>
            <a:pPr marL="0" indent="0" algn="just">
              <a:buNone/>
            </a:pPr>
            <a:r>
              <a:rPr lang="fr-FR" sz="2000" dirty="0">
                <a:latin typeface="Comic Sans MS" panose="030F0702030302020204" pitchFamily="66" charset="0"/>
              </a:rPr>
              <a:t>Les </a:t>
            </a:r>
            <a:r>
              <a:rPr lang="fr-FR" sz="2000" dirty="0" smtClean="0">
                <a:latin typeface="Comic Sans MS" panose="030F0702030302020204" pitchFamily="66" charset="0"/>
              </a:rPr>
              <a:t>Pascuans (les habitants) </a:t>
            </a:r>
            <a:r>
              <a:rPr lang="fr-FR" sz="2000" dirty="0">
                <a:latin typeface="Comic Sans MS" panose="030F0702030302020204" pitchFamily="66" charset="0"/>
              </a:rPr>
              <a:t>ont arrêté de produire des statues avant que les Européens ne découvrent l'île ; ils avaient besoin des arbres, notamment des palmiers, qui fournissaient des cordes pour ériger les statues, et des rondins de bois, servant à les faire rouler pour les amener depuis la carrière jusqu'à leur emplacement définitif. La disparition des forêts de l'île de Pâques a rendu impossible la construction de nouveaux moais. Il est d'ailleurs possible que ce soit la grande consommation de bois pour faire des moais qui ait entraîné la disparition des </a:t>
            </a:r>
            <a:r>
              <a:rPr lang="fr-FR" sz="2000" dirty="0" smtClean="0">
                <a:latin typeface="Comic Sans MS" panose="030F0702030302020204" pitchFamily="66" charset="0"/>
              </a:rPr>
              <a:t>forêts</a:t>
            </a:r>
            <a:r>
              <a:rPr lang="fr-FR" sz="2000" dirty="0">
                <a:latin typeface="Comic Sans MS" panose="030F0702030302020204" pitchFamily="66" charset="0"/>
              </a:rPr>
              <a:t> </a:t>
            </a:r>
            <a:r>
              <a:rPr lang="fr-FR" sz="2000" dirty="0" smtClean="0">
                <a:latin typeface="Comic Sans MS" panose="030F0702030302020204" pitchFamily="66" charset="0"/>
              </a:rPr>
              <a:t>sur l’île.</a:t>
            </a:r>
            <a:endParaRPr lang="fr-FR" sz="2000" dirty="0">
              <a:latin typeface="Comic Sans MS" panose="030F0702030302020204" pitchFamily="66" charset="0"/>
            </a:endParaRPr>
          </a:p>
          <a:p>
            <a:pPr marL="0" indent="0" algn="just">
              <a:buNone/>
            </a:pPr>
            <a:r>
              <a:rPr lang="fr-FR" sz="2000" dirty="0" smtClean="0">
                <a:latin typeface="Comic Sans MS" panose="030F0702030302020204" pitchFamily="66" charset="0"/>
              </a:rPr>
              <a:t>Au moment de la découverte de l’île, les moais </a:t>
            </a:r>
            <a:r>
              <a:rPr lang="fr-FR" sz="2000" dirty="0">
                <a:latin typeface="Comic Sans MS" panose="030F0702030302020204" pitchFamily="66" charset="0"/>
              </a:rPr>
              <a:t>qui étaient alors en construction sont restés dans la carrière où ils avaient été sculptés. La disparition des forêts a provoqué une grande famine sur l'île. Les Pascuans, furieux que leurs moais ne les aient pas protégés, les ont démantelés. En tous cas, c'est ce que l'on suppose, puisque tous les moais ont été retrouvés au sol quand les Européens sont arrivés. On les a depuis relevés pour leur redonner leur aspect. </a:t>
            </a:r>
          </a:p>
          <a:p>
            <a:pPr marL="0" indent="0" algn="just">
              <a:buNone/>
            </a:pPr>
            <a:endParaRPr lang="fr-FR" sz="2000" dirty="0">
              <a:latin typeface="Comic Sans MS" panose="030F0702030302020204" pitchFamily="66" charset="0"/>
            </a:endParaRPr>
          </a:p>
        </p:txBody>
      </p:sp>
    </p:spTree>
    <p:extLst>
      <p:ext uri="{BB962C8B-B14F-4D97-AF65-F5344CB8AC3E}">
        <p14:creationId xmlns:p14="http://schemas.microsoft.com/office/powerpoint/2010/main" val="315469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852936"/>
            <a:ext cx="2952328" cy="584775"/>
          </a:xfrm>
          <a:prstGeom prst="rect">
            <a:avLst/>
          </a:prstGeom>
          <a:noFill/>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pic>
        <p:nvPicPr>
          <p:cNvPr id="12290" name="Picture 2" descr="Mo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388942"/>
            <a:ext cx="4824536" cy="824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142565783"/>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419872"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Avant le XVIIIe siècle</a:t>
            </a:r>
            <a:endParaRPr lang="fr-FR" sz="2800" dirty="0">
              <a:latin typeface="DK Crayon Crumble" panose="03070001040701010105" pitchFamily="66" charset="0"/>
            </a:endParaRPr>
          </a:p>
        </p:txBody>
      </p:sp>
      <p:sp>
        <p:nvSpPr>
          <p:cNvPr id="5" name="ZoneTexte 4"/>
          <p:cNvSpPr txBox="1"/>
          <p:nvPr/>
        </p:nvSpPr>
        <p:spPr>
          <a:xfrm>
            <a:off x="3383766" y="5085184"/>
            <a:ext cx="4752528" cy="954107"/>
          </a:xfrm>
          <a:prstGeom prst="rect">
            <a:avLst/>
          </a:prstGeom>
          <a:noFill/>
        </p:spPr>
        <p:txBody>
          <a:bodyPr wrap="square" rtlCol="0">
            <a:spAutoFit/>
          </a:bodyPr>
          <a:lstStyle/>
          <a:p>
            <a:r>
              <a:rPr lang="fr-FR" sz="2800" dirty="0" smtClean="0">
                <a:latin typeface="DK Crayon Crumble" panose="03070001040701010105" pitchFamily="66" charset="0"/>
              </a:rPr>
              <a:t>Ile de Pâques – Chili, dans l’océan Pacifique</a:t>
            </a:r>
            <a:endParaRPr lang="fr-FR" sz="2800" dirty="0">
              <a:latin typeface="DK Crayon Crumble" panose="03070001040701010105" pitchFamily="66" charset="0"/>
            </a:endParaRPr>
          </a:p>
        </p:txBody>
      </p:sp>
      <p:sp>
        <p:nvSpPr>
          <p:cNvPr id="6" name="ZoneTexte 5"/>
          <p:cNvSpPr txBox="1"/>
          <p:nvPr/>
        </p:nvSpPr>
        <p:spPr>
          <a:xfrm>
            <a:off x="3350230" y="4005064"/>
            <a:ext cx="5444279" cy="523220"/>
          </a:xfrm>
          <a:prstGeom prst="rect">
            <a:avLst/>
          </a:prstGeom>
          <a:noFill/>
        </p:spPr>
        <p:txBody>
          <a:bodyPr wrap="square" rtlCol="0">
            <a:spAutoFit/>
          </a:bodyPr>
          <a:lstStyle/>
          <a:p>
            <a:r>
              <a:rPr lang="fr-FR" sz="2800" dirty="0" smtClean="0">
                <a:latin typeface="DK Crayon Crumble" panose="03070001040701010105" pitchFamily="66" charset="0"/>
              </a:rPr>
              <a:t>Protection des ancêtres</a:t>
            </a:r>
            <a:endParaRPr lang="fr-FR" sz="2800" dirty="0">
              <a:latin typeface="DK Crayon Crumble" panose="03070001040701010105" pitchFamily="66" charset="0"/>
            </a:endParaRPr>
          </a:p>
        </p:txBody>
      </p:sp>
      <p:sp>
        <p:nvSpPr>
          <p:cNvPr id="7" name="ZoneTexte 6"/>
          <p:cNvSpPr txBox="1"/>
          <p:nvPr/>
        </p:nvSpPr>
        <p:spPr>
          <a:xfrm>
            <a:off x="3367740" y="2924944"/>
            <a:ext cx="4752528" cy="523220"/>
          </a:xfrm>
          <a:prstGeom prst="rect">
            <a:avLst/>
          </a:prstGeom>
          <a:noFill/>
        </p:spPr>
        <p:txBody>
          <a:bodyPr wrap="square" rtlCol="0">
            <a:spAutoFit/>
          </a:bodyPr>
          <a:lstStyle/>
          <a:p>
            <a:r>
              <a:rPr lang="fr-FR" sz="2800" dirty="0" smtClean="0">
                <a:latin typeface="DK Crayon Crumble" panose="03070001040701010105" pitchFamily="66" charset="0"/>
              </a:rPr>
              <a:t>Jusqu’à 20 mètres de haut</a:t>
            </a:r>
            <a:endParaRPr lang="fr-FR" sz="28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18" y="620688"/>
            <a:ext cx="9280217" cy="570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71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06" t="16097" r="3674" b="10277"/>
          <a:stretch/>
        </p:blipFill>
        <p:spPr bwMode="auto">
          <a:xfrm>
            <a:off x="0" y="620688"/>
            <a:ext cx="9144000" cy="547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403648" y="113521"/>
            <a:ext cx="3214371" cy="646331"/>
          </a:xfrm>
          <a:prstGeom prst="rect">
            <a:avLst/>
          </a:prstGeom>
          <a:noFill/>
        </p:spPr>
        <p:txBody>
          <a:bodyPr wrap="square" rtlCol="0">
            <a:spAutoFit/>
          </a:bodyPr>
          <a:lstStyle/>
          <a:p>
            <a:r>
              <a:rPr lang="fr-FR" sz="3600" dirty="0" smtClean="0">
                <a:solidFill>
                  <a:schemeClr val="accent3">
                    <a:lumMod val="50000"/>
                  </a:schemeClr>
                </a:solidFill>
                <a:latin typeface="Croobie" panose="00000400000000000000" pitchFamily="2" charset="0"/>
              </a:rPr>
              <a:t>L’ île de Pâques</a:t>
            </a:r>
            <a:endParaRPr lang="fr-FR" sz="3600" dirty="0">
              <a:solidFill>
                <a:schemeClr val="accent3">
                  <a:lumMod val="50000"/>
                </a:schemeClr>
              </a:solidFill>
              <a:latin typeface="Croobie" panose="00000400000000000000" pitchFamily="2" charset="0"/>
            </a:endParaRPr>
          </a:p>
        </p:txBody>
      </p:sp>
      <p:sp>
        <p:nvSpPr>
          <p:cNvPr id="6" name="ZoneTexte 5"/>
          <p:cNvSpPr txBox="1"/>
          <p:nvPr/>
        </p:nvSpPr>
        <p:spPr>
          <a:xfrm>
            <a:off x="1438347" y="6237312"/>
            <a:ext cx="6317307"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Savez-vous quelles merveilles s’y trouvent ?</a:t>
            </a:r>
            <a:endParaRPr lang="fr-FR" dirty="0">
              <a:latin typeface="Amandine"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ais In Ahu Nau Nau At Anakena Beach, Easter Island, Chile"/>
          <p:cNvPicPr>
            <a:picLocks noChangeAspect="1" noChangeArrowheads="1"/>
          </p:cNvPicPr>
          <p:nvPr/>
        </p:nvPicPr>
        <p:blipFill rotWithShape="1">
          <a:blip r:embed="rId2">
            <a:extLst>
              <a:ext uri="{28A0092B-C50C-407E-A947-70E740481C1C}">
                <a14:useLocalDpi xmlns:a14="http://schemas.microsoft.com/office/drawing/2010/main" val="0"/>
              </a:ext>
            </a:extLst>
          </a:blip>
          <a:srcRect l="1795" t="51015" r="-1795" b="-19"/>
          <a:stretch/>
        </p:blipFill>
        <p:spPr bwMode="auto">
          <a:xfrm>
            <a:off x="2004" y="0"/>
            <a:ext cx="9937104"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355976" y="1197226"/>
            <a:ext cx="3455595"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Un indice ?</a:t>
            </a:r>
            <a:endParaRPr lang="fr-FR" dirty="0">
              <a:latin typeface="Amandine" pitchFamily="2" charset="0"/>
            </a:endParaRPr>
          </a:p>
        </p:txBody>
      </p:sp>
      <p:sp>
        <p:nvSpPr>
          <p:cNvPr id="5" name="ZoneTexte 4"/>
          <p:cNvSpPr txBox="1"/>
          <p:nvPr/>
        </p:nvSpPr>
        <p:spPr>
          <a:xfrm>
            <a:off x="-3246" y="2242363"/>
            <a:ext cx="6428742" cy="646331"/>
          </a:xfrm>
          <a:prstGeom prst="rect">
            <a:avLst/>
          </a:prstGeom>
          <a:noFill/>
        </p:spPr>
        <p:txBody>
          <a:bodyPr wrap="square" rtlCol="0">
            <a:spAutoFit/>
          </a:bodyPr>
          <a:lstStyle/>
          <a:p>
            <a:r>
              <a:rPr lang="fr-FR" sz="3600" dirty="0" smtClean="0">
                <a:solidFill>
                  <a:schemeClr val="accent3">
                    <a:lumMod val="50000"/>
                  </a:schemeClr>
                </a:solidFill>
                <a:latin typeface="Croobie" panose="00000400000000000000" pitchFamily="2" charset="0"/>
              </a:rPr>
              <a:t>Les </a:t>
            </a:r>
            <a:r>
              <a:rPr lang="fr-FR" sz="3600" dirty="0" err="1" smtClean="0">
                <a:solidFill>
                  <a:schemeClr val="accent3">
                    <a:lumMod val="50000"/>
                  </a:schemeClr>
                </a:solidFill>
                <a:latin typeface="Croobie" panose="00000400000000000000" pitchFamily="2" charset="0"/>
              </a:rPr>
              <a:t>Moaïs</a:t>
            </a:r>
            <a:r>
              <a:rPr lang="fr-FR" sz="3600" dirty="0" smtClean="0">
                <a:solidFill>
                  <a:schemeClr val="accent3">
                    <a:lumMod val="50000"/>
                  </a:schemeClr>
                </a:solidFill>
                <a:latin typeface="Croobie" panose="00000400000000000000" pitchFamily="2" charset="0"/>
              </a:rPr>
              <a:t> de l’ île de Pâques</a:t>
            </a:r>
            <a:endParaRPr lang="fr-FR" sz="36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5831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ai - Ile de Paques"/>
          <p:cNvPicPr>
            <a:picLocks noChangeAspect="1" noChangeArrowheads="1"/>
          </p:cNvPicPr>
          <p:nvPr/>
        </p:nvPicPr>
        <p:blipFill rotWithShape="1">
          <a:blip r:embed="rId2">
            <a:extLst>
              <a:ext uri="{28A0092B-C50C-407E-A947-70E740481C1C}">
                <a14:useLocalDpi xmlns:a14="http://schemas.microsoft.com/office/drawing/2010/main" val="0"/>
              </a:ext>
            </a:extLst>
          </a:blip>
          <a:srcRect t="5478" b="14785"/>
          <a:stretch/>
        </p:blipFill>
        <p:spPr bwMode="auto">
          <a:xfrm>
            <a:off x="-180528" y="1168422"/>
            <a:ext cx="9508390" cy="568633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07504" y="548680"/>
            <a:ext cx="684076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Cette île s’appelle ainsi car elle a été découverte le jour de Pâques.</a:t>
            </a:r>
            <a:endParaRPr lang="fr-FR" dirty="0">
              <a:latin typeface="Amandine" pitchFamily="2" charset="0"/>
            </a:endParaRPr>
          </a:p>
        </p:txBody>
      </p:sp>
    </p:spTree>
    <p:extLst>
      <p:ext uri="{BB962C8B-B14F-4D97-AF65-F5344CB8AC3E}">
        <p14:creationId xmlns:p14="http://schemas.microsoft.com/office/powerpoint/2010/main" val="3795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os Moais son estatuas de piedra monolíticas que se encuentran únicamente en la Isla de Pascua,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 y="10142"/>
            <a:ext cx="9159010" cy="686925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79512" y="179348"/>
            <a:ext cx="5040560"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L’île de Pâques a été découverte en 1770. Les statues étaient toutes couchées à ce moment-là.</a:t>
            </a:r>
            <a:endParaRPr lang="fr-FR" dirty="0">
              <a:latin typeface="Amandine" pitchFamily="2" charset="0"/>
            </a:endParaRPr>
          </a:p>
        </p:txBody>
      </p:sp>
    </p:spTree>
    <p:extLst>
      <p:ext uri="{BB962C8B-B14F-4D97-AF65-F5344CB8AC3E}">
        <p14:creationId xmlns:p14="http://schemas.microsoft.com/office/powerpoint/2010/main" val="18936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6632" y="2759833"/>
            <a:ext cx="3424437"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Pour vous donner une idée de leur taille :</a:t>
            </a:r>
            <a:endParaRPr lang="fr-FR" dirty="0">
              <a:latin typeface="Amandine" pitchFamily="2" charset="0"/>
            </a:endParaRPr>
          </a:p>
        </p:txBody>
      </p:sp>
      <p:pic>
        <p:nvPicPr>
          <p:cNvPr id="7170" name="Picture 2" descr="easter island  the last secret of the mo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093" y="10817"/>
            <a:ext cx="5135387" cy="684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3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ai's bod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 y="30155"/>
            <a:ext cx="4881364" cy="69116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15339" y="3024323"/>
            <a:ext cx="3424437"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En 2011, on a découvert que des </a:t>
            </a:r>
            <a:r>
              <a:rPr lang="fr-FR" dirty="0" err="1" smtClean="0">
                <a:latin typeface="Amandine" pitchFamily="2" charset="0"/>
              </a:rPr>
              <a:t>Maoïs</a:t>
            </a:r>
            <a:r>
              <a:rPr lang="fr-FR" dirty="0" smtClean="0">
                <a:latin typeface="Amandine" pitchFamily="2" charset="0"/>
              </a:rPr>
              <a:t> avaient un buste, des bras et des mains.</a:t>
            </a:r>
            <a:endParaRPr lang="fr-FR" dirty="0">
              <a:latin typeface="Amandine" pitchFamily="2" charset="0"/>
            </a:endParaRPr>
          </a:p>
        </p:txBody>
      </p:sp>
    </p:spTree>
    <p:extLst>
      <p:ext uri="{BB962C8B-B14F-4D97-AF65-F5344CB8AC3E}">
        <p14:creationId xmlns:p14="http://schemas.microsoft.com/office/powerpoint/2010/main" val="29014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9218" name="Picture 2" descr="Stargazing with the Moai Photo by Ben Leshchinsky -- National Geographic Your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08518"/>
            <a:ext cx="9585013" cy="63813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771800" y="718387"/>
            <a:ext cx="6237147"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Il y en a près de 900 sur l’île.</a:t>
            </a:r>
            <a:endParaRPr lang="fr-FR" dirty="0">
              <a:latin typeface="Amandine" pitchFamily="2" charset="0"/>
            </a:endParaRPr>
          </a:p>
        </p:txBody>
      </p:sp>
    </p:spTree>
    <p:extLst>
      <p:ext uri="{BB962C8B-B14F-4D97-AF65-F5344CB8AC3E}">
        <p14:creationId xmlns:p14="http://schemas.microsoft.com/office/powerpoint/2010/main" val="42398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183</Words>
  <Application>Microsoft Office PowerPoint</Application>
  <PresentationFormat>Affichage à l'écran (4:3)</PresentationFormat>
  <Paragraphs>28</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28</cp:revision>
  <dcterms:created xsi:type="dcterms:W3CDTF">2014-07-17T08:41:29Z</dcterms:created>
  <dcterms:modified xsi:type="dcterms:W3CDTF">2014-07-18T11:00:17Z</dcterms:modified>
</cp:coreProperties>
</file>