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4" r:id="rId4"/>
    <p:sldId id="256" r:id="rId5"/>
    <p:sldId id="265" r:id="rId6"/>
  </p:sldIdLst>
  <p:sldSz cx="9906000" cy="6858000" type="A4"/>
  <p:notesSz cx="6858000" cy="10058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494" y="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9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29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CBB9-4F93-4084-9D65-441BBC99C5C9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754063"/>
            <a:ext cx="54483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77740"/>
            <a:ext cx="5486400" cy="45262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53734"/>
            <a:ext cx="2971800" cy="5029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553734"/>
            <a:ext cx="2971800" cy="5029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7A3C0-F8C8-479F-BC61-83E29C782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04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7A3C0-F8C8-479F-BC61-83E29C7824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10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01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20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22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38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68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48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12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3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5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09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63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D00E-A696-4BF0-BE39-E9BC35A550E6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6A9C-9B35-43B5-AB5A-7EDFDA3E7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emf"/><Relationship Id="rId9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9659" y="921370"/>
            <a:ext cx="419617" cy="164353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622689" y="812227"/>
            <a:ext cx="3108344" cy="1055608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ction Jackson" panose="00000400000000000000" pitchFamily="2" charset="0"/>
              </a:rPr>
              <a:t>La </a:t>
            </a:r>
            <a:r>
              <a:rPr lang="fr-FR" sz="2800" dirty="0" err="1" smtClean="0">
                <a:latin typeface="Action Jackson" panose="00000400000000000000" pitchFamily="2" charset="0"/>
              </a:rPr>
              <a:t>conquEte</a:t>
            </a:r>
            <a:r>
              <a:rPr lang="fr-FR" sz="2800" dirty="0" smtClean="0">
                <a:latin typeface="Action Jackson" panose="00000400000000000000" pitchFamily="2" charset="0"/>
              </a:rPr>
              <a:t> </a:t>
            </a:r>
          </a:p>
          <a:p>
            <a:pPr algn="ctr"/>
            <a:r>
              <a:rPr lang="fr-FR" sz="2800" dirty="0" smtClean="0">
                <a:latin typeface="Action Jackson" panose="00000400000000000000" pitchFamily="2" charset="0"/>
              </a:rPr>
              <a:t>de la Gaule</a:t>
            </a:r>
            <a:endParaRPr lang="fr-FR" sz="2800" dirty="0">
              <a:latin typeface="Action Jackson" panose="000004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6463" y="102900"/>
            <a:ext cx="8040893" cy="578882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ction Jackson" panose="00000400000000000000" pitchFamily="2" charset="0"/>
              </a:rPr>
              <a:t>Qui Etaient les Gallo-romains ?</a:t>
            </a:r>
            <a:endParaRPr lang="fr-FR" sz="2800" dirty="0">
              <a:latin typeface="Action Jackson" panose="000004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97738" y="2062527"/>
            <a:ext cx="3133296" cy="578882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ction Jackson" panose="00000400000000000000" pitchFamily="2" charset="0"/>
              </a:rPr>
              <a:t>Jules </a:t>
            </a:r>
            <a:r>
              <a:rPr lang="fr-FR" sz="2800" dirty="0" err="1" smtClean="0">
                <a:latin typeface="Action Jackson" panose="00000400000000000000" pitchFamily="2" charset="0"/>
              </a:rPr>
              <a:t>CEsar</a:t>
            </a:r>
            <a:endParaRPr lang="fr-FR" sz="2800" dirty="0">
              <a:latin typeface="Action Jackson" panose="00000400000000000000" pitchFamily="2" charset="0"/>
            </a:endParaRPr>
          </a:p>
        </p:txBody>
      </p:sp>
      <p:grpSp>
        <p:nvGrpSpPr>
          <p:cNvPr id="7" name="Groupe 30"/>
          <p:cNvGrpSpPr>
            <a:grpSpLocks/>
          </p:cNvGrpSpPr>
          <p:nvPr/>
        </p:nvGrpSpPr>
        <p:grpSpPr bwMode="auto">
          <a:xfrm>
            <a:off x="106103" y="2731979"/>
            <a:ext cx="2397547" cy="3970017"/>
            <a:chOff x="7572649" y="357166"/>
            <a:chExt cx="1440000" cy="3970794"/>
          </a:xfrm>
        </p:grpSpPr>
        <p:sp>
          <p:nvSpPr>
            <p:cNvPr id="8" name="ZoneTexte 31"/>
            <p:cNvSpPr txBox="1">
              <a:spLocks noChangeArrowheads="1"/>
            </p:cNvSpPr>
            <p:nvPr/>
          </p:nvSpPr>
          <p:spPr bwMode="auto">
            <a:xfrm>
              <a:off x="7572649" y="3787960"/>
              <a:ext cx="1440000" cy="54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0" rIns="3600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fr-FR" altLang="fr-FR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Comment ?</a:t>
              </a:r>
              <a:endParaRPr lang="fr-FR" altLang="fr-FR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72649" y="357166"/>
              <a:ext cx="1439747" cy="396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16463" y="2792643"/>
            <a:ext cx="23764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……………………………………..…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503540" y="3379960"/>
            <a:ext cx="23764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……………………………………..…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21526" y="3823767"/>
            <a:ext cx="237640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……………………………………..…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741" y="887279"/>
            <a:ext cx="2397125" cy="1754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conquête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 </a:t>
            </a:r>
            <a:r>
              <a:rPr lang="fr-F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</a:t>
            </a:r>
            <a:endParaRPr lang="fr-FR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Gaule</a:t>
            </a:r>
            <a:endParaRPr lang="fr-F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 bwMode="auto">
          <a:xfrm>
            <a:off x="7297929" y="6145731"/>
            <a:ext cx="2383489" cy="5397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lIns="36000" rIns="36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Quand ?</a:t>
            </a:r>
            <a:endParaRPr lang="fr-FR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277655" y="4454636"/>
            <a:ext cx="2376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……………………………………..…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…………………………………………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6"/>
          <a:stretch/>
        </p:blipFill>
        <p:spPr bwMode="auto">
          <a:xfrm flipH="1">
            <a:off x="5901535" y="748277"/>
            <a:ext cx="3332906" cy="3475059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31" name="Connecteur droit 30"/>
          <p:cNvCxnSpPr/>
          <p:nvPr/>
        </p:nvCxnSpPr>
        <p:spPr>
          <a:xfrm flipV="1">
            <a:off x="8730162" y="2564904"/>
            <a:ext cx="923896" cy="80435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 rot="20502411">
            <a:off x="6834915" y="1877860"/>
            <a:ext cx="171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Vocabulaire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grpSp>
        <p:nvGrpSpPr>
          <p:cNvPr id="10" name="Groupe 54"/>
          <p:cNvGrpSpPr>
            <a:grpSpLocks/>
          </p:cNvGrpSpPr>
          <p:nvPr/>
        </p:nvGrpSpPr>
        <p:grpSpPr bwMode="auto">
          <a:xfrm>
            <a:off x="2503228" y="3278927"/>
            <a:ext cx="2397125" cy="3419475"/>
            <a:chOff x="5918082" y="357166"/>
            <a:chExt cx="1440000" cy="3420000"/>
          </a:xfrm>
          <a:noFill/>
        </p:grpSpPr>
        <p:sp>
          <p:nvSpPr>
            <p:cNvPr id="12" name="Rectangle 11"/>
            <p:cNvSpPr/>
            <p:nvPr/>
          </p:nvSpPr>
          <p:spPr>
            <a:xfrm>
              <a:off x="5918082" y="357166"/>
              <a:ext cx="1440000" cy="3420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ZoneTexte 55"/>
            <p:cNvSpPr txBox="1">
              <a:spLocks noChangeArrowheads="1"/>
            </p:cNvSpPr>
            <p:nvPr/>
          </p:nvSpPr>
          <p:spPr bwMode="auto">
            <a:xfrm>
              <a:off x="5918082" y="3231442"/>
              <a:ext cx="1440000" cy="540000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36000" tIns="0" rIns="3600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fr-FR" altLang="fr-FR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Qui ?</a:t>
              </a:r>
              <a:endParaRPr lang="fr-FR" altLang="fr-FR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e 1"/>
          <p:cNvGrpSpPr>
            <a:grpSpLocks/>
          </p:cNvGrpSpPr>
          <p:nvPr/>
        </p:nvGrpSpPr>
        <p:grpSpPr bwMode="auto">
          <a:xfrm>
            <a:off x="4896792" y="3823767"/>
            <a:ext cx="2395609" cy="2879725"/>
            <a:chOff x="3918199" y="357166"/>
            <a:chExt cx="1446938" cy="2880000"/>
          </a:xfrm>
        </p:grpSpPr>
        <p:sp>
          <p:nvSpPr>
            <p:cNvPr id="16" name="Rectangle 15"/>
            <p:cNvSpPr/>
            <p:nvPr/>
          </p:nvSpPr>
          <p:spPr>
            <a:xfrm>
              <a:off x="3918199" y="357166"/>
              <a:ext cx="1439619" cy="28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925519" y="2697364"/>
              <a:ext cx="1439618" cy="53980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lIns="36000" rIns="36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Où </a:t>
              </a:r>
              <a:r>
                <a:rPr lang="fr-FR" dirty="0" smtClean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?</a:t>
              </a:r>
              <a:endParaRPr lang="fr-FR" dirty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297929" y="4396542"/>
            <a:ext cx="2374990" cy="2306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7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55277"/>
              </p:ext>
            </p:extLst>
          </p:nvPr>
        </p:nvGraphicFramePr>
        <p:xfrm>
          <a:off x="1640631" y="4365104"/>
          <a:ext cx="8064896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11521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889104" y="4742708"/>
            <a:ext cx="351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entury Gothic" panose="020B0502020202020204" pitchFamily="34" charset="0"/>
              </a:rPr>
              <a:t>Le siège d’Alésia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675392" y="5661248"/>
            <a:ext cx="3944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entury Gothic" panose="020B0502020202020204" pitchFamily="34" charset="0"/>
              </a:rPr>
              <a:t>Vercingétorix  rend les armes à César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5017" y="677700"/>
            <a:ext cx="3240360" cy="288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172602" y="30872"/>
            <a:ext cx="2836182" cy="3741743"/>
            <a:chOff x="-3039888" y="980728"/>
            <a:chExt cx="2254300" cy="2984248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39888" y="980728"/>
              <a:ext cx="2254300" cy="2984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ZoneTexte 32"/>
            <p:cNvSpPr txBox="1"/>
            <p:nvPr/>
          </p:nvSpPr>
          <p:spPr>
            <a:xfrm>
              <a:off x="-2740831" y="1361811"/>
              <a:ext cx="1656184" cy="27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latin typeface="Century Gothic" panose="020B0502020202020204" pitchFamily="34" charset="0"/>
                </a:rPr>
                <a:t>Jules César</a:t>
              </a:r>
              <a:endParaRPr lang="fr-FR" sz="16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" y="5517232"/>
            <a:ext cx="1432345" cy="125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5" y="3792855"/>
            <a:ext cx="1368152" cy="159968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0388" y="461638"/>
            <a:ext cx="4245903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98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2375"/>
              </p:ext>
            </p:extLst>
          </p:nvPr>
        </p:nvGraphicFramePr>
        <p:xfrm>
          <a:off x="79560" y="93132"/>
          <a:ext cx="8982455" cy="39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491"/>
                <a:gridCol w="1796491"/>
                <a:gridCol w="1796491"/>
                <a:gridCol w="1796491"/>
                <a:gridCol w="1796491"/>
              </a:tblGrid>
              <a:tr h="3384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Century Gothic" panose="020B0502020202020204" pitchFamily="34" charset="0"/>
                        </a:rPr>
                        <a:t>Les 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Century Gothic" panose="020B0502020202020204" pitchFamily="34" charset="0"/>
                        </a:rPr>
                        <a:t>citoyens romains</a:t>
                      </a:r>
                      <a:endParaRPr lang="fr-FR" sz="2800" dirty="0" smtClean="0"/>
                    </a:p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25731"/>
              </p:ext>
            </p:extLst>
          </p:nvPr>
        </p:nvGraphicFramePr>
        <p:xfrm>
          <a:off x="93747" y="4077072"/>
          <a:ext cx="9683786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398"/>
                <a:gridCol w="1383398"/>
                <a:gridCol w="1383398"/>
                <a:gridCol w="1383398"/>
                <a:gridCol w="1383398"/>
                <a:gridCol w="1383398"/>
                <a:gridCol w="1383398"/>
              </a:tblGrid>
              <a:tr h="5016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269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57" y="92971"/>
            <a:ext cx="1890348" cy="330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" y="178593"/>
            <a:ext cx="1750525" cy="325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/>
          <a:stretch/>
        </p:blipFill>
        <p:spPr bwMode="auto">
          <a:xfrm>
            <a:off x="3701873" y="204771"/>
            <a:ext cx="1695443" cy="31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597493"/>
            <a:ext cx="1161245" cy="217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21" y="4553524"/>
            <a:ext cx="1062062" cy="217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95" y="4630686"/>
            <a:ext cx="966007" cy="205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" y="4509120"/>
            <a:ext cx="1357951" cy="217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59" y="4630686"/>
            <a:ext cx="838816" cy="20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39" y="4616284"/>
            <a:ext cx="1090778" cy="211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454" y="4599652"/>
            <a:ext cx="1085375" cy="211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53" y="155927"/>
            <a:ext cx="1667801" cy="321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 rot="5400000">
            <a:off x="8368070" y="841109"/>
            <a:ext cx="1882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 smtClean="0"/>
              <a:t>http://www.greluche.info/coloriage.php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5215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173713"/>
              </p:ext>
            </p:extLst>
          </p:nvPr>
        </p:nvGraphicFramePr>
        <p:xfrm>
          <a:off x="51226" y="25086"/>
          <a:ext cx="9798320" cy="426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760"/>
                <a:gridCol w="1399760"/>
                <a:gridCol w="1399760"/>
                <a:gridCol w="1399760"/>
                <a:gridCol w="1399760"/>
                <a:gridCol w="1399760"/>
                <a:gridCol w="1399760"/>
              </a:tblGrid>
              <a:tr h="21303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Century Gothic" panose="020B0502020202020204" pitchFamily="34" charset="0"/>
                        </a:rPr>
                        <a:t>Les bâtiments</a:t>
                      </a:r>
                    </a:p>
                    <a:p>
                      <a:pPr algn="ctr"/>
                      <a:r>
                        <a:rPr lang="fr-FR" sz="3200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Century Gothic" panose="020B0502020202020204" pitchFamily="34" charset="0"/>
                        </a:rPr>
                        <a:t>Gallo-Romains</a:t>
                      </a:r>
                      <a:endParaRPr lang="fr-FR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03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02845" y="2599887"/>
            <a:ext cx="2057964" cy="12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05288" y="2562100"/>
            <a:ext cx="1959945" cy="126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08683" y="2570402"/>
            <a:ext cx="19263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1058" y="2558307"/>
            <a:ext cx="1894814" cy="128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8126" y="2582017"/>
            <a:ext cx="2298055" cy="14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4421" y="2584195"/>
            <a:ext cx="1934388" cy="12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14" y="4430986"/>
            <a:ext cx="4315651" cy="225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9" y="4357217"/>
            <a:ext cx="3368392" cy="23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60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56794"/>
              </p:ext>
            </p:extLst>
          </p:nvPr>
        </p:nvGraphicFramePr>
        <p:xfrm>
          <a:off x="128464" y="188640"/>
          <a:ext cx="9649071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357"/>
                <a:gridCol w="3216357"/>
                <a:gridCol w="3216357"/>
              </a:tblGrid>
              <a:tr h="716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Une légion romaine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Assiéger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Une cité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Une province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 Empereur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 citoyen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618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 oppidum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69461"/>
              </p:ext>
            </p:extLst>
          </p:nvPr>
        </p:nvGraphicFramePr>
        <p:xfrm>
          <a:off x="128464" y="2420888"/>
          <a:ext cx="9649071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357"/>
                <a:gridCol w="3216357"/>
                <a:gridCol w="3216357"/>
              </a:tblGrid>
              <a:tr h="716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Une légion romaine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Assiéger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Une cité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Une province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 Empereur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 citoyen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618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 oppidum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70474"/>
              </p:ext>
            </p:extLst>
          </p:nvPr>
        </p:nvGraphicFramePr>
        <p:xfrm>
          <a:off x="128464" y="4653136"/>
          <a:ext cx="9649071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357"/>
                <a:gridCol w="3216357"/>
                <a:gridCol w="3216357"/>
              </a:tblGrid>
              <a:tr h="716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Une légion romaine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Assiéger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Une cité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Une province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 Empereur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 citoyen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618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Un oppidum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0727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119</Words>
  <Application>Microsoft Office PowerPoint</Application>
  <PresentationFormat>Format A4 (210 x 297 mm)</PresentationFormat>
  <Paragraphs>72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Nathalie</cp:lastModifiedBy>
  <cp:revision>39</cp:revision>
  <cp:lastPrinted>2013-10-31T21:26:40Z</cp:lastPrinted>
  <dcterms:created xsi:type="dcterms:W3CDTF">2013-10-26T14:02:30Z</dcterms:created>
  <dcterms:modified xsi:type="dcterms:W3CDTF">2013-11-01T16:10:55Z</dcterms:modified>
</cp:coreProperties>
</file>