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9" r:id="rId10"/>
    <p:sldId id="266" r:id="rId11"/>
    <p:sldId id="271" r:id="rId12"/>
    <p:sldId id="272" r:id="rId13"/>
    <p:sldId id="273" r:id="rId14"/>
    <p:sldId id="274" r:id="rId15"/>
    <p:sldId id="275" r:id="rId16"/>
    <p:sldId id="276" r:id="rId17"/>
    <p:sldId id="277" r:id="rId18"/>
  </p:sldIdLst>
  <p:sldSz cx="7200900" cy="10261600"/>
  <p:notesSz cx="6858000" cy="9144000"/>
  <p:defaultTextStyle>
    <a:defPPr>
      <a:defRPr lang="fr-FR"/>
    </a:defPPr>
    <a:lvl1pPr marL="0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1pPr>
    <a:lvl2pPr marL="476220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2pPr>
    <a:lvl3pPr marL="952439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3pPr>
    <a:lvl4pPr marL="1428659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4pPr>
    <a:lvl5pPr marL="1904878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5pPr>
    <a:lvl6pPr marL="2381098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6pPr>
    <a:lvl7pPr marL="2857317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7pPr>
    <a:lvl8pPr marL="3333537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8pPr>
    <a:lvl9pPr marL="3809756" algn="l" defTabSz="952439" rtl="0" eaLnBrk="1" latinLnBrk="0" hangingPunct="1">
      <a:defRPr sz="19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32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638" y="108"/>
      </p:cViewPr>
      <p:guideLst>
        <p:guide orient="horz" pos="3232"/>
        <p:guide pos="226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40068" y="3187750"/>
            <a:ext cx="6120765" cy="2199593"/>
          </a:xfrm>
        </p:spPr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80135" y="5814907"/>
            <a:ext cx="5040630" cy="262240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7622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5243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428659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90487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81098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85731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333537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809756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Cliquez pour modifier le style des sous-titres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3915489" y="548712"/>
            <a:ext cx="1215152" cy="11672570"/>
          </a:xfrm>
        </p:spPr>
        <p:txBody>
          <a:bodyPr vert="eaVert"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270035" y="548712"/>
            <a:ext cx="3525441" cy="11672570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68822" y="6594028"/>
            <a:ext cx="6120765" cy="2038068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68822" y="4349306"/>
            <a:ext cx="6120765" cy="2244723"/>
          </a:xfrm>
        </p:spPr>
        <p:txBody>
          <a:bodyPr anchor="b"/>
          <a:lstStyle>
            <a:lvl1pPr marL="0" indent="0">
              <a:buNone/>
              <a:defRPr sz="2100">
                <a:solidFill>
                  <a:schemeClr val="tx1">
                    <a:tint val="75000"/>
                  </a:schemeClr>
                </a:solidFill>
              </a:defRPr>
            </a:lvl1pPr>
            <a:lvl2pPr marL="476220" indent="0">
              <a:buNone/>
              <a:defRPr sz="1900">
                <a:solidFill>
                  <a:schemeClr val="tx1">
                    <a:tint val="75000"/>
                  </a:schemeClr>
                </a:solidFill>
              </a:defRPr>
            </a:lvl2pPr>
            <a:lvl3pPr marL="952439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3pPr>
            <a:lvl4pPr marL="1428659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4pPr>
            <a:lvl5pPr marL="190487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5pPr>
            <a:lvl6pPr marL="2381098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6pPr>
            <a:lvl7pPr marL="285731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7pPr>
            <a:lvl8pPr marL="3333537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8pPr>
            <a:lvl9pPr marL="3809756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270035" y="3192498"/>
            <a:ext cx="2370296" cy="90287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2760347" y="3192498"/>
            <a:ext cx="2370296" cy="9028784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5" y="410939"/>
            <a:ext cx="6480810" cy="1710267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6" y="2296984"/>
            <a:ext cx="3181648" cy="95727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20" indent="0">
              <a:buNone/>
              <a:defRPr sz="2100" b="1"/>
            </a:lvl2pPr>
            <a:lvl3pPr marL="952439" indent="0">
              <a:buNone/>
              <a:defRPr sz="1900" b="1"/>
            </a:lvl3pPr>
            <a:lvl4pPr marL="1428659" indent="0">
              <a:buNone/>
              <a:defRPr sz="1700" b="1"/>
            </a:lvl4pPr>
            <a:lvl5pPr marL="1904878" indent="0">
              <a:buNone/>
              <a:defRPr sz="1700" b="1"/>
            </a:lvl5pPr>
            <a:lvl6pPr marL="2381098" indent="0">
              <a:buNone/>
              <a:defRPr sz="1700" b="1"/>
            </a:lvl6pPr>
            <a:lvl7pPr marL="2857317" indent="0">
              <a:buNone/>
              <a:defRPr sz="1700" b="1"/>
            </a:lvl7pPr>
            <a:lvl8pPr marL="3333537" indent="0">
              <a:buNone/>
              <a:defRPr sz="1700" b="1"/>
            </a:lvl8pPr>
            <a:lvl9pPr marL="3809756" indent="0">
              <a:buNone/>
              <a:defRPr sz="1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60046" y="3254257"/>
            <a:ext cx="3181648" cy="591229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657959" y="2296984"/>
            <a:ext cx="3182898" cy="957274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76220" indent="0">
              <a:buNone/>
              <a:defRPr sz="2100" b="1"/>
            </a:lvl2pPr>
            <a:lvl3pPr marL="952439" indent="0">
              <a:buNone/>
              <a:defRPr sz="1900" b="1"/>
            </a:lvl3pPr>
            <a:lvl4pPr marL="1428659" indent="0">
              <a:buNone/>
              <a:defRPr sz="1700" b="1"/>
            </a:lvl4pPr>
            <a:lvl5pPr marL="1904878" indent="0">
              <a:buNone/>
              <a:defRPr sz="1700" b="1"/>
            </a:lvl5pPr>
            <a:lvl6pPr marL="2381098" indent="0">
              <a:buNone/>
              <a:defRPr sz="1700" b="1"/>
            </a:lvl6pPr>
            <a:lvl7pPr marL="2857317" indent="0">
              <a:buNone/>
              <a:defRPr sz="1700" b="1"/>
            </a:lvl7pPr>
            <a:lvl8pPr marL="3333537" indent="0">
              <a:buNone/>
              <a:defRPr sz="1700" b="1"/>
            </a:lvl8pPr>
            <a:lvl9pPr marL="3809756" indent="0">
              <a:buNone/>
              <a:defRPr sz="17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657959" y="3254257"/>
            <a:ext cx="3182898" cy="5912298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60046" y="408565"/>
            <a:ext cx="2369047" cy="173877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815353" y="408565"/>
            <a:ext cx="4025504" cy="8757992"/>
          </a:xfrm>
        </p:spPr>
        <p:txBody>
          <a:bodyPr/>
          <a:lstStyle>
            <a:lvl1pPr>
              <a:defRPr sz="33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60046" y="2147336"/>
            <a:ext cx="2369047" cy="7019220"/>
          </a:xfrm>
        </p:spPr>
        <p:txBody>
          <a:bodyPr/>
          <a:lstStyle>
            <a:lvl1pPr marL="0" indent="0">
              <a:buNone/>
              <a:defRPr sz="1500"/>
            </a:lvl1pPr>
            <a:lvl2pPr marL="476220" indent="0">
              <a:buNone/>
              <a:defRPr sz="1200"/>
            </a:lvl2pPr>
            <a:lvl3pPr marL="952439" indent="0">
              <a:buNone/>
              <a:defRPr sz="1000"/>
            </a:lvl3pPr>
            <a:lvl4pPr marL="1428659" indent="0">
              <a:buNone/>
              <a:defRPr sz="900"/>
            </a:lvl4pPr>
            <a:lvl5pPr marL="1904878" indent="0">
              <a:buNone/>
              <a:defRPr sz="900"/>
            </a:lvl5pPr>
            <a:lvl6pPr marL="2381098" indent="0">
              <a:buNone/>
              <a:defRPr sz="900"/>
            </a:lvl6pPr>
            <a:lvl7pPr marL="2857317" indent="0">
              <a:buNone/>
              <a:defRPr sz="900"/>
            </a:lvl7pPr>
            <a:lvl8pPr marL="3333537" indent="0">
              <a:buNone/>
              <a:defRPr sz="900"/>
            </a:lvl8pPr>
            <a:lvl9pPr marL="3809756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411427" y="7183121"/>
            <a:ext cx="4320540" cy="848008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411427" y="916893"/>
            <a:ext cx="4320540" cy="6156960"/>
          </a:xfrm>
        </p:spPr>
        <p:txBody>
          <a:bodyPr/>
          <a:lstStyle>
            <a:lvl1pPr marL="0" indent="0">
              <a:buNone/>
              <a:defRPr sz="3300"/>
            </a:lvl1pPr>
            <a:lvl2pPr marL="476220" indent="0">
              <a:buNone/>
              <a:defRPr sz="2900"/>
            </a:lvl2pPr>
            <a:lvl3pPr marL="952439" indent="0">
              <a:buNone/>
              <a:defRPr sz="2500"/>
            </a:lvl3pPr>
            <a:lvl4pPr marL="1428659" indent="0">
              <a:buNone/>
              <a:defRPr sz="2100"/>
            </a:lvl4pPr>
            <a:lvl5pPr marL="1904878" indent="0">
              <a:buNone/>
              <a:defRPr sz="2100"/>
            </a:lvl5pPr>
            <a:lvl6pPr marL="2381098" indent="0">
              <a:buNone/>
              <a:defRPr sz="2100"/>
            </a:lvl6pPr>
            <a:lvl7pPr marL="2857317" indent="0">
              <a:buNone/>
              <a:defRPr sz="2100"/>
            </a:lvl7pPr>
            <a:lvl8pPr marL="3333537" indent="0">
              <a:buNone/>
              <a:defRPr sz="2100"/>
            </a:lvl8pPr>
            <a:lvl9pPr marL="3809756" indent="0">
              <a:buNone/>
              <a:defRPr sz="21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411427" y="8031129"/>
            <a:ext cx="4320540" cy="1204312"/>
          </a:xfrm>
        </p:spPr>
        <p:txBody>
          <a:bodyPr/>
          <a:lstStyle>
            <a:lvl1pPr marL="0" indent="0">
              <a:buNone/>
              <a:defRPr sz="1500"/>
            </a:lvl1pPr>
            <a:lvl2pPr marL="476220" indent="0">
              <a:buNone/>
              <a:defRPr sz="1200"/>
            </a:lvl2pPr>
            <a:lvl3pPr marL="952439" indent="0">
              <a:buNone/>
              <a:defRPr sz="1000"/>
            </a:lvl3pPr>
            <a:lvl4pPr marL="1428659" indent="0">
              <a:buNone/>
              <a:defRPr sz="900"/>
            </a:lvl4pPr>
            <a:lvl5pPr marL="1904878" indent="0">
              <a:buNone/>
              <a:defRPr sz="900"/>
            </a:lvl5pPr>
            <a:lvl6pPr marL="2381098" indent="0">
              <a:buNone/>
              <a:defRPr sz="900"/>
            </a:lvl6pPr>
            <a:lvl7pPr marL="2857317" indent="0">
              <a:buNone/>
              <a:defRPr sz="900"/>
            </a:lvl7pPr>
            <a:lvl8pPr marL="3333537" indent="0">
              <a:buNone/>
              <a:defRPr sz="900"/>
            </a:lvl8pPr>
            <a:lvl9pPr marL="3809756" indent="0">
              <a:buNone/>
              <a:defRPr sz="9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60045" y="410939"/>
            <a:ext cx="6480810" cy="1710267"/>
          </a:xfrm>
          <a:prstGeom prst="rect">
            <a:avLst/>
          </a:prstGeom>
        </p:spPr>
        <p:txBody>
          <a:bodyPr vert="horz" lIns="95244" tIns="47622" rIns="95244" bIns="47622" rtlCol="0" anchor="ctr">
            <a:normAutofit/>
          </a:bodyPr>
          <a:lstStyle/>
          <a:p>
            <a:r>
              <a:rPr lang="fr-FR"/>
              <a:t>Cliquez pour modifier le style du titre</a:t>
            </a:r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60045" y="2394375"/>
            <a:ext cx="6480810" cy="6772182"/>
          </a:xfrm>
          <a:prstGeom prst="rect">
            <a:avLst/>
          </a:prstGeom>
        </p:spPr>
        <p:txBody>
          <a:bodyPr vert="horz" lIns="95244" tIns="47622" rIns="95244" bIns="47622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60045" y="9510985"/>
            <a:ext cx="1680210" cy="546334"/>
          </a:xfrm>
          <a:prstGeom prst="rect">
            <a:avLst/>
          </a:prstGeom>
        </p:spPr>
        <p:txBody>
          <a:bodyPr vert="horz" lIns="95244" tIns="47622" rIns="95244" bIns="47622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B873AB6-11BB-492A-9C3E-A33F129649B4}" type="datetimeFigureOut">
              <a:rPr lang="fr-FR" smtClean="0"/>
              <a:pPr/>
              <a:t>12/04/2016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460308" y="9510985"/>
            <a:ext cx="2280285" cy="546334"/>
          </a:xfrm>
          <a:prstGeom prst="rect">
            <a:avLst/>
          </a:prstGeom>
        </p:spPr>
        <p:txBody>
          <a:bodyPr vert="horz" lIns="95244" tIns="47622" rIns="95244" bIns="47622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5160645" y="9510985"/>
            <a:ext cx="1680210" cy="546334"/>
          </a:xfrm>
          <a:prstGeom prst="rect">
            <a:avLst/>
          </a:prstGeom>
        </p:spPr>
        <p:txBody>
          <a:bodyPr vert="horz" lIns="95244" tIns="47622" rIns="95244" bIns="47622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134C159-8F1E-4C55-9607-93971DA3C9E7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52439" rtl="0" eaLnBrk="1" latinLnBrk="0" hangingPunct="1">
        <a:spcBef>
          <a:spcPct val="0"/>
        </a:spcBef>
        <a:buNone/>
        <a:defRPr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57165" indent="-357165" algn="l" defTabSz="952439" rtl="0" eaLnBrk="1" latinLnBrk="0" hangingPunct="1">
        <a:spcBef>
          <a:spcPct val="20000"/>
        </a:spcBef>
        <a:buFont typeface="Arial" pitchFamily="34" charset="0"/>
        <a:buChar char="•"/>
        <a:defRPr sz="3300" kern="1200">
          <a:solidFill>
            <a:schemeClr val="tx1"/>
          </a:solidFill>
          <a:latin typeface="+mn-lt"/>
          <a:ea typeface="+mn-ea"/>
          <a:cs typeface="+mn-cs"/>
        </a:defRPr>
      </a:lvl1pPr>
      <a:lvl2pPr marL="773857" indent="-297637" algn="l" defTabSz="952439" rtl="0" eaLnBrk="1" latinLnBrk="0" hangingPunct="1">
        <a:spcBef>
          <a:spcPct val="20000"/>
        </a:spcBef>
        <a:buFont typeface="Arial" pitchFamily="34" charset="0"/>
        <a:buChar char="–"/>
        <a:defRPr sz="2900" kern="1200">
          <a:solidFill>
            <a:schemeClr val="tx1"/>
          </a:solidFill>
          <a:latin typeface="+mn-lt"/>
          <a:ea typeface="+mn-ea"/>
          <a:cs typeface="+mn-cs"/>
        </a:defRPr>
      </a:lvl2pPr>
      <a:lvl3pPr marL="1190549" indent="-238110" algn="l" defTabSz="952439" rtl="0" eaLnBrk="1" latinLnBrk="0" hangingPunct="1">
        <a:spcBef>
          <a:spcPct val="20000"/>
        </a:spcBef>
        <a:buFont typeface="Arial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666768" indent="-238110" algn="l" defTabSz="952439" rtl="0" eaLnBrk="1" latinLnBrk="0" hangingPunct="1">
        <a:spcBef>
          <a:spcPct val="20000"/>
        </a:spcBef>
        <a:buFont typeface="Arial" pitchFamily="34" charset="0"/>
        <a:buChar char="–"/>
        <a:defRPr sz="2100" kern="1200">
          <a:solidFill>
            <a:schemeClr val="tx1"/>
          </a:solidFill>
          <a:latin typeface="+mn-lt"/>
          <a:ea typeface="+mn-ea"/>
          <a:cs typeface="+mn-cs"/>
        </a:defRPr>
      </a:lvl4pPr>
      <a:lvl5pPr marL="2142988" indent="-238110" algn="l" defTabSz="952439" rtl="0" eaLnBrk="1" latinLnBrk="0" hangingPunct="1">
        <a:spcBef>
          <a:spcPct val="20000"/>
        </a:spcBef>
        <a:buFont typeface="Arial" pitchFamily="34" charset="0"/>
        <a:buChar char="»"/>
        <a:defRPr sz="2100" kern="1200">
          <a:solidFill>
            <a:schemeClr val="tx1"/>
          </a:solidFill>
          <a:latin typeface="+mn-lt"/>
          <a:ea typeface="+mn-ea"/>
          <a:cs typeface="+mn-cs"/>
        </a:defRPr>
      </a:lvl5pPr>
      <a:lvl6pPr marL="2619207" indent="-238110" algn="l" defTabSz="95243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6pPr>
      <a:lvl7pPr marL="3095427" indent="-238110" algn="l" defTabSz="95243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7pPr>
      <a:lvl8pPr marL="3571646" indent="-238110" algn="l" defTabSz="95243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8pPr>
      <a:lvl9pPr marL="4047866" indent="-238110" algn="l" defTabSz="952439" rtl="0" eaLnBrk="1" latinLnBrk="0" hangingPunct="1">
        <a:spcBef>
          <a:spcPct val="20000"/>
        </a:spcBef>
        <a:buFont typeface="Arial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76220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52439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28659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04878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381098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57317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33537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09756" algn="l" defTabSz="952439" rtl="0" eaLnBrk="1" latinLnBrk="0" hangingPunct="1">
        <a:defRPr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9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jpe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1.jpeg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.jpeg"/><Relationship Id="rId4" Type="http://schemas.openxmlformats.org/officeDocument/2006/relationships/image" Target="../media/image7.png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 et 2</a:t>
            </a:r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69" y="1570371"/>
            <a:ext cx="7200900" cy="37164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Complète</a:t>
            </a:r>
            <a:r>
              <a:rPr lang="fr-FR" sz="1800" u="sng" dirty="0">
                <a:latin typeface="Comic Sans MS" pitchFamily="66" charset="0"/>
              </a:rPr>
              <a:t> le texte avec les mots proposés: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r>
              <a:rPr lang="fr-FR" sz="1800" u="sng" dirty="0">
                <a:latin typeface="Comic Sans MS" pitchFamily="66" charset="0"/>
              </a:rPr>
              <a:t>Attention à l’intrus!</a:t>
            </a:r>
            <a:r>
              <a:rPr lang="fr-FR" i="1" dirty="0">
                <a:latin typeface="Cursive standard" pitchFamily="2" charset="0"/>
              </a:rPr>
              <a:t> </a:t>
            </a:r>
            <a:r>
              <a:rPr lang="fr-FR" sz="2400" b="1" dirty="0">
                <a:latin typeface="Cursive standard" pitchFamily="2" charset="0"/>
              </a:rPr>
              <a:t>vache – ²paresseux – d’argent – ²faim – </a:t>
            </a:r>
            <a:r>
              <a:rPr lang="fr-FR" sz="2400" b="1" dirty="0">
                <a:latin typeface="+mj-lt"/>
              </a:rPr>
              <a:t>D</a:t>
            </a:r>
            <a:r>
              <a:rPr lang="fr-FR" sz="2400" b="1" dirty="0">
                <a:latin typeface="Cursive standard" pitchFamily="2" charset="0"/>
              </a:rPr>
              <a:t>aisy – ²poche$ - poisson$ </a:t>
            </a:r>
          </a:p>
          <a:p>
            <a:pPr marL="342900" indent="-342900">
              <a:lnSpc>
                <a:spcPct val="150000"/>
              </a:lnSpc>
            </a:pPr>
            <a:r>
              <a:rPr lang="fr-FR" dirty="0">
                <a:latin typeface="Comic Sans MS" pitchFamily="66" charset="0"/>
              </a:rPr>
              <a:t>	</a:t>
            </a:r>
            <a:r>
              <a:rPr lang="fr-FR" sz="1800" dirty="0">
                <a:latin typeface="Comic Sans MS" pitchFamily="66" charset="0"/>
              </a:rPr>
              <a:t>Jacques était ______________ . Il vivait avec sa mère et Daisy, leur_______. Ils n’avaient pas beaucoup __________.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     Jacques avait très __________.  Il se mit en route avec ____________. Il rencontra un petit homme avec une grande robe et des grandes______________.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5706864"/>
            <a:ext cx="72009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est Daisy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Où Jacques emmène –t-il la vache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rencontre-t-il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48368" y="511408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72058" y="6354936"/>
            <a:ext cx="69127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dirty="0">
                <a:latin typeface="Comic Sans MS" pitchFamily="66" charset="0"/>
              </a:rPr>
              <a:t>7. </a:t>
            </a:r>
            <a:r>
              <a:rPr lang="fr-FR" sz="1800" b="1" u="sng" dirty="0">
                <a:latin typeface="Comic Sans MS" pitchFamily="66" charset="0"/>
              </a:rPr>
              <a:t>Dessine </a:t>
            </a:r>
            <a:r>
              <a:rPr lang="fr-FR" sz="1800" u="sng" dirty="0">
                <a:latin typeface="Comic Sans MS" pitchFamily="66" charset="0"/>
              </a:rPr>
              <a:t>ce que raconte chaque phrase.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30138" y="4268677"/>
            <a:ext cx="720085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fr-FR" sz="1800" b="1" dirty="0">
                <a:latin typeface="Comic Sans MS" panose="030F0702030302020204" pitchFamily="66" charset="0"/>
              </a:rPr>
              <a:t>6. </a:t>
            </a:r>
            <a:r>
              <a:rPr lang="fr-FR" sz="1800" b="1" u="sng" dirty="0">
                <a:latin typeface="Comic Sans MS" panose="030F0702030302020204" pitchFamily="66" charset="0"/>
              </a:rPr>
              <a:t>Complète </a:t>
            </a:r>
            <a:r>
              <a:rPr lang="fr-FR" sz="1800" u="sng" dirty="0">
                <a:latin typeface="Comic Sans MS" panose="030F0702030302020204" pitchFamily="66" charset="0"/>
              </a:rPr>
              <a:t>avec le bon déterminant</a:t>
            </a:r>
            <a:r>
              <a:rPr lang="fr-FR" sz="1800" dirty="0">
                <a:latin typeface="Comic Sans MS" panose="030F0702030302020204" pitchFamily="66" charset="0"/>
              </a:rPr>
              <a:t>.</a:t>
            </a:r>
          </a:p>
          <a:p>
            <a:pPr marL="457200" indent="-457200"/>
            <a:r>
              <a:rPr lang="fr-FR" sz="1800" dirty="0">
                <a:latin typeface="Comic Sans MS" panose="030F0702030302020204" pitchFamily="66" charset="0"/>
              </a:rPr>
              <a:t>___ femme		___ sacs		___ oiseau</a:t>
            </a:r>
          </a:p>
          <a:p>
            <a:pPr marL="457200" indent="-457200"/>
            <a:r>
              <a:rPr lang="fr-FR" sz="1800" dirty="0">
                <a:latin typeface="Comic Sans MS" panose="030F0702030302020204" pitchFamily="66" charset="0"/>
              </a:rPr>
              <a:t>___ bol    		___ bruits		___ oie</a:t>
            </a:r>
          </a:p>
          <a:p>
            <a:pPr marL="457200" indent="-457200"/>
            <a:r>
              <a:rPr lang="fr-FR" sz="1800" dirty="0">
                <a:latin typeface="Comic Sans MS" panose="030F0702030302020204" pitchFamily="66" charset="0"/>
              </a:rPr>
              <a:t>___ pièce		___ porte		___ or</a:t>
            </a:r>
          </a:p>
          <a:p>
            <a:pPr marL="457200" indent="-457200"/>
            <a:r>
              <a:rPr lang="fr-FR" sz="1800" dirty="0">
                <a:latin typeface="Comic Sans MS" panose="030F0702030302020204" pitchFamily="66" charset="0"/>
              </a:rPr>
              <a:t>___ oiseau		___ géant		___ idiot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0" y="882328"/>
            <a:ext cx="7200900" cy="30008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Jacques se cache-t-il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demande le géant à la vieille femme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la vieille femme dit-elle un mensonge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48522" y="4141800"/>
            <a:ext cx="432048" cy="510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6" name="Rectangle à coins arrondis 15"/>
          <p:cNvSpPr/>
          <p:nvPr/>
        </p:nvSpPr>
        <p:spPr>
          <a:xfrm>
            <a:off x="144066" y="6714976"/>
            <a:ext cx="3312368" cy="34563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3672458" y="6714976"/>
            <a:ext cx="3312368" cy="3456384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17"/>
          <p:cNvSpPr/>
          <p:nvPr/>
        </p:nvSpPr>
        <p:spPr>
          <a:xfrm>
            <a:off x="216074" y="6786984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prstClr val="black"/>
                </a:solidFill>
                <a:latin typeface="Comic Sans MS" pitchFamily="66" charset="0"/>
              </a:rPr>
              <a:t>Jacques se cache derrière une pile de sacs.</a:t>
            </a:r>
            <a:endParaRPr lang="fr-FR" dirty="0"/>
          </a:p>
        </p:txBody>
      </p:sp>
      <p:sp>
        <p:nvSpPr>
          <p:cNvPr id="19" name="Rectangle 18"/>
          <p:cNvSpPr/>
          <p:nvPr/>
        </p:nvSpPr>
        <p:spPr>
          <a:xfrm>
            <a:off x="3816474" y="6786984"/>
            <a:ext cx="316835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fr-FR" sz="1800" dirty="0">
                <a:solidFill>
                  <a:prstClr val="black"/>
                </a:solidFill>
                <a:latin typeface="Comic Sans MS" pitchFamily="66" charset="0"/>
              </a:rPr>
              <a:t>Le géant engloutit son bol de ragoût</a:t>
            </a:r>
            <a:r>
              <a:rPr lang="fr-FR" sz="1800" i="1" dirty="0">
                <a:latin typeface="Comic Sans MS" pitchFamily="66" charset="0"/>
              </a:rPr>
              <a:t>.</a:t>
            </a:r>
            <a:r>
              <a:rPr lang="fr-FR" sz="1800" dirty="0">
                <a:solidFill>
                  <a:prstClr val="black"/>
                </a:solidFill>
                <a:latin typeface="Comic Sans MS" pitchFamily="66" charset="0"/>
              </a:rPr>
              <a:t> </a:t>
            </a:r>
            <a:endParaRPr lang="fr-FR" dirty="0"/>
          </a:p>
        </p:txBody>
      </p:sp>
      <p:sp>
        <p:nvSpPr>
          <p:cNvPr id="14" name="ZoneTexte 13"/>
          <p:cNvSpPr txBox="1"/>
          <p:nvPr/>
        </p:nvSpPr>
        <p:spPr>
          <a:xfrm>
            <a:off x="0" y="58483"/>
            <a:ext cx="6336754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9 et 10 (b) </a:t>
            </a:r>
          </a:p>
        </p:txBody>
      </p:sp>
      <p:pic>
        <p:nvPicPr>
          <p:cNvPr id="15" name="Image 1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063665" y="130546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20" name="Rectangle à coins arrondis 19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 dirty="0"/>
          </a:p>
        </p:txBody>
      </p:sp>
      <p:sp>
        <p:nvSpPr>
          <p:cNvPr id="8" name="ZoneTexte 7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11 et 12</a:t>
            </a:r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 dirty="0"/>
          </a:p>
        </p:txBody>
      </p:sp>
      <p:sp>
        <p:nvSpPr>
          <p:cNvPr id="10" name="ZoneTexte 9"/>
          <p:cNvSpPr txBox="1"/>
          <p:nvPr/>
        </p:nvSpPr>
        <p:spPr>
          <a:xfrm>
            <a:off x="769" y="1570371"/>
            <a:ext cx="7200900" cy="28854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Complète</a:t>
            </a:r>
            <a:r>
              <a:rPr lang="fr-FR" sz="1800" u="sng" dirty="0">
                <a:latin typeface="Comic Sans MS" pitchFamily="66" charset="0"/>
              </a:rPr>
              <a:t> le texte avec les mots proposés: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r>
              <a:rPr lang="fr-FR" sz="1800" u="sng" dirty="0">
                <a:latin typeface="Comic Sans MS" pitchFamily="66" charset="0"/>
              </a:rPr>
              <a:t>Attention à l’intrus!</a:t>
            </a:r>
            <a:r>
              <a:rPr lang="fr-FR" i="1" dirty="0">
                <a:latin typeface="Cursive standard" pitchFamily="2" charset="0"/>
              </a:rPr>
              <a:t> </a:t>
            </a:r>
            <a:r>
              <a:rPr lang="fr-FR" sz="2400" b="1" dirty="0">
                <a:latin typeface="Cursive standard" pitchFamily="2" charset="0"/>
              </a:rPr>
              <a:t>²pondre – ²harpe – musique – ²faim –– boite - or – dorée$</a:t>
            </a:r>
          </a:p>
          <a:p>
            <a:pPr marL="342900" indent="-342900">
              <a:lnSpc>
                <a:spcPct val="150000"/>
              </a:lnSpc>
            </a:pPr>
            <a:r>
              <a:rPr lang="fr-FR" dirty="0">
                <a:latin typeface="Comic Sans MS" pitchFamily="66" charset="0"/>
              </a:rPr>
              <a:t>	</a:t>
            </a:r>
            <a:r>
              <a:rPr lang="fr-FR" sz="1800" dirty="0">
                <a:latin typeface="Comic Sans MS" pitchFamily="66" charset="0"/>
              </a:rPr>
              <a:t>L’oie va _______ des œufs en________ . Le géant les range dans une _________. Il veut écouter de la _________ avec sa _________. Même les cordes de la harpe sont _________</a:t>
            </a:r>
          </a:p>
        </p:txBody>
      </p:sp>
      <p:sp>
        <p:nvSpPr>
          <p:cNvPr id="12" name="ZoneTexte 11"/>
          <p:cNvSpPr txBox="1"/>
          <p:nvPr/>
        </p:nvSpPr>
        <p:spPr>
          <a:xfrm>
            <a:off x="25921" y="4554736"/>
            <a:ext cx="7200900" cy="50783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Comment joue la harpe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 le géant en écoutant la musique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 alors Jacques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A ton avis, que va faire Jacques avec le sac d’or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</p:txBody>
      </p:sp>
      <p:pic>
        <p:nvPicPr>
          <p:cNvPr id="2" name="Imag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76840" y="442528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0689926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11 et 12 (b)</a:t>
            </a:r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2898552"/>
            <a:ext cx="7200900" cy="63248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fr-FR" sz="1800" u="sng" dirty="0">
                <a:latin typeface="Comic Sans MS" pitchFamily="66" charset="0"/>
              </a:rPr>
              <a:t>Regarde l’illustration.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dirty="0">
                <a:latin typeface="Comic Sans MS" pitchFamily="66" charset="0"/>
              </a:rPr>
              <a:t>Comment est représentée la harpe  (texte 11) </a:t>
            </a: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une phrase.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b="1" u="sng" dirty="0">
                <a:latin typeface="Comic Sans MS" pitchFamily="66" charset="0"/>
              </a:rPr>
              <a:t>Relie</a:t>
            </a:r>
            <a:r>
              <a:rPr lang="fr-FR" sz="1800" u="sng" dirty="0">
                <a:latin typeface="Comic Sans MS" pitchFamily="66" charset="0"/>
              </a:rPr>
              <a:t> les expressions aux bons personnages.</a:t>
            </a: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Recopie</a:t>
            </a:r>
            <a:r>
              <a:rPr lang="fr-FR" sz="1800" u="sng" dirty="0">
                <a:latin typeface="Comic Sans MS" pitchFamily="66" charset="0"/>
              </a:rPr>
              <a:t>  dans les textes 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verbes :__________________________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noms féminins:___________________________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noms masculins:________________________________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95072433"/>
              </p:ext>
            </p:extLst>
          </p:nvPr>
        </p:nvGraphicFramePr>
        <p:xfrm>
          <a:off x="280220" y="5293345"/>
          <a:ext cx="65527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 or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harpe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méchant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Jacques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plein de peur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 géant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endormi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vieille femme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731" y="8647419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335369" y="8086855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50" y="1098352"/>
            <a:ext cx="72009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Colorie</a:t>
            </a:r>
            <a:r>
              <a:rPr lang="fr-FR" sz="1800" u="sng" dirty="0">
                <a:latin typeface="Comic Sans MS" pitchFamily="66" charset="0"/>
              </a:rPr>
              <a:t> les bonnes réponses.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Qu’est- ce qui est en or ?</a:t>
            </a:r>
          </a:p>
          <a:p>
            <a:pPr marL="342900" indent="-342900"/>
            <a:endParaRPr lang="fr-FR" sz="1400" dirty="0">
              <a:latin typeface="Comic Sans MS" pitchFamily="66" charset="0"/>
            </a:endParaRP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	l’oie			la harpe 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		       la boîte		         les œufs 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499677" y="1884172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3788079" y="1886317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5408005" y="2175175"/>
            <a:ext cx="144016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2203903" y="2199772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302162" y="488461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866115" y="8646193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722977" y="8098528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3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1684829" y="7446868"/>
            <a:ext cx="519074" cy="56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4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2203903" y="7428349"/>
            <a:ext cx="519074" cy="5671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401414990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0" y="992560"/>
            <a:ext cx="694025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VRAI ou FAUX. Attention, si tu coches FAUX, tu dois </a:t>
            </a:r>
            <a:r>
              <a:rPr lang="fr-FR" sz="1800" b="1" u="sng" dirty="0">
                <a:latin typeface="Comic Sans MS" pitchFamily="66" charset="0"/>
              </a:rPr>
              <a:t>écrire</a:t>
            </a:r>
            <a:r>
              <a:rPr lang="fr-FR" sz="1800" u="sng" dirty="0">
                <a:latin typeface="Comic Sans MS" pitchFamily="66" charset="0"/>
              </a:rPr>
              <a:t> la bonne réponse.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Le sac d’or est très léger pour Jacques.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La mère de Jacques monte à la corde.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3762648"/>
            <a:ext cx="7200900" cy="649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Recopie </a:t>
            </a:r>
            <a:r>
              <a:rPr lang="fr-FR" sz="1800" u="sng" dirty="0">
                <a:latin typeface="Comic Sans MS" pitchFamily="66" charset="0"/>
              </a:rPr>
              <a:t>ce que dit Jacques en arrivant près de sa mère (T13).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2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 la mère de Jacques en bas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Jacques remonte-t-il sur la tige du haricot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veut l’oie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200" dirty="0"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fr-FR" sz="1800" b="1" dirty="0">
                <a:latin typeface="Comic Sans MS" pitchFamily="66" charset="0"/>
              </a:rPr>
              <a:t>4. </a:t>
            </a: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la bonne réponse</a:t>
            </a:r>
            <a:r>
              <a:rPr lang="fr-FR" sz="1800" b="1" u="sng" dirty="0">
                <a:latin typeface="Comic Sans MS" pitchFamily="66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signifie « d’un air effaré » ?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D’un air content 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D’un air très surpris.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13 et 14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338072" y="243280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6577982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1098352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Qui fait quoi? </a:t>
            </a:r>
            <a:r>
              <a:rPr lang="fr-FR" sz="1800" b="1" u="sng" dirty="0">
                <a:latin typeface="Comic Sans MS" pitchFamily="66" charset="0"/>
              </a:rPr>
              <a:t>Relie </a:t>
            </a:r>
            <a:r>
              <a:rPr lang="fr-FR" sz="1800" u="sng" dirty="0">
                <a:latin typeface="Comic Sans MS" pitchFamily="66" charset="0"/>
              </a:rPr>
              <a:t>les phrases aux bons personnages.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29956064"/>
              </p:ext>
            </p:extLst>
          </p:nvPr>
        </p:nvGraphicFramePr>
        <p:xfrm>
          <a:off x="108035" y="1584050"/>
          <a:ext cx="7092864" cy="2264648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50052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68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Elle veut partir avec Jacques.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Jacques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 court chercher une corde.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Elle attend Jacques devant la tige.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l’oie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Elle veut pondre des œufs pour Jacques.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Elle a détaché la corde.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 mère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Il veut voler un autre sac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d’or.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0" y="7795096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fr-FR" sz="1800" b="1" u="sng" dirty="0">
                <a:latin typeface="Comic Sans MS" pitchFamily="66" charset="0"/>
              </a:rPr>
              <a:t>Dessine </a:t>
            </a:r>
            <a:r>
              <a:rPr lang="fr-FR" sz="1800" u="sng" dirty="0">
                <a:latin typeface="Comic Sans MS" pitchFamily="66" charset="0"/>
              </a:rPr>
              <a:t>ce que va faire Jacques avec l’oie</a:t>
            </a:r>
            <a:r>
              <a:rPr lang="fr-FR" sz="1800" b="1" u="sng" dirty="0">
                <a:latin typeface="Comic Sans MS" pitchFamily="66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4194696"/>
            <a:ext cx="72009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Recopie</a:t>
            </a:r>
            <a:r>
              <a:rPr lang="fr-FR" sz="1800" u="sng" dirty="0">
                <a:latin typeface="Comic Sans MS" pitchFamily="66" charset="0"/>
              </a:rPr>
              <a:t> dans la phrase suivante: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« Jacques retourna dans la cuisine du château. »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Un nom masculin:________________________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Un  nom féminin:________________________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fr-FR" sz="1800" b="1" u="sng" dirty="0">
                <a:latin typeface="Comic Sans MS" pitchFamily="66" charset="0"/>
              </a:rPr>
              <a:t>Ecris </a:t>
            </a:r>
            <a:r>
              <a:rPr lang="fr-FR" sz="1800" u="sng" dirty="0">
                <a:latin typeface="Comic Sans MS" pitchFamily="66" charset="0"/>
              </a:rPr>
              <a:t>une phrase en utilisant le mot « dérober »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650" y="5450432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650" y="4986784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à coins arrondis 17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13 et 14 (b)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349373" y="343628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38730435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-24408" y="1424657"/>
            <a:ext cx="72009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Complète</a:t>
            </a:r>
            <a:r>
              <a:rPr lang="fr-FR" sz="1800" u="sng" dirty="0">
                <a:latin typeface="Comic Sans MS" pitchFamily="66" charset="0"/>
              </a:rPr>
              <a:t> le texte avec les mots proposés: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r>
              <a:rPr lang="fr-FR" sz="1800" u="sng" dirty="0">
                <a:latin typeface="Comic Sans MS" pitchFamily="66" charset="0"/>
              </a:rPr>
              <a:t>attention à l’intrus!</a:t>
            </a:r>
            <a:r>
              <a:rPr lang="fr-FR" i="1" dirty="0">
                <a:latin typeface="Cursive standard" pitchFamily="2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fr-FR" i="1" dirty="0">
                <a:latin typeface="Cursive standard" pitchFamily="2" charset="0"/>
              </a:rPr>
              <a:t>	</a:t>
            </a:r>
            <a:r>
              <a:rPr lang="fr-FR" sz="2400" b="1" dirty="0">
                <a:latin typeface="Cursive standard" pitchFamily="2" charset="0"/>
              </a:rPr>
              <a:t>courait</a:t>
            </a:r>
            <a:r>
              <a:rPr lang="fr-FR" sz="2400" b="1" i="1" dirty="0">
                <a:latin typeface="Cursive standard" pitchFamily="2" charset="0"/>
              </a:rPr>
              <a:t> – </a:t>
            </a:r>
            <a:r>
              <a:rPr lang="fr-FR" sz="2400" b="1" dirty="0">
                <a:latin typeface="Cursive standard" pitchFamily="2" charset="0"/>
              </a:rPr>
              <a:t>vieille – harpe – géant – </a:t>
            </a:r>
            <a:r>
              <a:rPr lang="fr-FR" sz="2400" b="1" dirty="0" err="1">
                <a:latin typeface="Arial" panose="020B0604020202020204" pitchFamily="34" charset="0"/>
                <a:cs typeface="Arial" panose="020B0604020202020204" pitchFamily="34" charset="0"/>
              </a:rPr>
              <a:t>J</a:t>
            </a:r>
            <a:r>
              <a:rPr lang="fr-FR" sz="2400" b="1" dirty="0" err="1">
                <a:latin typeface="Cursive standard" pitchFamily="2" charset="0"/>
              </a:rPr>
              <a:t>acque</a:t>
            </a:r>
            <a:r>
              <a:rPr lang="fr-FR" sz="2400" b="1" dirty="0">
                <a:latin typeface="Cursive standard" pitchFamily="2" charset="0"/>
              </a:rPr>
              <a:t>$ – venir </a:t>
            </a:r>
          </a:p>
          <a:p>
            <a:pPr marL="342900" indent="-342900">
              <a:lnSpc>
                <a:spcPct val="150000"/>
              </a:lnSpc>
            </a:pPr>
            <a:r>
              <a:rPr lang="fr-FR" dirty="0">
                <a:latin typeface="Comic Sans MS" pitchFamily="66" charset="0"/>
              </a:rPr>
              <a:t>	</a:t>
            </a:r>
            <a:r>
              <a:rPr lang="fr-FR" sz="1800" dirty="0">
                <a:latin typeface="Comic Sans MS" pitchFamily="66" charset="0"/>
              </a:rPr>
              <a:t>Dans le couloir, il rencontra la ________ femme. Elle veut _________ avec lui aussi. Jacques va aussi chercher la _________. Le _________ se réveilla. Jacques________ de plus en plus vite.          </a:t>
            </a:r>
          </a:p>
        </p:txBody>
      </p:sp>
      <p:sp>
        <p:nvSpPr>
          <p:cNvPr id="21" name="ZoneTexte 20"/>
          <p:cNvSpPr txBox="1"/>
          <p:nvPr/>
        </p:nvSpPr>
        <p:spPr>
          <a:xfrm>
            <a:off x="0" y="4986784"/>
            <a:ext cx="72009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u="sng" dirty="0">
                <a:latin typeface="Comic Sans MS" pitchFamily="66" charset="0"/>
              </a:rPr>
              <a:t>2. 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crie « au secours »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 alors le géant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la tige penche-t-elle ?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A ton avis, que va-t-il se passer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15 et 16 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15608" y="563355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51027927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0" y="1026344"/>
            <a:ext cx="720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b="1" u="sng" dirty="0">
                <a:latin typeface="Comic Sans MS" pitchFamily="66" charset="0"/>
              </a:rPr>
              <a:t>3. Colorie</a:t>
            </a:r>
            <a:r>
              <a:rPr lang="fr-FR" sz="1800" u="sng" dirty="0">
                <a:latin typeface="Comic Sans MS" pitchFamily="66" charset="0"/>
              </a:rPr>
              <a:t> tous les personnages qui glissent sur la tige.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</a:t>
            </a:r>
            <a:endParaRPr lang="fr-FR" sz="1400" dirty="0">
              <a:latin typeface="Comic Sans MS" pitchFamily="66" charset="0"/>
            </a:endParaRP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   l’oie                        le géant		     la mère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     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                    Jacques 	        la harpe              la vieille femme  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8082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76314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4824586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080170" y="2143051"/>
            <a:ext cx="172819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5040609" y="2143051"/>
            <a:ext cx="2037827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456434" y="2143051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0" y="5418832"/>
            <a:ext cx="720090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>
              <a:lnSpc>
                <a:spcPct val="150000"/>
              </a:lnSpc>
            </a:pPr>
            <a:r>
              <a:rPr lang="fr-FR" sz="1800" b="1" u="sng" dirty="0">
                <a:latin typeface="Comic Sans MS" pitchFamily="66" charset="0"/>
              </a:rPr>
              <a:t>5. Dessine</a:t>
            </a:r>
            <a:r>
              <a:rPr lang="fr-FR" sz="1800" u="sng" dirty="0">
                <a:latin typeface="Comic Sans MS" pitchFamily="66" charset="0"/>
              </a:rPr>
              <a:t> et </a:t>
            </a:r>
            <a:r>
              <a:rPr lang="fr-FR" sz="1800" b="1" u="sng" dirty="0">
                <a:latin typeface="Comic Sans MS" pitchFamily="66" charset="0"/>
              </a:rPr>
              <a:t>explique</a:t>
            </a:r>
            <a:r>
              <a:rPr lang="fr-FR" sz="1800" u="sng" dirty="0">
                <a:latin typeface="Comic Sans MS" pitchFamily="66" charset="0"/>
              </a:rPr>
              <a:t> ce que va faire le géant.</a:t>
            </a: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  <a:endParaRPr lang="fr-FR" sz="1800" b="1" u="sng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754536"/>
            <a:ext cx="72009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fr-FR" sz="1800" b="1" u="sng" dirty="0">
                <a:latin typeface="Comic Sans MS" pitchFamily="66" charset="0"/>
              </a:rPr>
              <a:t>4. Recopie</a:t>
            </a:r>
            <a:r>
              <a:rPr lang="fr-FR" sz="1800" u="sng" dirty="0">
                <a:latin typeface="Comic Sans MS" pitchFamily="66" charset="0"/>
              </a:rPr>
              <a:t> dans le texte 15: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Une phrase exclamative avec (!):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Une phrase interrogative (avec ?):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</a:t>
            </a:r>
          </a:p>
          <a:p>
            <a:pPr marL="342900" indent="-342900">
              <a:lnSpc>
                <a:spcPct val="200000"/>
              </a:lnSpc>
            </a:pPr>
            <a:endParaRPr lang="fr-FR" sz="1800" dirty="0">
              <a:latin typeface="Comic Sans MS" pitchFamily="66" charset="0"/>
            </a:endParaRPr>
          </a:p>
        </p:txBody>
      </p:sp>
      <p:sp>
        <p:nvSpPr>
          <p:cNvPr id="24" name="Rectangle à coins arrondis 23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15 et 16 (b)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76841" y="466949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  <p:extLst>
      <p:ext uri="{BB962C8B-B14F-4D97-AF65-F5344CB8AC3E}">
        <p14:creationId xmlns:p14="http://schemas.microsoft.com/office/powerpoint/2010/main" val="24622979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882328"/>
            <a:ext cx="7200900" cy="468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 Jacques avec la corde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?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Qu’arrive-t-il alors au géant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Jacques est-il raisonnable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a rendu visite à Jacques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" y="5562848"/>
            <a:ext cx="720085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VRAI ou FAUX. Attention, si tu coches FAUX, tu dois </a:t>
            </a:r>
            <a:r>
              <a:rPr lang="fr-FR" sz="1800" b="1" u="sng" dirty="0">
                <a:latin typeface="Comic Sans MS" pitchFamily="66" charset="0"/>
              </a:rPr>
              <a:t>écrire</a:t>
            </a:r>
            <a:r>
              <a:rPr lang="fr-FR" sz="1800" u="sng" dirty="0">
                <a:latin typeface="Comic Sans MS" pitchFamily="66" charset="0"/>
              </a:rPr>
              <a:t> la bonne réponse.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La « gigue » est une chanson inventée par Jacques.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Le géant a dansé avec tous les autres.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__________________________________________</a:t>
            </a:r>
          </a:p>
          <a:p>
            <a:pPr marL="342900" indent="-342900">
              <a:spcBef>
                <a:spcPts val="600"/>
              </a:spcBef>
            </a:pPr>
            <a:endParaRPr lang="fr-FR" sz="800" dirty="0">
              <a:latin typeface="Comic Sans MS" pitchFamily="66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57341331"/>
              </p:ext>
            </p:extLst>
          </p:nvPr>
        </p:nvGraphicFramePr>
        <p:xfrm>
          <a:off x="216074" y="8986832"/>
          <a:ext cx="68407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Jacques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prépara du thé.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 femme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fabriqua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un abri pour l’oie.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 mère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posa la harpe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sur le buffet. 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0" y="8433876"/>
            <a:ext cx="7200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Relie</a:t>
            </a:r>
            <a:r>
              <a:rPr lang="fr-FR" sz="1800" u="sng" dirty="0">
                <a:latin typeface="Comic Sans MS" pitchFamily="66" charset="0"/>
              </a:rPr>
              <a:t> les mots à ce qu’ils font.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17 et 18 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194005" y="653795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Rectangle à coins arrondis 13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7912915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8" name="ZoneTexte 7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1 et 2 (b)</a:t>
            </a:r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2898552"/>
            <a:ext cx="7200900" cy="65094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</a:pPr>
            <a:r>
              <a:rPr lang="fr-FR" sz="1800" u="sng" dirty="0">
                <a:latin typeface="Comic Sans MS" pitchFamily="66" charset="0"/>
              </a:rPr>
              <a:t>Regarde l’illustration. 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dirty="0">
                <a:latin typeface="Comic Sans MS" pitchFamily="66" charset="0"/>
              </a:rPr>
              <a:t>Comment est représenté Jacques (texte 1) </a:t>
            </a: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une phrase.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b="1" u="sng" dirty="0">
                <a:latin typeface="Comic Sans MS" pitchFamily="66" charset="0"/>
              </a:rPr>
              <a:t>Relie</a:t>
            </a:r>
            <a:r>
              <a:rPr lang="fr-FR" sz="1800" u="sng" dirty="0">
                <a:latin typeface="Comic Sans MS" pitchFamily="66" charset="0"/>
              </a:rPr>
              <a:t> les expressions aux bons personnages.</a:t>
            </a: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Recopie</a:t>
            </a:r>
            <a:r>
              <a:rPr lang="fr-FR" sz="1800" u="sng" dirty="0">
                <a:latin typeface="Comic Sans MS" pitchFamily="66" charset="0"/>
              </a:rPr>
              <a:t>  dans les textes 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déterminants masculins:__________________________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déterminants féminins:___________________________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noms masculins:________________________________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noms féminins:_________________________________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070373"/>
              </p:ext>
            </p:extLst>
          </p:nvPr>
        </p:nvGraphicFramePr>
        <p:xfrm>
          <a:off x="280220" y="5293345"/>
          <a:ext cx="6552728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8083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56017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18424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paresseux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Daisy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à vendre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Jacques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drôle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 mère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 petit homme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pic>
        <p:nvPicPr>
          <p:cNvPr id="102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6130" y="7210673"/>
            <a:ext cx="358697" cy="42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2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59512" y="7782557"/>
            <a:ext cx="358697" cy="42368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6669" y="8206246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19222" y="8859134"/>
            <a:ext cx="387608" cy="4443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ZoneTexte 14"/>
          <p:cNvSpPr txBox="1"/>
          <p:nvPr/>
        </p:nvSpPr>
        <p:spPr>
          <a:xfrm>
            <a:off x="50" y="1098352"/>
            <a:ext cx="720090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Colorie</a:t>
            </a:r>
            <a:r>
              <a:rPr lang="fr-FR" sz="1800" u="sng" dirty="0">
                <a:latin typeface="Comic Sans MS" pitchFamily="66" charset="0"/>
              </a:rPr>
              <a:t> les bonnes réponses.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Jacques doit emmener Daisy à l’aube…</a:t>
            </a:r>
          </a:p>
          <a:p>
            <a:pPr marL="342900" indent="-342900"/>
            <a:endParaRPr lang="fr-FR" sz="1400" dirty="0">
              <a:latin typeface="Comic Sans MS" pitchFamily="66" charset="0"/>
            </a:endParaRP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très tard			le matin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		  très tôt		         le soir</a:t>
            </a:r>
          </a:p>
        </p:txBody>
      </p:sp>
      <p:sp>
        <p:nvSpPr>
          <p:cNvPr id="16" name="Rectangle à coins arrondis 15"/>
          <p:cNvSpPr/>
          <p:nvPr/>
        </p:nvSpPr>
        <p:spPr>
          <a:xfrm>
            <a:off x="280220" y="1892700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7" name="Rectangle à coins arrondis 16"/>
          <p:cNvSpPr/>
          <p:nvPr/>
        </p:nvSpPr>
        <p:spPr>
          <a:xfrm>
            <a:off x="3668577" y="1879719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8" name="Rectangle à coins arrondis 17"/>
          <p:cNvSpPr/>
          <p:nvPr/>
        </p:nvSpPr>
        <p:spPr>
          <a:xfrm>
            <a:off x="5252753" y="2173620"/>
            <a:ext cx="1440160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9" name="Rectangle à coins arrondis 18"/>
          <p:cNvSpPr/>
          <p:nvPr/>
        </p:nvSpPr>
        <p:spPr>
          <a:xfrm>
            <a:off x="1936404" y="2173620"/>
            <a:ext cx="1584176" cy="36004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pic>
        <p:nvPicPr>
          <p:cNvPr id="20" name="Image 1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095687" y="568562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à coins arrondis 6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20" name="ZoneTexte 19"/>
          <p:cNvSpPr txBox="1"/>
          <p:nvPr/>
        </p:nvSpPr>
        <p:spPr>
          <a:xfrm>
            <a:off x="50" y="992560"/>
            <a:ext cx="6940252" cy="276998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VRAI ou FAUX. Attention, si tu coches FAUX, tu dois </a:t>
            </a:r>
            <a:r>
              <a:rPr lang="fr-FR" sz="1800" b="1" u="sng" dirty="0">
                <a:latin typeface="Comic Sans MS" pitchFamily="66" charset="0"/>
              </a:rPr>
              <a:t>écrire</a:t>
            </a:r>
            <a:r>
              <a:rPr lang="fr-FR" sz="1800" u="sng" dirty="0">
                <a:latin typeface="Comic Sans MS" pitchFamily="66" charset="0"/>
              </a:rPr>
              <a:t> la bonne réponse.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Le petit homme sort quatre haricots de sa poche.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Ce sont des haricots magiques. 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</a:t>
            </a:r>
          </a:p>
        </p:txBody>
      </p:sp>
      <p:sp>
        <p:nvSpPr>
          <p:cNvPr id="21" name="Rectangle 20"/>
          <p:cNvSpPr/>
          <p:nvPr/>
        </p:nvSpPr>
        <p:spPr>
          <a:xfrm>
            <a:off x="0" y="3762648"/>
            <a:ext cx="7200900" cy="64989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Recopie </a:t>
            </a:r>
            <a:r>
              <a:rPr lang="fr-FR" sz="1800" u="sng" dirty="0">
                <a:latin typeface="Comic Sans MS" pitchFamily="66" charset="0"/>
              </a:rPr>
              <a:t>ce que dit la mère de Jacques en voyant les haricots.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2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propose le petit homme en échange de la vache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la mère de Jacques est-elle furieuse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fait-elle des haricots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200" dirty="0">
              <a:latin typeface="Comic Sans MS" pitchFamily="66" charset="0"/>
            </a:endParaRPr>
          </a:p>
          <a:p>
            <a:pPr marL="457200" indent="-457200">
              <a:lnSpc>
                <a:spcPct val="150000"/>
              </a:lnSpc>
            </a:pPr>
            <a:r>
              <a:rPr lang="fr-FR" sz="1800" b="1" dirty="0">
                <a:latin typeface="Comic Sans MS" pitchFamily="66" charset="0"/>
              </a:rPr>
              <a:t>4. </a:t>
            </a: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la bonne réponse</a:t>
            </a:r>
            <a:r>
              <a:rPr lang="fr-FR" sz="1800" b="1" u="sng" dirty="0">
                <a:latin typeface="Comic Sans MS" pitchFamily="66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signifie « taper du pied » ?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Danser 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Se mettre en colère.</a:t>
            </a:r>
          </a:p>
        </p:txBody>
      </p:sp>
      <p:sp>
        <p:nvSpPr>
          <p:cNvPr id="11" name="ZoneTexte 10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3 et 4</a:t>
            </a:r>
          </a:p>
        </p:txBody>
      </p:sp>
      <p:pic>
        <p:nvPicPr>
          <p:cNvPr id="12" name="Image 1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338073" y="216814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1098352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Font typeface="+mj-lt"/>
              <a:buAutoNum type="arabicPeriod" startAt="5"/>
            </a:pPr>
            <a:r>
              <a:rPr lang="fr-FR" sz="1800" u="sng" dirty="0">
                <a:latin typeface="Comic Sans MS" pitchFamily="66" charset="0"/>
              </a:rPr>
              <a:t>Qui dit quoi? </a:t>
            </a:r>
            <a:r>
              <a:rPr lang="fr-FR" sz="1800" b="1" u="sng" dirty="0">
                <a:latin typeface="Comic Sans MS" pitchFamily="66" charset="0"/>
              </a:rPr>
              <a:t>Relie </a:t>
            </a:r>
            <a:r>
              <a:rPr lang="fr-FR" sz="1800" u="sng" dirty="0">
                <a:latin typeface="Comic Sans MS" pitchFamily="66" charset="0"/>
              </a:rPr>
              <a:t>les phrases aux bons personnages. </a:t>
            </a:r>
          </a:p>
        </p:txBody>
      </p:sp>
      <p:graphicFrame>
        <p:nvGraphicFramePr>
          <p:cNvPr id="9" name="Tableau 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5761650"/>
              </p:ext>
            </p:extLst>
          </p:nvPr>
        </p:nvGraphicFramePr>
        <p:xfrm>
          <a:off x="108035" y="1584050"/>
          <a:ext cx="7092864" cy="24942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87307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97006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7354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Ce ne sont pas des haricots ordinaires.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Jacques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Bonjour à toi mon garçon  !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10448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Qu’est-ce que c’est que ça ?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 petit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homme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Quoi,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ça ?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Je les ai échangés contre Daisy.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la mère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Aïe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!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10" name="ZoneTexte 9"/>
          <p:cNvSpPr txBox="1"/>
          <p:nvPr/>
        </p:nvSpPr>
        <p:spPr>
          <a:xfrm>
            <a:off x="0" y="7795096"/>
            <a:ext cx="7200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8"/>
            </a:pPr>
            <a:r>
              <a:rPr lang="fr-FR" sz="1800" b="1" u="sng" dirty="0">
                <a:latin typeface="Comic Sans MS" pitchFamily="66" charset="0"/>
              </a:rPr>
              <a:t>Dessine </a:t>
            </a:r>
            <a:r>
              <a:rPr lang="fr-FR" sz="1800" u="sng" dirty="0">
                <a:latin typeface="Comic Sans MS" pitchFamily="66" charset="0"/>
              </a:rPr>
              <a:t>ce que vont devenir les graines de haricots </a:t>
            </a:r>
            <a:r>
              <a:rPr lang="fr-FR" sz="1800" b="1" u="sng" dirty="0">
                <a:latin typeface="Comic Sans MS" pitchFamily="66" charset="0"/>
              </a:rPr>
              <a:t>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0" y="4194696"/>
            <a:ext cx="7200900" cy="318548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Recopie</a:t>
            </a:r>
            <a:r>
              <a:rPr lang="fr-FR" sz="1800" u="sng" dirty="0">
                <a:latin typeface="Comic Sans MS" pitchFamily="66" charset="0"/>
              </a:rPr>
              <a:t> dans la phrase suivante: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« Jacques jeta les haricots sur la table de la cuisine. »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Un nom masculin:________________________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Un  nom féminin:________________________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fr-FR" sz="1800" b="1" u="sng" dirty="0">
                <a:latin typeface="Comic Sans MS" pitchFamily="66" charset="0"/>
              </a:rPr>
              <a:t>Ecris </a:t>
            </a:r>
            <a:r>
              <a:rPr lang="fr-FR" sz="1800" u="sng" dirty="0">
                <a:latin typeface="Comic Sans MS" pitchFamily="66" charset="0"/>
              </a:rPr>
              <a:t>une phrase en utilisant le mot « furieuse »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pic>
        <p:nvPicPr>
          <p:cNvPr id="16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650" y="5450432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00650" y="4986784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8" name="Rectangle à coins arrondis 17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3" name="ZoneTexte 22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3 et 4 (b)</a:t>
            </a:r>
          </a:p>
        </p:txBody>
      </p:sp>
      <p:pic>
        <p:nvPicPr>
          <p:cNvPr id="24" name="Image 2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76841" y="146656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9" name="ZoneTexte 8"/>
          <p:cNvSpPr txBox="1"/>
          <p:nvPr/>
        </p:nvSpPr>
        <p:spPr>
          <a:xfrm>
            <a:off x="0" y="954336"/>
            <a:ext cx="7200900" cy="521681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Complète</a:t>
            </a:r>
            <a:r>
              <a:rPr lang="fr-FR" sz="1800" u="sng" dirty="0">
                <a:latin typeface="Comic Sans MS" pitchFamily="66" charset="0"/>
              </a:rPr>
              <a:t> le texte avec les mots proposés: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r>
              <a:rPr lang="fr-FR" sz="1800" u="sng" dirty="0">
                <a:latin typeface="Comic Sans MS" pitchFamily="66" charset="0"/>
              </a:rPr>
              <a:t>attention à l’intrus!</a:t>
            </a:r>
            <a:r>
              <a:rPr lang="fr-FR" i="1" dirty="0">
                <a:latin typeface="Cursive standard" pitchFamily="2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fr-FR" i="1" dirty="0">
                <a:latin typeface="Cursive standard" pitchFamily="2" charset="0"/>
              </a:rPr>
              <a:t>	</a:t>
            </a:r>
            <a:r>
              <a:rPr lang="fr-FR" sz="2400" b="1" dirty="0">
                <a:latin typeface="Cursive standard" pitchFamily="2" charset="0"/>
              </a:rPr>
              <a:t>ciel</a:t>
            </a:r>
            <a:r>
              <a:rPr lang="fr-FR" sz="2400" b="1" i="1" dirty="0">
                <a:latin typeface="Cursive standard" pitchFamily="2" charset="0"/>
              </a:rPr>
              <a:t> – </a:t>
            </a:r>
            <a:r>
              <a:rPr lang="fr-FR" sz="2400" b="1" dirty="0">
                <a:latin typeface="Cursive standard" pitchFamily="2" charset="0"/>
              </a:rPr>
              <a:t>nuage$ – drôle$ – joli$ - grimper – haut </a:t>
            </a:r>
          </a:p>
          <a:p>
            <a:pPr marL="342900" indent="-342900">
              <a:lnSpc>
                <a:spcPct val="150000"/>
              </a:lnSpc>
            </a:pPr>
            <a:r>
              <a:rPr lang="fr-FR" dirty="0">
                <a:latin typeface="Comic Sans MS" pitchFamily="66" charset="0"/>
              </a:rPr>
              <a:t>	</a:t>
            </a:r>
            <a:r>
              <a:rPr lang="fr-FR" sz="1800" dirty="0">
                <a:latin typeface="Comic Sans MS" pitchFamily="66" charset="0"/>
              </a:rPr>
              <a:t>Il se passait de ________de choses au dehors. Les graines s’élevèrent ________ dans le _________. Les haricots ont grandi jusqu’aux____________. Jacques se mit à _________</a:t>
            </a: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Ecris </a:t>
            </a:r>
            <a:r>
              <a:rPr lang="fr-FR" sz="1800" u="sng" dirty="0">
                <a:latin typeface="Comic Sans MS" pitchFamily="66" charset="0"/>
              </a:rPr>
              <a:t>ce que tu vois.</a:t>
            </a:r>
          </a:p>
          <a:p>
            <a:pPr>
              <a:lnSpc>
                <a:spcPct val="150000"/>
              </a:lnSpc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endParaRPr lang="fr-FR" sz="1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800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           _____________________</a:t>
            </a:r>
          </a:p>
        </p:txBody>
      </p:sp>
      <p:sp>
        <p:nvSpPr>
          <p:cNvPr id="10" name="Rectangle à coins arrondis 9"/>
          <p:cNvSpPr/>
          <p:nvPr/>
        </p:nvSpPr>
        <p:spPr>
          <a:xfrm>
            <a:off x="936154" y="4201894"/>
            <a:ext cx="1440160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4519233" y="4207351"/>
            <a:ext cx="1440160" cy="1440160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21" name="ZoneTexte 20"/>
          <p:cNvSpPr txBox="1"/>
          <p:nvPr/>
        </p:nvSpPr>
        <p:spPr>
          <a:xfrm>
            <a:off x="0" y="6354936"/>
            <a:ext cx="7200900" cy="424731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voit Jacques par la fenêtre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décide de faire Jacques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Où arrive-t-il ?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A ton avis, qui vit dans le château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12" name="Rectangle à coins arrondis 11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13" name="ZoneTexte 12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5 et 6 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198774" y="441168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" name="Image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2178" y="4273902"/>
            <a:ext cx="986306" cy="1325446"/>
          </a:xfrm>
          <a:prstGeom prst="rect">
            <a:avLst/>
          </a:prstGeom>
        </p:spPr>
      </p:pic>
      <p:pic>
        <p:nvPicPr>
          <p:cNvPr id="3" name="Image 2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621115" y="4341200"/>
            <a:ext cx="1236396" cy="1201763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50" y="1026344"/>
            <a:ext cx="72009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4"/>
            </a:pPr>
            <a:r>
              <a:rPr lang="fr-FR" sz="1800" b="1" u="sng" dirty="0">
                <a:latin typeface="Comic Sans MS" pitchFamily="66" charset="0"/>
              </a:rPr>
              <a:t>Colorie</a:t>
            </a:r>
            <a:r>
              <a:rPr lang="fr-FR" sz="1800" u="sng" dirty="0">
                <a:latin typeface="Comic Sans MS" pitchFamily="66" charset="0"/>
              </a:rPr>
              <a:t> tous les mots qui parlent des haricots.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</a:t>
            </a:r>
            <a:endParaRPr lang="fr-FR" sz="1400" dirty="0">
              <a:latin typeface="Comic Sans MS" pitchFamily="66" charset="0"/>
            </a:endParaRP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	   grandir               une tige		des rideaux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     </a:t>
            </a:r>
          </a:p>
          <a:p>
            <a:pPr marL="342900" indent="-342900"/>
            <a:r>
              <a:rPr lang="fr-FR" sz="1800" dirty="0">
                <a:latin typeface="Comic Sans MS" pitchFamily="66" charset="0"/>
              </a:rPr>
              <a:t>                des ombres                la maison              onduler   </a:t>
            </a:r>
          </a:p>
        </p:txBody>
      </p:sp>
      <p:sp>
        <p:nvSpPr>
          <p:cNvPr id="9" name="Rectangle à coins arrondis 8"/>
          <p:cNvSpPr/>
          <p:nvPr/>
        </p:nvSpPr>
        <p:spPr>
          <a:xfrm>
            <a:off x="288082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0" name="Rectangle à coins arrondis 9"/>
          <p:cNvSpPr/>
          <p:nvPr/>
        </p:nvSpPr>
        <p:spPr>
          <a:xfrm>
            <a:off x="2376314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1" name="Rectangle à coins arrondis 10"/>
          <p:cNvSpPr/>
          <p:nvPr/>
        </p:nvSpPr>
        <p:spPr>
          <a:xfrm>
            <a:off x="4824586" y="1566987"/>
            <a:ext cx="1584176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2" name="Rectangle à coins arrondis 11"/>
          <p:cNvSpPr/>
          <p:nvPr/>
        </p:nvSpPr>
        <p:spPr>
          <a:xfrm>
            <a:off x="1080170" y="2143051"/>
            <a:ext cx="172819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3" name="Rectangle à coins arrondis 12"/>
          <p:cNvSpPr/>
          <p:nvPr/>
        </p:nvSpPr>
        <p:spPr>
          <a:xfrm>
            <a:off x="5040610" y="2143051"/>
            <a:ext cx="1296144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4" name="Rectangle à coins arrondis 13"/>
          <p:cNvSpPr/>
          <p:nvPr/>
        </p:nvSpPr>
        <p:spPr>
          <a:xfrm>
            <a:off x="3456434" y="2143051"/>
            <a:ext cx="1008112" cy="432048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  <p:sp>
        <p:nvSpPr>
          <p:cNvPr id="15" name="Rectangle 14"/>
          <p:cNvSpPr/>
          <p:nvPr/>
        </p:nvSpPr>
        <p:spPr>
          <a:xfrm>
            <a:off x="0" y="4986784"/>
            <a:ext cx="7200900" cy="507831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Observe </a:t>
            </a:r>
            <a:r>
              <a:rPr lang="fr-FR" sz="1800" u="sng" dirty="0">
                <a:latin typeface="Comic Sans MS" pitchFamily="66" charset="0"/>
              </a:rPr>
              <a:t>cette graine. Donne-lui un nom et </a:t>
            </a:r>
            <a:r>
              <a:rPr lang="fr-FR" sz="1800" b="1" u="sng" dirty="0">
                <a:latin typeface="Comic Sans MS" pitchFamily="66" charset="0"/>
              </a:rPr>
              <a:t>explique ce que </a:t>
            </a:r>
          </a:p>
          <a:p>
            <a:pPr>
              <a:lnSpc>
                <a:spcPct val="150000"/>
              </a:lnSpc>
            </a:pPr>
            <a:r>
              <a:rPr lang="fr-FR" sz="1800" b="1" u="sng" dirty="0">
                <a:latin typeface="Comic Sans MS" pitchFamily="66" charset="0"/>
              </a:rPr>
              <a:t>c’est.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  <a:buFont typeface="+mj-lt"/>
              <a:buAutoNum type="arabicPeriod" startAt="7"/>
            </a:pPr>
            <a:r>
              <a:rPr lang="fr-FR" sz="1800" b="1" u="sng" dirty="0">
                <a:latin typeface="Comic Sans MS" pitchFamily="66" charset="0"/>
              </a:rPr>
              <a:t>Dessine</a:t>
            </a:r>
            <a:r>
              <a:rPr lang="fr-FR" sz="1800" u="sng" dirty="0">
                <a:latin typeface="Comic Sans MS" pitchFamily="66" charset="0"/>
              </a:rPr>
              <a:t> et </a:t>
            </a:r>
            <a:r>
              <a:rPr lang="fr-FR" sz="1800" b="1" u="sng" dirty="0">
                <a:latin typeface="Comic Sans MS" pitchFamily="66" charset="0"/>
              </a:rPr>
              <a:t>explique</a:t>
            </a:r>
            <a:r>
              <a:rPr lang="fr-FR" sz="1800" u="sng" dirty="0">
                <a:latin typeface="Comic Sans MS" pitchFamily="66" charset="0"/>
              </a:rPr>
              <a:t> ce que va découvrir Jacques dans le château. </a:t>
            </a: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b="1" u="sng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endParaRPr lang="fr-FR" sz="1800" dirty="0">
              <a:latin typeface="Comic Sans MS" pitchFamily="66" charset="0"/>
            </a:endParaRP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  <a:endParaRPr lang="fr-FR" sz="1800" b="1" u="sng" dirty="0">
              <a:latin typeface="Comic Sans MS" pitchFamily="66" charset="0"/>
            </a:endParaRPr>
          </a:p>
        </p:txBody>
      </p:sp>
      <p:sp>
        <p:nvSpPr>
          <p:cNvPr id="16" name="Rectangle 15"/>
          <p:cNvSpPr/>
          <p:nvPr/>
        </p:nvSpPr>
        <p:spPr>
          <a:xfrm>
            <a:off x="0" y="2754536"/>
            <a:ext cx="7200900" cy="27238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5"/>
            </a:pPr>
            <a:r>
              <a:rPr lang="fr-FR" sz="1800" b="1" u="sng" dirty="0">
                <a:latin typeface="Comic Sans MS" pitchFamily="66" charset="0"/>
              </a:rPr>
              <a:t>Recopie</a:t>
            </a:r>
            <a:r>
              <a:rPr lang="fr-FR" sz="1800" u="sng" dirty="0">
                <a:latin typeface="Comic Sans MS" pitchFamily="66" charset="0"/>
              </a:rPr>
              <a:t> dans le texte 5: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Deux déterminants pluriels:____________________________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 nom masculin :_______________________________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 nom féminin:__________________________________</a:t>
            </a:r>
          </a:p>
          <a:p>
            <a:pPr marL="342900" indent="-342900">
              <a:lnSpc>
                <a:spcPct val="200000"/>
              </a:lnSpc>
            </a:pPr>
            <a:endParaRPr lang="fr-FR" sz="1800" dirty="0">
              <a:latin typeface="Comic Sans MS" pitchFamily="66" charset="0"/>
            </a:endParaRPr>
          </a:p>
        </p:txBody>
      </p:sp>
      <p:pic>
        <p:nvPicPr>
          <p:cNvPr id="17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96394" y="3184998"/>
            <a:ext cx="360040" cy="42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2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277" y="3745256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Rectangle à coins arrondis 23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5" name="ZoneTexte 24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5 et 6 (b)</a:t>
            </a:r>
          </a:p>
        </p:txBody>
      </p:sp>
      <p:pic>
        <p:nvPicPr>
          <p:cNvPr id="26" name="Imag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76841" y="397318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7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968277" y="4323213"/>
            <a:ext cx="360040" cy="4127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" name="Image 1"/>
          <p:cNvPicPr>
            <a:picLocks noChangeAspect="1"/>
          </p:cNvPicPr>
          <p:nvPr/>
        </p:nvPicPr>
        <p:blipFill rotWithShape="1">
          <a:blip r:embed="rId5"/>
          <a:srcRect l="36561" t="63500" r="33200" b="2751"/>
          <a:stretch/>
        </p:blipFill>
        <p:spPr>
          <a:xfrm>
            <a:off x="288082" y="6072942"/>
            <a:ext cx="1008112" cy="1120124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pic>
        <p:nvPicPr>
          <p:cNvPr id="28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464818" y="3184998"/>
            <a:ext cx="360040" cy="425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882328"/>
            <a:ext cx="7200900" cy="46858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ouvre la porte du château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demande Jacques ?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Comment sont les couloirs du château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Qui pourrait manger Jacques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doit faire Jacques s’il arrive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  <a:endParaRPr lang="fr-FR" dirty="0">
              <a:latin typeface="Comic Sans MS" pitchFamily="66" charset="0"/>
            </a:endParaRPr>
          </a:p>
        </p:txBody>
      </p:sp>
      <p:sp>
        <p:nvSpPr>
          <p:cNvPr id="9" name="ZoneTexte 8"/>
          <p:cNvSpPr txBox="1"/>
          <p:nvPr/>
        </p:nvSpPr>
        <p:spPr>
          <a:xfrm>
            <a:off x="50" y="5562848"/>
            <a:ext cx="7200850" cy="29700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VRAI ou FAUX. Attention, si tu coches FAUX, tu dois écrire la bonne réponse.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Le mot « cliquetis » est le bruit des chaînes.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Le géant habite dans le château.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Vrai.</a:t>
            </a:r>
          </a:p>
          <a:p>
            <a:pPr marL="342900" indent="-342900">
              <a:spcBef>
                <a:spcPts val="600"/>
              </a:spcBef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Faux, __________________________________________</a:t>
            </a:r>
          </a:p>
          <a:p>
            <a:pPr marL="342900" indent="-342900">
              <a:spcBef>
                <a:spcPts val="600"/>
              </a:spcBef>
            </a:pPr>
            <a:endParaRPr lang="fr-FR" sz="800" dirty="0">
              <a:latin typeface="Comic Sans MS" pitchFamily="66" charset="0"/>
            </a:endParaRPr>
          </a:p>
        </p:txBody>
      </p:sp>
      <p:graphicFrame>
        <p:nvGraphicFramePr>
          <p:cNvPr id="11" name="Tableau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66769598"/>
              </p:ext>
            </p:extLst>
          </p:nvPr>
        </p:nvGraphicFramePr>
        <p:xfrm>
          <a:off x="216074" y="8986832"/>
          <a:ext cx="6840759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16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2413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10445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cliquetis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les verrous.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crissement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les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clés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roulement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les chaînes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12" name="Rectangle 11"/>
          <p:cNvSpPr/>
          <p:nvPr/>
        </p:nvSpPr>
        <p:spPr>
          <a:xfrm>
            <a:off x="50" y="8433876"/>
            <a:ext cx="7200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Relie</a:t>
            </a:r>
            <a:r>
              <a:rPr lang="fr-FR" sz="1800" u="sng" dirty="0">
                <a:latin typeface="Comic Sans MS" pitchFamily="66" charset="0"/>
              </a:rPr>
              <a:t> les mots à ce qu’ils font.</a:t>
            </a:r>
          </a:p>
        </p:txBody>
      </p:sp>
      <p:sp>
        <p:nvSpPr>
          <p:cNvPr id="10" name="ZoneTexte 9"/>
          <p:cNvSpPr txBox="1"/>
          <p:nvPr/>
        </p:nvSpPr>
        <p:spPr>
          <a:xfrm>
            <a:off x="0" y="58483"/>
            <a:ext cx="7200900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7 et 8 </a:t>
            </a:r>
          </a:p>
        </p:txBody>
      </p:sp>
      <p:pic>
        <p:nvPicPr>
          <p:cNvPr id="13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205307" y="584632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4" name="Rectangle à coins arrondis 13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Rectangle 5"/>
          <p:cNvSpPr/>
          <p:nvPr/>
        </p:nvSpPr>
        <p:spPr>
          <a:xfrm>
            <a:off x="0" y="882328"/>
            <a:ext cx="7200900" cy="221599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lnSpc>
                <a:spcPct val="150000"/>
              </a:lnSpc>
              <a:buFont typeface="+mj-lt"/>
              <a:buAutoNum type="arabicPeriod" startAt="4"/>
            </a:pPr>
            <a:r>
              <a:rPr lang="fr-FR" sz="1800" b="1" u="sng" dirty="0">
                <a:latin typeface="Comic Sans MS" pitchFamily="66" charset="0"/>
              </a:rPr>
              <a:t>Coche </a:t>
            </a:r>
            <a:r>
              <a:rPr lang="fr-FR" sz="1800" u="sng" dirty="0">
                <a:latin typeface="Comic Sans MS" pitchFamily="66" charset="0"/>
              </a:rPr>
              <a:t>la bonne réponse</a:t>
            </a:r>
            <a:r>
              <a:rPr lang="fr-FR" sz="1800" b="1" u="sng" dirty="0">
                <a:latin typeface="Comic Sans MS" pitchFamily="66" charset="0"/>
              </a:rPr>
              <a:t>. </a:t>
            </a:r>
          </a:p>
          <a:p>
            <a:pPr marL="457200" indent="-4572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signifie « scruter »? 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regarder.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manger.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rire.</a:t>
            </a:r>
          </a:p>
        </p:txBody>
      </p:sp>
      <p:sp>
        <p:nvSpPr>
          <p:cNvPr id="10" name="Rectangle 9"/>
          <p:cNvSpPr/>
          <p:nvPr/>
        </p:nvSpPr>
        <p:spPr>
          <a:xfrm>
            <a:off x="3528392" y="1343993"/>
            <a:ext cx="3600450" cy="1754326"/>
          </a:xfrm>
          <a:prstGeom prst="rect">
            <a:avLst/>
          </a:prstGeom>
        </p:spPr>
        <p:txBody>
          <a:bodyPr>
            <a:spAutoFit/>
          </a:bodyPr>
          <a:lstStyle/>
          <a:p>
            <a:pPr marL="457200" indent="-4572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Que signifie «tinter»? 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regarder.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faire du bruit.</a:t>
            </a:r>
          </a:p>
          <a:p>
            <a:pPr marL="457200" indent="-457200">
              <a:lnSpc>
                <a:spcPct val="150000"/>
              </a:lnSpc>
              <a:buFont typeface="Wingdings" pitchFamily="2" charset="2"/>
              <a:buChar char="q"/>
            </a:pPr>
            <a:r>
              <a:rPr lang="fr-FR" sz="1800" dirty="0">
                <a:latin typeface="Comic Sans MS" pitchFamily="66" charset="0"/>
              </a:rPr>
              <a:t>chanter.</a:t>
            </a:r>
          </a:p>
        </p:txBody>
      </p:sp>
      <p:cxnSp>
        <p:nvCxnSpPr>
          <p:cNvPr id="12" name="Connecteur droit 11"/>
          <p:cNvCxnSpPr/>
          <p:nvPr/>
        </p:nvCxnSpPr>
        <p:spPr>
          <a:xfrm>
            <a:off x="3384426" y="1226111"/>
            <a:ext cx="0" cy="17281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Rectangle 16"/>
          <p:cNvSpPr/>
          <p:nvPr/>
        </p:nvSpPr>
        <p:spPr>
          <a:xfrm>
            <a:off x="0" y="4517276"/>
            <a:ext cx="7200900" cy="32778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6"/>
            </a:pPr>
            <a:r>
              <a:rPr lang="fr-FR" sz="1800" b="1" u="sng" dirty="0">
                <a:latin typeface="Comic Sans MS" pitchFamily="66" charset="0"/>
              </a:rPr>
              <a:t>Retrouve </a:t>
            </a:r>
            <a:r>
              <a:rPr lang="fr-FR" sz="1800" u="sng" dirty="0">
                <a:latin typeface="Comic Sans MS" pitchFamily="66" charset="0"/>
              </a:rPr>
              <a:t>dans le texte 7 et</a:t>
            </a:r>
            <a:r>
              <a:rPr lang="fr-FR" sz="1800" b="1" u="sng" dirty="0">
                <a:latin typeface="Comic Sans MS" pitchFamily="66" charset="0"/>
              </a:rPr>
              <a:t> recopie</a:t>
            </a:r>
            <a:r>
              <a:rPr lang="fr-FR" sz="1800" u="sng" dirty="0">
                <a:latin typeface="Comic Sans MS" pitchFamily="66" charset="0"/>
              </a:rPr>
              <a:t> :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une phrase exclamative (avec </a:t>
            </a:r>
            <a:r>
              <a:rPr lang="fr-FR" sz="1800" b="1" dirty="0">
                <a:solidFill>
                  <a:srgbClr val="FF0000"/>
                </a:solidFill>
                <a:latin typeface="Comic Sans MS" pitchFamily="66" charset="0"/>
              </a:rPr>
              <a:t>!</a:t>
            </a:r>
            <a:r>
              <a:rPr lang="fr-FR" sz="1800" dirty="0">
                <a:latin typeface="Comic Sans MS" pitchFamily="66" charset="0"/>
              </a:rPr>
              <a:t>):_________________________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une phrase interrogative (avec </a:t>
            </a:r>
            <a:r>
              <a:rPr lang="fr-FR" sz="1800" b="1" dirty="0">
                <a:solidFill>
                  <a:srgbClr val="FF0000"/>
                </a:solidFill>
                <a:latin typeface="Comic Sans MS" pitchFamily="66" charset="0"/>
              </a:rPr>
              <a:t>?</a:t>
            </a:r>
            <a:r>
              <a:rPr lang="fr-FR" sz="1800" dirty="0">
                <a:latin typeface="Comic Sans MS" pitchFamily="66" charset="0"/>
              </a:rPr>
              <a:t>):_______________________</a:t>
            </a:r>
          </a:p>
          <a:p>
            <a:pPr marL="342900" indent="-342900">
              <a:lnSpc>
                <a:spcPct val="200000"/>
              </a:lnSpc>
            </a:pPr>
            <a:r>
              <a:rPr lang="fr-FR" sz="1800" dirty="0">
                <a:latin typeface="Comic Sans MS" pitchFamily="66" charset="0"/>
              </a:rPr>
              <a:t>_________________________________________________</a:t>
            </a:r>
          </a:p>
          <a:p>
            <a:pPr marL="342900" indent="-342900">
              <a:lnSpc>
                <a:spcPct val="200000"/>
              </a:lnSpc>
              <a:buFont typeface="+mj-lt"/>
              <a:buAutoNum type="arabicPeriod" startAt="7"/>
            </a:pPr>
            <a:r>
              <a:rPr lang="fr-FR" sz="1800" b="1" u="sng" dirty="0">
                <a:latin typeface="Comic Sans MS" pitchFamily="66" charset="0"/>
              </a:rPr>
              <a:t>Relie</a:t>
            </a:r>
          </a:p>
        </p:txBody>
      </p:sp>
      <p:graphicFrame>
        <p:nvGraphicFramePr>
          <p:cNvPr id="18" name="Tableau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25353292"/>
              </p:ext>
            </p:extLst>
          </p:nvPr>
        </p:nvGraphicFramePr>
        <p:xfrm>
          <a:off x="288082" y="7651080"/>
          <a:ext cx="6624735" cy="25958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2413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2028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88031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frapper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clés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verbe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détacher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nom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arriver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déterminant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sac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</a:tbl>
          </a:graphicData>
        </a:graphic>
      </p:graphicFrame>
      <p:pic>
        <p:nvPicPr>
          <p:cNvPr id="19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752578" y="8583592"/>
            <a:ext cx="576064" cy="660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968602" y="7647488"/>
            <a:ext cx="720080" cy="7867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1" name="Picture 1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5616674" y="9303672"/>
            <a:ext cx="541584" cy="639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5" name="Rectangle 24"/>
          <p:cNvSpPr/>
          <p:nvPr/>
        </p:nvSpPr>
        <p:spPr>
          <a:xfrm>
            <a:off x="0" y="3261494"/>
            <a:ext cx="7200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 startAt="5"/>
            </a:pPr>
            <a:r>
              <a:rPr lang="fr-FR" sz="1800" b="1" u="sng" dirty="0">
                <a:latin typeface="Comic Sans MS" pitchFamily="66" charset="0"/>
              </a:rPr>
              <a:t>Complète </a:t>
            </a:r>
            <a:r>
              <a:rPr lang="fr-FR" sz="1800" u="sng" dirty="0">
                <a:latin typeface="Comic Sans MS" pitchFamily="66" charset="0"/>
              </a:rPr>
              <a:t>la dernière phrase du texte.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	Cache-toi vite parmi les sacs 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sp>
        <p:nvSpPr>
          <p:cNvPr id="15" name="Rectangle à coins arrondis 14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  <p:sp>
        <p:nvSpPr>
          <p:cNvPr id="22" name="ZoneTexte 21"/>
          <p:cNvSpPr txBox="1"/>
          <p:nvPr/>
        </p:nvSpPr>
        <p:spPr>
          <a:xfrm>
            <a:off x="0" y="58483"/>
            <a:ext cx="6912817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7 et 8 (b) </a:t>
            </a:r>
          </a:p>
        </p:txBody>
      </p:sp>
      <p:pic>
        <p:nvPicPr>
          <p:cNvPr id="23" name="Image 22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193955" y="537505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2" name="AutoShape 4" descr="Résultat de recherche d'images pour &quot;la boite aux mots interdits&quot;"/>
          <p:cNvSpPr>
            <a:spLocks noChangeAspect="1" noChangeArrowheads="1"/>
          </p:cNvSpPr>
          <p:nvPr/>
        </p:nvSpPr>
        <p:spPr bwMode="auto">
          <a:xfrm>
            <a:off x="163354" y="-149649"/>
            <a:ext cx="320040" cy="315743"/>
          </a:xfrm>
          <a:prstGeom prst="rect">
            <a:avLst/>
          </a:prstGeom>
          <a:noFill/>
        </p:spPr>
        <p:txBody>
          <a:bodyPr vert="horz" wrap="square" lIns="95244" tIns="47622" rIns="95244" bIns="47622" numCol="1" anchor="t" anchorCtr="0" compatLnSpc="1">
            <a:prstTxWarp prst="textNoShape">
              <a:avLst/>
            </a:prstTxWarp>
          </a:bodyPr>
          <a:lstStyle/>
          <a:p>
            <a:endParaRPr lang="fr-FR"/>
          </a:p>
        </p:txBody>
      </p:sp>
      <p:sp>
        <p:nvSpPr>
          <p:cNvPr id="6" name="ZoneTexte 5"/>
          <p:cNvSpPr txBox="1"/>
          <p:nvPr/>
        </p:nvSpPr>
        <p:spPr>
          <a:xfrm>
            <a:off x="0" y="882328"/>
            <a:ext cx="7200900" cy="21698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/>
            </a:pPr>
            <a:r>
              <a:rPr lang="fr-FR" sz="1800" b="1" u="sng" dirty="0">
                <a:latin typeface="Comic Sans MS" pitchFamily="66" charset="0"/>
              </a:rPr>
              <a:t>Réponds</a:t>
            </a:r>
            <a:r>
              <a:rPr lang="fr-FR" sz="1800" u="sng" dirty="0">
                <a:latin typeface="Comic Sans MS" pitchFamily="66" charset="0"/>
              </a:rPr>
              <a:t> en faisant des phrases.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Pourquoi Jacques se cache-t-il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Que sent le géant ?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sp>
        <p:nvSpPr>
          <p:cNvPr id="9" name="ZoneTexte 8"/>
          <p:cNvSpPr txBox="1"/>
          <p:nvPr/>
        </p:nvSpPr>
        <p:spPr>
          <a:xfrm>
            <a:off x="0" y="2909393"/>
            <a:ext cx="7200900" cy="31854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lnSpc>
                <a:spcPct val="150000"/>
              </a:lnSpc>
              <a:buFont typeface="+mj-lt"/>
              <a:buAutoNum type="arabicPeriod" startAt="2"/>
            </a:pPr>
            <a:r>
              <a:rPr lang="fr-FR" sz="1800" b="1" u="sng" dirty="0">
                <a:latin typeface="Comic Sans MS" pitchFamily="66" charset="0"/>
              </a:rPr>
              <a:t>Complète</a:t>
            </a:r>
            <a:r>
              <a:rPr lang="fr-FR" sz="1800" u="sng" dirty="0">
                <a:latin typeface="Comic Sans MS" pitchFamily="66" charset="0"/>
              </a:rPr>
              <a:t> le texte avec les mots proposés: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</a:t>
            </a:r>
            <a:r>
              <a:rPr lang="fr-FR" sz="1800" u="sng" dirty="0">
                <a:latin typeface="Comic Sans MS" pitchFamily="66" charset="0"/>
              </a:rPr>
              <a:t>attention à l’intrus!</a:t>
            </a:r>
            <a:r>
              <a:rPr lang="fr-FR" i="1" dirty="0">
                <a:latin typeface="Cursive standard" pitchFamily="2" charset="0"/>
              </a:rPr>
              <a:t> </a:t>
            </a:r>
          </a:p>
          <a:p>
            <a:pPr marL="342900" indent="-342900">
              <a:lnSpc>
                <a:spcPct val="150000"/>
              </a:lnSpc>
            </a:pPr>
            <a:r>
              <a:rPr lang="fr-FR" i="1" dirty="0">
                <a:latin typeface="Cursive standard" pitchFamily="2" charset="0"/>
              </a:rPr>
              <a:t>	</a:t>
            </a:r>
            <a:r>
              <a:rPr lang="fr-FR" sz="2400" b="1" dirty="0">
                <a:latin typeface="Cursive standard" pitchFamily="2" charset="0"/>
              </a:rPr>
              <a:t>renifle – ragoût - géant – mot$ – d’or – oiseau  </a:t>
            </a:r>
          </a:p>
          <a:p>
            <a:pPr marL="342900" indent="-342900">
              <a:lnSpc>
                <a:spcPct val="150000"/>
              </a:lnSpc>
            </a:pPr>
            <a:r>
              <a:rPr lang="fr-FR" dirty="0">
                <a:latin typeface="Comic Sans MS" pitchFamily="66" charset="0"/>
              </a:rPr>
              <a:t>	</a:t>
            </a:r>
            <a:r>
              <a:rPr lang="fr-FR" sz="1800" dirty="0">
                <a:latin typeface="Comic Sans MS" pitchFamily="66" charset="0"/>
              </a:rPr>
              <a:t>La porte s’ouvre et le __________ apparait. Il __________ et regarde autour de lui. Le géant mange un bol de  ________. </a:t>
            </a:r>
          </a:p>
          <a:p>
            <a:pPr marL="342900" indent="-342900">
              <a:lnSpc>
                <a:spcPct val="150000"/>
              </a:lnSpc>
            </a:pPr>
            <a:r>
              <a:rPr lang="fr-FR" sz="1800" dirty="0">
                <a:latin typeface="Comic Sans MS" pitchFamily="66" charset="0"/>
              </a:rPr>
              <a:t>	Il veut encore plus _______. La vieille femme apporte un ______________. </a:t>
            </a:r>
          </a:p>
        </p:txBody>
      </p:sp>
      <p:sp>
        <p:nvSpPr>
          <p:cNvPr id="10" name="Rectangle 9"/>
          <p:cNvSpPr/>
          <p:nvPr/>
        </p:nvSpPr>
        <p:spPr>
          <a:xfrm>
            <a:off x="-1191" y="6130152"/>
            <a:ext cx="7200900" cy="10772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>
              <a:spcBef>
                <a:spcPts val="600"/>
              </a:spcBef>
              <a:buFont typeface="+mj-lt"/>
              <a:buAutoNum type="arabicPeriod" startAt="3"/>
            </a:pPr>
            <a:r>
              <a:rPr lang="fr-FR" sz="1800" b="1" u="sng" dirty="0">
                <a:latin typeface="Comic Sans MS" pitchFamily="66" charset="0"/>
              </a:rPr>
              <a:t>Recopie </a:t>
            </a:r>
            <a:r>
              <a:rPr lang="fr-FR" sz="1800" u="sng" dirty="0">
                <a:latin typeface="Comic Sans MS" pitchFamily="66" charset="0"/>
              </a:rPr>
              <a:t>la phrase dite par le géant (texte 10)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  <a:p>
            <a:pPr marL="342900" indent="-342900">
              <a:spcBef>
                <a:spcPts val="600"/>
              </a:spcBef>
            </a:pPr>
            <a:r>
              <a:rPr lang="fr-FR" sz="1800" dirty="0">
                <a:latin typeface="Comic Sans MS" pitchFamily="66" charset="0"/>
              </a:rPr>
              <a:t>	______________________________________________</a:t>
            </a:r>
          </a:p>
        </p:txBody>
      </p:sp>
      <p:sp>
        <p:nvSpPr>
          <p:cNvPr id="11" name="Rectangle 10"/>
          <p:cNvSpPr/>
          <p:nvPr/>
        </p:nvSpPr>
        <p:spPr>
          <a:xfrm>
            <a:off x="-1141" y="7351386"/>
            <a:ext cx="720090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ts val="600"/>
              </a:spcBef>
              <a:buFont typeface="+mj-lt"/>
              <a:buAutoNum type="arabicPeriod" startAt="4"/>
            </a:pPr>
            <a:r>
              <a:rPr lang="fr-FR" sz="1800" b="1" u="sng" dirty="0">
                <a:latin typeface="Comic Sans MS" pitchFamily="66" charset="0"/>
              </a:rPr>
              <a:t>Relie</a:t>
            </a:r>
            <a:r>
              <a:rPr lang="fr-FR" sz="1800" u="sng" dirty="0">
                <a:latin typeface="Comic Sans MS" pitchFamily="66" charset="0"/>
              </a:rPr>
              <a:t> les personnages à ce qu’ils font.</a:t>
            </a:r>
          </a:p>
        </p:txBody>
      </p:sp>
      <p:graphicFrame>
        <p:nvGraphicFramePr>
          <p:cNvPr id="12" name="Tableau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76302959"/>
              </p:ext>
            </p:extLst>
          </p:nvPr>
        </p:nvGraphicFramePr>
        <p:xfrm>
          <a:off x="142875" y="7855442"/>
          <a:ext cx="6912817" cy="1864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374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05888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1647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Le géant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se cache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derrière les sacs</a:t>
                      </a: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La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vieille femme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sent la chair fraîche.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Jacques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a préparé un ragoût</a:t>
                      </a:r>
                      <a:r>
                        <a:rPr lang="fr-FR" sz="1800" b="0" baseline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.</a:t>
                      </a:r>
                      <a:endParaRPr lang="fr-FR" sz="1800" b="0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r"/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L’oiseau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est triste.</a:t>
                      </a: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lang="fr-FR" dirty="0"/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>
                        <a:buFont typeface="Arial" pitchFamily="34" charset="0"/>
                        <a:buChar char="•"/>
                      </a:pPr>
                      <a:r>
                        <a:rPr lang="fr-FR" sz="1800" b="0" dirty="0">
                          <a:solidFill>
                            <a:schemeClr val="tx1"/>
                          </a:solidFill>
                          <a:latin typeface="Comic Sans MS" pitchFamily="66" charset="0"/>
                        </a:rPr>
                        <a:t> engloutit son repas.</a:t>
                      </a:r>
                      <a:endParaRPr lang="fr-FR" sz="1800" b="0" i="1" dirty="0">
                        <a:solidFill>
                          <a:schemeClr val="tx1"/>
                        </a:solidFill>
                        <a:latin typeface="Comic Sans MS" pitchFamily="66" charset="0"/>
                      </a:endParaRPr>
                    </a:p>
                  </a:txBody>
                  <a:tcPr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3" name="ZoneTexte 12"/>
          <p:cNvSpPr txBox="1"/>
          <p:nvPr/>
        </p:nvSpPr>
        <p:spPr>
          <a:xfrm>
            <a:off x="0" y="58483"/>
            <a:ext cx="6336754" cy="865616"/>
          </a:xfrm>
          <a:prstGeom prst="rect">
            <a:avLst/>
          </a:prstGeom>
          <a:noFill/>
        </p:spPr>
        <p:txBody>
          <a:bodyPr wrap="square" lIns="95244" tIns="47622" rIns="95244" bIns="47622" rtlCol="0">
            <a:spAutoFit/>
          </a:bodyPr>
          <a:lstStyle/>
          <a:p>
            <a:pPr algn="ctr"/>
            <a:r>
              <a:rPr lang="fr-FR" sz="3000" b="1" dirty="0">
                <a:latin typeface="Shanghai" pitchFamily="2" charset="0"/>
              </a:rPr>
              <a:t>Jacques et le haricot magique</a:t>
            </a:r>
          </a:p>
          <a:p>
            <a:pPr algn="ctr"/>
            <a:r>
              <a:rPr lang="fr-FR" sz="2000" dirty="0">
                <a:latin typeface="Comic Sans MS" pitchFamily="66" charset="0"/>
              </a:rPr>
              <a:t>Exercices des textes 9 et 10 </a:t>
            </a:r>
          </a:p>
        </p:txBody>
      </p:sp>
      <p:pic>
        <p:nvPicPr>
          <p:cNvPr id="14" name="Image 1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768269">
            <a:off x="6063665" y="130546"/>
            <a:ext cx="762004" cy="995361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15" name="Rectangle à coins arrondis 14"/>
          <p:cNvSpPr/>
          <p:nvPr/>
        </p:nvSpPr>
        <p:spPr>
          <a:xfrm>
            <a:off x="151217" y="74593"/>
            <a:ext cx="6927220" cy="879005"/>
          </a:xfrm>
          <a:prstGeom prst="round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5244" tIns="47622" rIns="95244" bIns="47622" rtlCol="0" anchor="ctr"/>
          <a:lstStyle/>
          <a:p>
            <a:pPr algn="ctr"/>
            <a:endParaRPr lang="fr-FR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1021</TotalTime>
  <Words>1012</Words>
  <Application>Microsoft Office PowerPoint</Application>
  <PresentationFormat>Personnalisé</PresentationFormat>
  <Paragraphs>421</Paragraphs>
  <Slides>17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6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17</vt:i4>
      </vt:variant>
    </vt:vector>
  </HeadingPairs>
  <TitlesOfParts>
    <vt:vector size="24" baseType="lpstr">
      <vt:lpstr>Arial</vt:lpstr>
      <vt:lpstr>Calibri</vt:lpstr>
      <vt:lpstr>Comic Sans MS</vt:lpstr>
      <vt:lpstr>Cursive standard</vt:lpstr>
      <vt:lpstr>Shanghai</vt:lpstr>
      <vt:lpstr>Wingdings</vt:lpstr>
      <vt:lpstr>Thème Office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florence2</dc:creator>
  <cp:lastModifiedBy>corinne.schmitt54@gmail.com</cp:lastModifiedBy>
  <cp:revision>208</cp:revision>
  <dcterms:created xsi:type="dcterms:W3CDTF">2015-02-09T10:34:14Z</dcterms:created>
  <dcterms:modified xsi:type="dcterms:W3CDTF">2016-04-12T07:31:05Z</dcterms:modified>
</cp:coreProperties>
</file>