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9" r:id="rId10"/>
    <p:sldId id="266" r:id="rId11"/>
    <p:sldId id="271" r:id="rId12"/>
    <p:sldId id="272" r:id="rId13"/>
    <p:sldId id="273" r:id="rId14"/>
    <p:sldId id="274" r:id="rId15"/>
    <p:sldId id="275" r:id="rId16"/>
    <p:sldId id="276" r:id="rId17"/>
    <p:sldId id="277" r:id="rId18"/>
  </p:sldIdLst>
  <p:sldSz cx="7200900" cy="10261600"/>
  <p:notesSz cx="6858000" cy="9144000"/>
  <p:defaultTextStyle>
    <a:defPPr>
      <a:defRPr lang="fr-FR"/>
    </a:defPPr>
    <a:lvl1pPr marL="0" algn="l" defTabSz="95243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6220" algn="l" defTabSz="95243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2439" algn="l" defTabSz="95243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28659" algn="l" defTabSz="95243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04878" algn="l" defTabSz="95243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81098" algn="l" defTabSz="95243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57317" algn="l" defTabSz="95243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33537" algn="l" defTabSz="95243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09756" algn="l" defTabSz="95243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638" y="108"/>
      </p:cViewPr>
      <p:guideLst>
        <p:guide orient="horz" pos="3232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0068" y="3187750"/>
            <a:ext cx="6120765" cy="2199593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80135" y="5814907"/>
            <a:ext cx="5040630" cy="26224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2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8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4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81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7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33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3AB6-11BB-492A-9C3E-A33F129649B4}" type="datetimeFigureOut">
              <a:rPr lang="fr-FR" smtClean="0"/>
              <a:pPr/>
              <a:t>12/04/2016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4C159-8F1E-4C55-9607-93971DA3C9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3AB6-11BB-492A-9C3E-A33F129649B4}" type="datetimeFigureOut">
              <a:rPr lang="fr-FR" smtClean="0"/>
              <a:pPr/>
              <a:t>12/04/2016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4C159-8F1E-4C55-9607-93971DA3C9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915489" y="548712"/>
            <a:ext cx="1215152" cy="1167257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0035" y="548712"/>
            <a:ext cx="3525441" cy="1167257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3AB6-11BB-492A-9C3E-A33F129649B4}" type="datetimeFigureOut">
              <a:rPr lang="fr-FR" smtClean="0"/>
              <a:pPr/>
              <a:t>12/04/2016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4C159-8F1E-4C55-9607-93971DA3C9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3AB6-11BB-492A-9C3E-A33F129649B4}" type="datetimeFigureOut">
              <a:rPr lang="fr-FR" smtClean="0"/>
              <a:pPr/>
              <a:t>12/04/2016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4C159-8F1E-4C55-9607-93971DA3C9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8822" y="6594028"/>
            <a:ext cx="6120765" cy="2038068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68822" y="4349306"/>
            <a:ext cx="6120765" cy="2244723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62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243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2865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48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8109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5731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335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097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3AB6-11BB-492A-9C3E-A33F129649B4}" type="datetimeFigureOut">
              <a:rPr lang="fr-FR" smtClean="0"/>
              <a:pPr/>
              <a:t>12/04/2016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4C159-8F1E-4C55-9607-93971DA3C9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0035" y="3192498"/>
            <a:ext cx="2370296" cy="902878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760347" y="3192498"/>
            <a:ext cx="2370296" cy="902878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3AB6-11BB-492A-9C3E-A33F129649B4}" type="datetimeFigureOut">
              <a:rPr lang="fr-FR" smtClean="0"/>
              <a:pPr/>
              <a:t>12/04/2016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4C159-8F1E-4C55-9607-93971DA3C9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5" y="410939"/>
            <a:ext cx="6480810" cy="1710267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6" y="2296984"/>
            <a:ext cx="3181648" cy="95727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6220" indent="0">
              <a:buNone/>
              <a:defRPr sz="2100" b="1"/>
            </a:lvl2pPr>
            <a:lvl3pPr marL="952439" indent="0">
              <a:buNone/>
              <a:defRPr sz="1900" b="1"/>
            </a:lvl3pPr>
            <a:lvl4pPr marL="1428659" indent="0">
              <a:buNone/>
              <a:defRPr sz="1700" b="1"/>
            </a:lvl4pPr>
            <a:lvl5pPr marL="1904878" indent="0">
              <a:buNone/>
              <a:defRPr sz="1700" b="1"/>
            </a:lvl5pPr>
            <a:lvl6pPr marL="2381098" indent="0">
              <a:buNone/>
              <a:defRPr sz="1700" b="1"/>
            </a:lvl6pPr>
            <a:lvl7pPr marL="2857317" indent="0">
              <a:buNone/>
              <a:defRPr sz="1700" b="1"/>
            </a:lvl7pPr>
            <a:lvl8pPr marL="3333537" indent="0">
              <a:buNone/>
              <a:defRPr sz="1700" b="1"/>
            </a:lvl8pPr>
            <a:lvl9pPr marL="3809756" indent="0">
              <a:buNone/>
              <a:defRPr sz="17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46" y="3254257"/>
            <a:ext cx="3181648" cy="591229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657959" y="2296984"/>
            <a:ext cx="3182898" cy="95727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6220" indent="0">
              <a:buNone/>
              <a:defRPr sz="2100" b="1"/>
            </a:lvl2pPr>
            <a:lvl3pPr marL="952439" indent="0">
              <a:buNone/>
              <a:defRPr sz="1900" b="1"/>
            </a:lvl3pPr>
            <a:lvl4pPr marL="1428659" indent="0">
              <a:buNone/>
              <a:defRPr sz="1700" b="1"/>
            </a:lvl4pPr>
            <a:lvl5pPr marL="1904878" indent="0">
              <a:buNone/>
              <a:defRPr sz="1700" b="1"/>
            </a:lvl5pPr>
            <a:lvl6pPr marL="2381098" indent="0">
              <a:buNone/>
              <a:defRPr sz="1700" b="1"/>
            </a:lvl6pPr>
            <a:lvl7pPr marL="2857317" indent="0">
              <a:buNone/>
              <a:defRPr sz="1700" b="1"/>
            </a:lvl7pPr>
            <a:lvl8pPr marL="3333537" indent="0">
              <a:buNone/>
              <a:defRPr sz="1700" b="1"/>
            </a:lvl8pPr>
            <a:lvl9pPr marL="3809756" indent="0">
              <a:buNone/>
              <a:defRPr sz="17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657959" y="3254257"/>
            <a:ext cx="3182898" cy="591229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3AB6-11BB-492A-9C3E-A33F129649B4}" type="datetimeFigureOut">
              <a:rPr lang="fr-FR" smtClean="0"/>
              <a:pPr/>
              <a:t>12/04/2016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4C159-8F1E-4C55-9607-93971DA3C9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3AB6-11BB-492A-9C3E-A33F129649B4}" type="datetimeFigureOut">
              <a:rPr lang="fr-FR" smtClean="0"/>
              <a:pPr/>
              <a:t>12/04/2016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4C159-8F1E-4C55-9607-93971DA3C9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3AB6-11BB-492A-9C3E-A33F129649B4}" type="datetimeFigureOut">
              <a:rPr lang="fr-FR" smtClean="0"/>
              <a:pPr/>
              <a:t>12/04/2016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4C159-8F1E-4C55-9607-93971DA3C9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6" y="408565"/>
            <a:ext cx="2369047" cy="173877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15353" y="408565"/>
            <a:ext cx="4025504" cy="8757992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0046" y="2147336"/>
            <a:ext cx="2369047" cy="7019220"/>
          </a:xfrm>
        </p:spPr>
        <p:txBody>
          <a:bodyPr/>
          <a:lstStyle>
            <a:lvl1pPr marL="0" indent="0">
              <a:buNone/>
              <a:defRPr sz="1500"/>
            </a:lvl1pPr>
            <a:lvl2pPr marL="476220" indent="0">
              <a:buNone/>
              <a:defRPr sz="1200"/>
            </a:lvl2pPr>
            <a:lvl3pPr marL="952439" indent="0">
              <a:buNone/>
              <a:defRPr sz="1000"/>
            </a:lvl3pPr>
            <a:lvl4pPr marL="1428659" indent="0">
              <a:buNone/>
              <a:defRPr sz="900"/>
            </a:lvl4pPr>
            <a:lvl5pPr marL="1904878" indent="0">
              <a:buNone/>
              <a:defRPr sz="900"/>
            </a:lvl5pPr>
            <a:lvl6pPr marL="2381098" indent="0">
              <a:buNone/>
              <a:defRPr sz="900"/>
            </a:lvl6pPr>
            <a:lvl7pPr marL="2857317" indent="0">
              <a:buNone/>
              <a:defRPr sz="900"/>
            </a:lvl7pPr>
            <a:lvl8pPr marL="3333537" indent="0">
              <a:buNone/>
              <a:defRPr sz="900"/>
            </a:lvl8pPr>
            <a:lvl9pPr marL="3809756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3AB6-11BB-492A-9C3E-A33F129649B4}" type="datetimeFigureOut">
              <a:rPr lang="fr-FR" smtClean="0"/>
              <a:pPr/>
              <a:t>12/04/2016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4C159-8F1E-4C55-9607-93971DA3C9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11427" y="7183121"/>
            <a:ext cx="4320540" cy="84800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11427" y="916893"/>
            <a:ext cx="4320540" cy="6156960"/>
          </a:xfrm>
        </p:spPr>
        <p:txBody>
          <a:bodyPr/>
          <a:lstStyle>
            <a:lvl1pPr marL="0" indent="0">
              <a:buNone/>
              <a:defRPr sz="3300"/>
            </a:lvl1pPr>
            <a:lvl2pPr marL="476220" indent="0">
              <a:buNone/>
              <a:defRPr sz="2900"/>
            </a:lvl2pPr>
            <a:lvl3pPr marL="952439" indent="0">
              <a:buNone/>
              <a:defRPr sz="2500"/>
            </a:lvl3pPr>
            <a:lvl4pPr marL="1428659" indent="0">
              <a:buNone/>
              <a:defRPr sz="2100"/>
            </a:lvl4pPr>
            <a:lvl5pPr marL="1904878" indent="0">
              <a:buNone/>
              <a:defRPr sz="2100"/>
            </a:lvl5pPr>
            <a:lvl6pPr marL="2381098" indent="0">
              <a:buNone/>
              <a:defRPr sz="2100"/>
            </a:lvl6pPr>
            <a:lvl7pPr marL="2857317" indent="0">
              <a:buNone/>
              <a:defRPr sz="2100"/>
            </a:lvl7pPr>
            <a:lvl8pPr marL="3333537" indent="0">
              <a:buNone/>
              <a:defRPr sz="2100"/>
            </a:lvl8pPr>
            <a:lvl9pPr marL="3809756" indent="0">
              <a:buNone/>
              <a:defRPr sz="21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11427" y="8031129"/>
            <a:ext cx="4320540" cy="1204312"/>
          </a:xfrm>
        </p:spPr>
        <p:txBody>
          <a:bodyPr/>
          <a:lstStyle>
            <a:lvl1pPr marL="0" indent="0">
              <a:buNone/>
              <a:defRPr sz="1500"/>
            </a:lvl1pPr>
            <a:lvl2pPr marL="476220" indent="0">
              <a:buNone/>
              <a:defRPr sz="1200"/>
            </a:lvl2pPr>
            <a:lvl3pPr marL="952439" indent="0">
              <a:buNone/>
              <a:defRPr sz="1000"/>
            </a:lvl3pPr>
            <a:lvl4pPr marL="1428659" indent="0">
              <a:buNone/>
              <a:defRPr sz="900"/>
            </a:lvl4pPr>
            <a:lvl5pPr marL="1904878" indent="0">
              <a:buNone/>
              <a:defRPr sz="900"/>
            </a:lvl5pPr>
            <a:lvl6pPr marL="2381098" indent="0">
              <a:buNone/>
              <a:defRPr sz="900"/>
            </a:lvl6pPr>
            <a:lvl7pPr marL="2857317" indent="0">
              <a:buNone/>
              <a:defRPr sz="900"/>
            </a:lvl7pPr>
            <a:lvl8pPr marL="3333537" indent="0">
              <a:buNone/>
              <a:defRPr sz="900"/>
            </a:lvl8pPr>
            <a:lvl9pPr marL="3809756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3AB6-11BB-492A-9C3E-A33F129649B4}" type="datetimeFigureOut">
              <a:rPr lang="fr-FR" smtClean="0"/>
              <a:pPr/>
              <a:t>12/04/2016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4C159-8F1E-4C55-9607-93971DA3C9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0045" y="410939"/>
            <a:ext cx="6480810" cy="1710267"/>
          </a:xfrm>
          <a:prstGeom prst="rect">
            <a:avLst/>
          </a:prstGeom>
        </p:spPr>
        <p:txBody>
          <a:bodyPr vert="horz" lIns="95244" tIns="47622" rIns="95244" bIns="47622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5" y="2394375"/>
            <a:ext cx="6480810" cy="6772182"/>
          </a:xfrm>
          <a:prstGeom prst="rect">
            <a:avLst/>
          </a:prstGeom>
        </p:spPr>
        <p:txBody>
          <a:bodyPr vert="horz" lIns="95244" tIns="47622" rIns="95244" bIns="47622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0045" y="9510985"/>
            <a:ext cx="1680210" cy="546334"/>
          </a:xfrm>
          <a:prstGeom prst="rect">
            <a:avLst/>
          </a:prstGeom>
        </p:spPr>
        <p:txBody>
          <a:bodyPr vert="horz" lIns="95244" tIns="47622" rIns="95244" bIns="4762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73AB6-11BB-492A-9C3E-A33F129649B4}" type="datetimeFigureOut">
              <a:rPr lang="fr-FR" smtClean="0"/>
              <a:pPr/>
              <a:t>12/04/2016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60308" y="9510985"/>
            <a:ext cx="2280285" cy="546334"/>
          </a:xfrm>
          <a:prstGeom prst="rect">
            <a:avLst/>
          </a:prstGeom>
        </p:spPr>
        <p:txBody>
          <a:bodyPr vert="horz" lIns="95244" tIns="47622" rIns="95244" bIns="4762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160645" y="9510985"/>
            <a:ext cx="1680210" cy="546334"/>
          </a:xfrm>
          <a:prstGeom prst="rect">
            <a:avLst/>
          </a:prstGeom>
        </p:spPr>
        <p:txBody>
          <a:bodyPr vert="horz" lIns="95244" tIns="47622" rIns="95244" bIns="4762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4C159-8F1E-4C55-9607-93971DA3C9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2439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165" indent="-357165" algn="l" defTabSz="952439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3857" indent="-297637" algn="l" defTabSz="952439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0549" indent="-238110" algn="l" defTabSz="952439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66768" indent="-238110" algn="l" defTabSz="952439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2988" indent="-238110" algn="l" defTabSz="952439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9207" indent="-238110" algn="l" defTabSz="95243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95427" indent="-238110" algn="l" defTabSz="95243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71646" indent="-238110" algn="l" defTabSz="95243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47866" indent="-238110" algn="l" defTabSz="95243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5243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6220" algn="l" defTabSz="95243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39" algn="l" defTabSz="95243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659" algn="l" defTabSz="95243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4878" algn="l" defTabSz="95243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81098" algn="l" defTabSz="95243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7317" algn="l" defTabSz="95243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33537" algn="l" defTabSz="95243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09756" algn="l" defTabSz="95243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151217" y="74593"/>
            <a:ext cx="6927220" cy="8790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244" tIns="47622" rIns="95244" bIns="47622"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0" y="58483"/>
            <a:ext cx="7200900" cy="865616"/>
          </a:xfrm>
          <a:prstGeom prst="rect">
            <a:avLst/>
          </a:prstGeom>
          <a:noFill/>
        </p:spPr>
        <p:txBody>
          <a:bodyPr wrap="square" lIns="95244" tIns="47622" rIns="95244" bIns="47622" rtlCol="0">
            <a:spAutoFit/>
          </a:bodyPr>
          <a:lstStyle/>
          <a:p>
            <a:pPr algn="ctr"/>
            <a:r>
              <a:rPr lang="fr-FR" sz="3000" b="1" dirty="0">
                <a:latin typeface="Shanghai" pitchFamily="2" charset="0"/>
              </a:rPr>
              <a:t>Jacques et le haricot magique</a:t>
            </a:r>
          </a:p>
          <a:p>
            <a:pPr algn="ctr"/>
            <a:r>
              <a:rPr lang="fr-FR" sz="2000" dirty="0">
                <a:latin typeface="Comic Sans MS" pitchFamily="66" charset="0"/>
              </a:rPr>
              <a:t>Exercices des textes 1 et 2</a:t>
            </a:r>
          </a:p>
        </p:txBody>
      </p:sp>
      <p:sp>
        <p:nvSpPr>
          <p:cNvPr id="2052" name="AutoShape 4" descr="Résultat de recherche d'images pour &quot;la boite aux mots interdits&quot;"/>
          <p:cNvSpPr>
            <a:spLocks noChangeAspect="1" noChangeArrowheads="1"/>
          </p:cNvSpPr>
          <p:nvPr/>
        </p:nvSpPr>
        <p:spPr bwMode="auto">
          <a:xfrm>
            <a:off x="163354" y="-149649"/>
            <a:ext cx="320040" cy="315743"/>
          </a:xfrm>
          <a:prstGeom prst="rect">
            <a:avLst/>
          </a:prstGeom>
          <a:noFill/>
        </p:spPr>
        <p:txBody>
          <a:bodyPr vert="horz" wrap="square" lIns="95244" tIns="47622" rIns="95244" bIns="47622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769" y="1570371"/>
            <a:ext cx="7200900" cy="3716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sz="1800" b="1" u="sng" dirty="0">
                <a:latin typeface="Comic Sans MS" pitchFamily="66" charset="0"/>
              </a:rPr>
              <a:t>Complète</a:t>
            </a:r>
            <a:r>
              <a:rPr lang="fr-FR" sz="1800" u="sng" dirty="0">
                <a:latin typeface="Comic Sans MS" pitchFamily="66" charset="0"/>
              </a:rPr>
              <a:t> le texte avec les mots proposés: 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</a:t>
            </a:r>
            <a:r>
              <a:rPr lang="fr-FR" sz="1800" u="sng" dirty="0">
                <a:latin typeface="Comic Sans MS" pitchFamily="66" charset="0"/>
              </a:rPr>
              <a:t>Attention à l’intrus!</a:t>
            </a:r>
            <a:r>
              <a:rPr lang="fr-FR" i="1" dirty="0">
                <a:latin typeface="Cursive standard" pitchFamily="2" charset="0"/>
              </a:rPr>
              <a:t> </a:t>
            </a:r>
            <a:r>
              <a:rPr lang="fr-FR" sz="2400" b="1" dirty="0">
                <a:latin typeface="Cursive standard" pitchFamily="2" charset="0"/>
              </a:rPr>
              <a:t>vache – ²paresseux – d’argent – ²faim – </a:t>
            </a:r>
            <a:r>
              <a:rPr lang="fr-FR" sz="2400" b="1" dirty="0">
                <a:latin typeface="+mj-lt"/>
              </a:rPr>
              <a:t>D</a:t>
            </a:r>
            <a:r>
              <a:rPr lang="fr-FR" sz="2400" b="1" dirty="0">
                <a:latin typeface="Cursive standard" pitchFamily="2" charset="0"/>
              </a:rPr>
              <a:t>aisy – ²poche$ - poisson$ </a:t>
            </a:r>
          </a:p>
          <a:p>
            <a:pPr marL="342900" indent="-342900">
              <a:lnSpc>
                <a:spcPct val="150000"/>
              </a:lnSpc>
            </a:pPr>
            <a:r>
              <a:rPr lang="fr-FR" dirty="0">
                <a:latin typeface="Comic Sans MS" pitchFamily="66" charset="0"/>
              </a:rPr>
              <a:t>	</a:t>
            </a:r>
            <a:r>
              <a:rPr lang="fr-FR" sz="1800" dirty="0">
                <a:latin typeface="Comic Sans MS" pitchFamily="66" charset="0"/>
              </a:rPr>
              <a:t>Jacques était ______________ . Il vivait avec sa mère et Daisy, leur_______. Ils n’avaient pas beaucoup __________.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     Jacques avait très __________.  Il se mit en route avec ____________. Il rencontra un petit homme avec une grande robe et des grandes______________.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0" y="5706864"/>
            <a:ext cx="72009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2"/>
            </a:pPr>
            <a:endParaRPr lang="fr-FR" sz="1800" b="1" u="sng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2"/>
            </a:pPr>
            <a:r>
              <a:rPr lang="fr-FR" sz="1800" b="1" u="sng" dirty="0">
                <a:latin typeface="Comic Sans MS" pitchFamily="66" charset="0"/>
              </a:rPr>
              <a:t>Réponds</a:t>
            </a:r>
            <a:r>
              <a:rPr lang="fr-FR" sz="1800" u="sng" dirty="0">
                <a:latin typeface="Comic Sans MS" pitchFamily="66" charset="0"/>
              </a:rPr>
              <a:t> en faisant des phrases.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Qui est Daisy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Où Jacques emmène –t-il la vache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Qui rencontre-t-il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8269">
            <a:off x="6248368" y="511408"/>
            <a:ext cx="762004" cy="9953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 descr="Résultat de recherche d'images pour &quot;la boite aux mots interdits&quot;"/>
          <p:cNvSpPr>
            <a:spLocks noChangeAspect="1" noChangeArrowheads="1"/>
          </p:cNvSpPr>
          <p:nvPr/>
        </p:nvSpPr>
        <p:spPr bwMode="auto">
          <a:xfrm>
            <a:off x="163354" y="-149649"/>
            <a:ext cx="320040" cy="315743"/>
          </a:xfrm>
          <a:prstGeom prst="rect">
            <a:avLst/>
          </a:prstGeom>
          <a:noFill/>
        </p:spPr>
        <p:txBody>
          <a:bodyPr vert="horz" wrap="square" lIns="95244" tIns="47622" rIns="95244" bIns="4762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2058" y="6354936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>
                <a:latin typeface="Comic Sans MS" pitchFamily="66" charset="0"/>
              </a:rPr>
              <a:t>7. </a:t>
            </a:r>
            <a:r>
              <a:rPr lang="fr-FR" sz="1800" b="1" u="sng" dirty="0">
                <a:latin typeface="Comic Sans MS" pitchFamily="66" charset="0"/>
              </a:rPr>
              <a:t>Dessine </a:t>
            </a:r>
            <a:r>
              <a:rPr lang="fr-FR" sz="1800" u="sng" dirty="0">
                <a:latin typeface="Comic Sans MS" pitchFamily="66" charset="0"/>
              </a:rPr>
              <a:t>ce que raconte chaque phrase.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0138" y="4268677"/>
            <a:ext cx="72008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fr-FR" sz="1800" b="1" dirty="0">
                <a:latin typeface="Comic Sans MS" panose="030F0702030302020204" pitchFamily="66" charset="0"/>
              </a:rPr>
              <a:t>6. </a:t>
            </a:r>
            <a:r>
              <a:rPr lang="fr-FR" sz="1800" b="1" u="sng" dirty="0">
                <a:latin typeface="Comic Sans MS" panose="030F0702030302020204" pitchFamily="66" charset="0"/>
              </a:rPr>
              <a:t>Complète </a:t>
            </a:r>
            <a:r>
              <a:rPr lang="fr-FR" sz="1800" u="sng" dirty="0">
                <a:latin typeface="Comic Sans MS" panose="030F0702030302020204" pitchFamily="66" charset="0"/>
              </a:rPr>
              <a:t>avec le bon déterminant</a:t>
            </a:r>
            <a:r>
              <a:rPr lang="fr-FR" sz="1800" dirty="0">
                <a:latin typeface="Comic Sans MS" panose="030F0702030302020204" pitchFamily="66" charset="0"/>
              </a:rPr>
              <a:t>.</a:t>
            </a:r>
          </a:p>
          <a:p>
            <a:pPr marL="457200" indent="-457200"/>
            <a:r>
              <a:rPr lang="fr-FR" sz="1800" dirty="0">
                <a:latin typeface="Comic Sans MS" panose="030F0702030302020204" pitchFamily="66" charset="0"/>
              </a:rPr>
              <a:t>___ femme		___ sacs		___ oiseau</a:t>
            </a:r>
          </a:p>
          <a:p>
            <a:pPr marL="457200" indent="-457200"/>
            <a:r>
              <a:rPr lang="fr-FR" sz="1800" dirty="0">
                <a:latin typeface="Comic Sans MS" panose="030F0702030302020204" pitchFamily="66" charset="0"/>
              </a:rPr>
              <a:t>___ bol    		___ bruits		___ oie</a:t>
            </a:r>
          </a:p>
          <a:p>
            <a:pPr marL="457200" indent="-457200"/>
            <a:r>
              <a:rPr lang="fr-FR" sz="1800" dirty="0">
                <a:latin typeface="Comic Sans MS" panose="030F0702030302020204" pitchFamily="66" charset="0"/>
              </a:rPr>
              <a:t>___ pièce		___ porte		___ or</a:t>
            </a:r>
          </a:p>
          <a:p>
            <a:pPr marL="457200" indent="-457200"/>
            <a:r>
              <a:rPr lang="fr-FR" sz="1800" dirty="0">
                <a:latin typeface="Comic Sans MS" panose="030F0702030302020204" pitchFamily="66" charset="0"/>
              </a:rPr>
              <a:t>___ oiseau		___ géant		___ idiot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0" y="882328"/>
            <a:ext cx="72009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fr-FR" sz="1800" b="1" u="sng" dirty="0">
                <a:latin typeface="Comic Sans MS" pitchFamily="66" charset="0"/>
              </a:rPr>
              <a:t>Réponds</a:t>
            </a:r>
            <a:r>
              <a:rPr lang="fr-FR" sz="1800" u="sng" dirty="0">
                <a:latin typeface="Comic Sans MS" pitchFamily="66" charset="0"/>
              </a:rPr>
              <a:t> en faisant des phrases.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Pourquoi Jacques se cache-t-il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Que demande le géant à la vieille femme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Pourquoi la vieille femme dit-elle un mensonge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</p:txBody>
      </p:sp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8522" y="4141800"/>
            <a:ext cx="432048" cy="51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à coins arrondis 15"/>
          <p:cNvSpPr/>
          <p:nvPr/>
        </p:nvSpPr>
        <p:spPr>
          <a:xfrm>
            <a:off x="144066" y="6714976"/>
            <a:ext cx="3312368" cy="34563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3672458" y="6714976"/>
            <a:ext cx="3312368" cy="34563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16074" y="6786984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dirty="0">
                <a:solidFill>
                  <a:prstClr val="black"/>
                </a:solidFill>
                <a:latin typeface="Comic Sans MS" pitchFamily="66" charset="0"/>
              </a:rPr>
              <a:t>Jacques se cache derrière une pile de sacs.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3816474" y="6786984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dirty="0">
                <a:solidFill>
                  <a:prstClr val="black"/>
                </a:solidFill>
                <a:latin typeface="Comic Sans MS" pitchFamily="66" charset="0"/>
              </a:rPr>
              <a:t>Le géant engloutit son bol de ragoût</a:t>
            </a:r>
            <a:r>
              <a:rPr lang="fr-FR" sz="1800" i="1" dirty="0">
                <a:latin typeface="Comic Sans MS" pitchFamily="66" charset="0"/>
              </a:rPr>
              <a:t>.</a:t>
            </a:r>
            <a:r>
              <a:rPr lang="fr-FR" sz="18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0" y="58483"/>
            <a:ext cx="6336754" cy="865616"/>
          </a:xfrm>
          <a:prstGeom prst="rect">
            <a:avLst/>
          </a:prstGeom>
          <a:noFill/>
        </p:spPr>
        <p:txBody>
          <a:bodyPr wrap="square" lIns="95244" tIns="47622" rIns="95244" bIns="47622" rtlCol="0">
            <a:spAutoFit/>
          </a:bodyPr>
          <a:lstStyle/>
          <a:p>
            <a:pPr algn="ctr"/>
            <a:r>
              <a:rPr lang="fr-FR" sz="3000" b="1" dirty="0">
                <a:latin typeface="Shanghai" pitchFamily="2" charset="0"/>
              </a:rPr>
              <a:t>Jacques et le haricot magique</a:t>
            </a:r>
          </a:p>
          <a:p>
            <a:pPr algn="ctr"/>
            <a:r>
              <a:rPr lang="fr-FR" sz="2000" dirty="0">
                <a:latin typeface="Comic Sans MS" pitchFamily="66" charset="0"/>
              </a:rPr>
              <a:t>Exercices des textes 9 et 10 (b) 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8269">
            <a:off x="6063665" y="130546"/>
            <a:ext cx="762004" cy="9953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0" name="Rectangle à coins arrondis 19"/>
          <p:cNvSpPr/>
          <p:nvPr/>
        </p:nvSpPr>
        <p:spPr>
          <a:xfrm>
            <a:off x="151217" y="74593"/>
            <a:ext cx="6927220" cy="8790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244" tIns="47622" rIns="95244" bIns="47622"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151217" y="74593"/>
            <a:ext cx="6927220" cy="8790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244" tIns="47622" rIns="95244" bIns="47622"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0" y="58483"/>
            <a:ext cx="7200900" cy="865616"/>
          </a:xfrm>
          <a:prstGeom prst="rect">
            <a:avLst/>
          </a:prstGeom>
          <a:noFill/>
        </p:spPr>
        <p:txBody>
          <a:bodyPr wrap="square" lIns="95244" tIns="47622" rIns="95244" bIns="47622" rtlCol="0">
            <a:spAutoFit/>
          </a:bodyPr>
          <a:lstStyle/>
          <a:p>
            <a:pPr algn="ctr"/>
            <a:r>
              <a:rPr lang="fr-FR" sz="3000" b="1" dirty="0">
                <a:latin typeface="Shanghai" pitchFamily="2" charset="0"/>
              </a:rPr>
              <a:t>Jacques et le haricot magique</a:t>
            </a:r>
          </a:p>
          <a:p>
            <a:pPr algn="ctr"/>
            <a:r>
              <a:rPr lang="fr-FR" sz="2000" dirty="0">
                <a:latin typeface="Comic Sans MS" pitchFamily="66" charset="0"/>
              </a:rPr>
              <a:t>Exercices des textes 11 et 12</a:t>
            </a:r>
          </a:p>
        </p:txBody>
      </p:sp>
      <p:sp>
        <p:nvSpPr>
          <p:cNvPr id="2052" name="AutoShape 4" descr="Résultat de recherche d'images pour &quot;la boite aux mots interdits&quot;"/>
          <p:cNvSpPr>
            <a:spLocks noChangeAspect="1" noChangeArrowheads="1"/>
          </p:cNvSpPr>
          <p:nvPr/>
        </p:nvSpPr>
        <p:spPr bwMode="auto">
          <a:xfrm>
            <a:off x="163354" y="-149649"/>
            <a:ext cx="320040" cy="315743"/>
          </a:xfrm>
          <a:prstGeom prst="rect">
            <a:avLst/>
          </a:prstGeom>
          <a:noFill/>
        </p:spPr>
        <p:txBody>
          <a:bodyPr vert="horz" wrap="square" lIns="95244" tIns="47622" rIns="95244" bIns="47622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769" y="1570371"/>
            <a:ext cx="7200900" cy="2885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sz="1800" b="1" u="sng" dirty="0">
                <a:latin typeface="Comic Sans MS" pitchFamily="66" charset="0"/>
              </a:rPr>
              <a:t>Complète</a:t>
            </a:r>
            <a:r>
              <a:rPr lang="fr-FR" sz="1800" u="sng" dirty="0">
                <a:latin typeface="Comic Sans MS" pitchFamily="66" charset="0"/>
              </a:rPr>
              <a:t> le texte avec les mots proposés: 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</a:t>
            </a:r>
            <a:r>
              <a:rPr lang="fr-FR" sz="1800" u="sng" dirty="0">
                <a:latin typeface="Comic Sans MS" pitchFamily="66" charset="0"/>
              </a:rPr>
              <a:t>Attention à l’intrus!</a:t>
            </a:r>
            <a:r>
              <a:rPr lang="fr-FR" i="1" dirty="0">
                <a:latin typeface="Cursive standard" pitchFamily="2" charset="0"/>
              </a:rPr>
              <a:t> </a:t>
            </a:r>
            <a:r>
              <a:rPr lang="fr-FR" sz="2400" b="1" dirty="0">
                <a:latin typeface="Cursive standard" pitchFamily="2" charset="0"/>
              </a:rPr>
              <a:t>²pondre – ²harpe – musique – ²faim –– boite - or – dorée$</a:t>
            </a:r>
          </a:p>
          <a:p>
            <a:pPr marL="342900" indent="-342900">
              <a:lnSpc>
                <a:spcPct val="150000"/>
              </a:lnSpc>
            </a:pPr>
            <a:r>
              <a:rPr lang="fr-FR" dirty="0">
                <a:latin typeface="Comic Sans MS" pitchFamily="66" charset="0"/>
              </a:rPr>
              <a:t>	</a:t>
            </a:r>
            <a:r>
              <a:rPr lang="fr-FR" sz="1800" dirty="0">
                <a:latin typeface="Comic Sans MS" pitchFamily="66" charset="0"/>
              </a:rPr>
              <a:t>L’oie va _______ des œufs en________ . Le géant les range dans une _________. Il veut écouter de la _________ avec sa _________. Même les cordes de la harpe sont _________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5921" y="4554736"/>
            <a:ext cx="72009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2"/>
            </a:pPr>
            <a:endParaRPr lang="fr-FR" sz="1800" b="1" u="sng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2"/>
            </a:pPr>
            <a:r>
              <a:rPr lang="fr-FR" sz="1800" b="1" u="sng" dirty="0">
                <a:latin typeface="Comic Sans MS" pitchFamily="66" charset="0"/>
              </a:rPr>
              <a:t>Réponds</a:t>
            </a:r>
            <a:r>
              <a:rPr lang="fr-FR" sz="1800" u="sng" dirty="0">
                <a:latin typeface="Comic Sans MS" pitchFamily="66" charset="0"/>
              </a:rPr>
              <a:t> en faisant des phrases.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Comment joue la harpe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Que fait le géant en écoutant la musique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Que fait alors Jacques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A ton avis, que va faire Jacques avec le sac d’or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endParaRPr lang="fr-FR" sz="1800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</a:pPr>
            <a:endParaRPr lang="fr-FR" sz="1800" dirty="0">
              <a:latin typeface="Comic Sans MS" pitchFamily="66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8269">
            <a:off x="6276840" y="442528"/>
            <a:ext cx="762004" cy="9953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68992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151217" y="74593"/>
            <a:ext cx="6927220" cy="8790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244" tIns="47622" rIns="95244" bIns="47622"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0" y="58483"/>
            <a:ext cx="7200900" cy="865616"/>
          </a:xfrm>
          <a:prstGeom prst="rect">
            <a:avLst/>
          </a:prstGeom>
          <a:noFill/>
        </p:spPr>
        <p:txBody>
          <a:bodyPr wrap="square" lIns="95244" tIns="47622" rIns="95244" bIns="47622" rtlCol="0">
            <a:spAutoFit/>
          </a:bodyPr>
          <a:lstStyle/>
          <a:p>
            <a:pPr algn="ctr"/>
            <a:r>
              <a:rPr lang="fr-FR" sz="3000" b="1" dirty="0">
                <a:latin typeface="Shanghai" pitchFamily="2" charset="0"/>
              </a:rPr>
              <a:t>Jacques et le haricot magique</a:t>
            </a:r>
          </a:p>
          <a:p>
            <a:pPr algn="ctr"/>
            <a:r>
              <a:rPr lang="fr-FR" sz="2000" dirty="0">
                <a:latin typeface="Comic Sans MS" pitchFamily="66" charset="0"/>
              </a:rPr>
              <a:t>Exercices des textes 11 et 12 (b)</a:t>
            </a:r>
          </a:p>
        </p:txBody>
      </p:sp>
      <p:sp>
        <p:nvSpPr>
          <p:cNvPr id="2052" name="AutoShape 4" descr="Résultat de recherche d'images pour &quot;la boite aux mots interdits&quot;"/>
          <p:cNvSpPr>
            <a:spLocks noChangeAspect="1" noChangeArrowheads="1"/>
          </p:cNvSpPr>
          <p:nvPr/>
        </p:nvSpPr>
        <p:spPr bwMode="auto">
          <a:xfrm>
            <a:off x="163354" y="-149649"/>
            <a:ext cx="320040" cy="315743"/>
          </a:xfrm>
          <a:prstGeom prst="rect">
            <a:avLst/>
          </a:prstGeom>
          <a:noFill/>
        </p:spPr>
        <p:txBody>
          <a:bodyPr vert="horz" wrap="square" lIns="95244" tIns="47622" rIns="95244" bIns="4762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0" y="2898552"/>
            <a:ext cx="72009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fr-FR" sz="1800" u="sng" dirty="0">
                <a:latin typeface="Comic Sans MS" pitchFamily="66" charset="0"/>
              </a:rPr>
              <a:t>Regarde l’illustration.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4"/>
            </a:pPr>
            <a:r>
              <a:rPr lang="fr-FR" sz="1800" dirty="0">
                <a:latin typeface="Comic Sans MS" pitchFamily="66" charset="0"/>
              </a:rPr>
              <a:t>Comment est représentée la harpe  (texte 11) </a:t>
            </a:r>
            <a:r>
              <a:rPr lang="fr-FR" sz="1800" b="1" u="sng" dirty="0">
                <a:latin typeface="Comic Sans MS" pitchFamily="66" charset="0"/>
              </a:rPr>
              <a:t>Réponds</a:t>
            </a:r>
            <a:r>
              <a:rPr lang="fr-FR" sz="1800" u="sng" dirty="0">
                <a:latin typeface="Comic Sans MS" pitchFamily="66" charset="0"/>
              </a:rPr>
              <a:t> en faisant une phrase.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fr-FR" sz="1800" b="1" u="sng" dirty="0">
                <a:latin typeface="Comic Sans MS" pitchFamily="66" charset="0"/>
              </a:rPr>
              <a:t>Relie</a:t>
            </a:r>
            <a:r>
              <a:rPr lang="fr-FR" sz="1800" u="sng" dirty="0">
                <a:latin typeface="Comic Sans MS" pitchFamily="66" charset="0"/>
              </a:rPr>
              <a:t> les expressions aux bons personnages.</a:t>
            </a:r>
          </a:p>
          <a:p>
            <a:pPr marL="342900" indent="-342900">
              <a:lnSpc>
                <a:spcPct val="150000"/>
              </a:lnSpc>
            </a:pPr>
            <a:endParaRPr lang="fr-FR" sz="1800" u="sng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</a:pPr>
            <a:endParaRPr lang="fr-FR" sz="1800" u="sng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</a:pPr>
            <a:endParaRPr lang="fr-FR" sz="1800" u="sng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</a:pPr>
            <a:endParaRPr lang="fr-FR" sz="1800" u="sng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6"/>
            </a:pPr>
            <a:endParaRPr lang="fr-FR" sz="1800" b="1" u="sng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6"/>
            </a:pPr>
            <a:r>
              <a:rPr lang="fr-FR" sz="1800" b="1" u="sng" dirty="0">
                <a:latin typeface="Comic Sans MS" pitchFamily="66" charset="0"/>
              </a:rPr>
              <a:t>Recopie</a:t>
            </a:r>
            <a:r>
              <a:rPr lang="fr-FR" sz="1800" u="sng" dirty="0">
                <a:latin typeface="Comic Sans MS" pitchFamily="66" charset="0"/>
              </a:rPr>
              <a:t>  dans les textes :</a:t>
            </a:r>
          </a:p>
          <a:p>
            <a:pPr marL="342900" indent="-342900">
              <a:lnSpc>
                <a:spcPct val="200000"/>
              </a:lnSpc>
            </a:pPr>
            <a:r>
              <a:rPr lang="fr-FR" sz="1800" dirty="0">
                <a:latin typeface="Comic Sans MS" pitchFamily="66" charset="0"/>
              </a:rPr>
              <a:t>Deux verbes :__________________________</a:t>
            </a:r>
          </a:p>
          <a:p>
            <a:pPr marL="342900" indent="-342900">
              <a:lnSpc>
                <a:spcPct val="200000"/>
              </a:lnSpc>
            </a:pPr>
            <a:r>
              <a:rPr lang="fr-FR" sz="1800" dirty="0">
                <a:latin typeface="Comic Sans MS" pitchFamily="66" charset="0"/>
              </a:rPr>
              <a:t>Deux noms féminins:___________________________</a:t>
            </a:r>
          </a:p>
          <a:p>
            <a:pPr marL="342900" indent="-342900">
              <a:lnSpc>
                <a:spcPct val="200000"/>
              </a:lnSpc>
            </a:pPr>
            <a:r>
              <a:rPr lang="fr-FR" sz="1800" dirty="0">
                <a:latin typeface="Comic Sans MS" pitchFamily="66" charset="0"/>
              </a:rPr>
              <a:t>Deux noms masculins:________________________________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072433"/>
              </p:ext>
            </p:extLst>
          </p:nvPr>
        </p:nvGraphicFramePr>
        <p:xfrm>
          <a:off x="280220" y="5293345"/>
          <a:ext cx="655272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0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4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en or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la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harpe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méchant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Jacques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plein de peur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le géant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endormi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la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vieille femme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731" y="8647419"/>
            <a:ext cx="387608" cy="444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5369" y="8086855"/>
            <a:ext cx="387608" cy="444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ZoneTexte 14"/>
          <p:cNvSpPr txBox="1"/>
          <p:nvPr/>
        </p:nvSpPr>
        <p:spPr>
          <a:xfrm>
            <a:off x="50" y="1098352"/>
            <a:ext cx="72009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fr-FR" sz="1800" b="1" u="sng" dirty="0">
                <a:latin typeface="Comic Sans MS" pitchFamily="66" charset="0"/>
              </a:rPr>
              <a:t>Colorie</a:t>
            </a:r>
            <a:r>
              <a:rPr lang="fr-FR" sz="1800" u="sng" dirty="0">
                <a:latin typeface="Comic Sans MS" pitchFamily="66" charset="0"/>
              </a:rPr>
              <a:t> les bonnes réponses.</a:t>
            </a:r>
          </a:p>
          <a:p>
            <a:pPr marL="342900" indent="-342900"/>
            <a:r>
              <a:rPr lang="fr-FR" sz="1800" dirty="0">
                <a:latin typeface="Comic Sans MS" pitchFamily="66" charset="0"/>
              </a:rPr>
              <a:t>	Qu’est- ce qui est en or ?</a:t>
            </a:r>
          </a:p>
          <a:p>
            <a:pPr marL="342900" indent="-342900"/>
            <a:endParaRPr lang="fr-FR" sz="1400" dirty="0">
              <a:latin typeface="Comic Sans MS" pitchFamily="66" charset="0"/>
            </a:endParaRPr>
          </a:p>
          <a:p>
            <a:pPr marL="342900" indent="-342900"/>
            <a:r>
              <a:rPr lang="fr-FR" sz="1800" dirty="0">
                <a:latin typeface="Comic Sans MS" pitchFamily="66" charset="0"/>
              </a:rPr>
              <a:t>		l’oie			la harpe </a:t>
            </a:r>
          </a:p>
          <a:p>
            <a:pPr marL="342900" indent="-342900"/>
            <a:r>
              <a:rPr lang="fr-FR" sz="1800" dirty="0">
                <a:latin typeface="Comic Sans MS" pitchFamily="66" charset="0"/>
              </a:rPr>
              <a:t>			       la boîte		         les œufs 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499677" y="1884172"/>
            <a:ext cx="1584176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3788079" y="1886317"/>
            <a:ext cx="1584176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à coins arrondis 17"/>
          <p:cNvSpPr/>
          <p:nvPr/>
        </p:nvSpPr>
        <p:spPr>
          <a:xfrm>
            <a:off x="5408005" y="2175175"/>
            <a:ext cx="1440160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2203903" y="2199772"/>
            <a:ext cx="1584176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8269">
            <a:off x="6302162" y="488461"/>
            <a:ext cx="762004" cy="9953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6115" y="8646193"/>
            <a:ext cx="387608" cy="444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2977" y="8098528"/>
            <a:ext cx="387608" cy="444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84829" y="7446868"/>
            <a:ext cx="519074" cy="567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3903" y="7428349"/>
            <a:ext cx="519074" cy="567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4149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151217" y="74593"/>
            <a:ext cx="6927220" cy="8790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244" tIns="47622" rIns="95244" bIns="47622" rtlCol="0" anchor="ctr"/>
          <a:lstStyle/>
          <a:p>
            <a:pPr algn="ctr"/>
            <a:endParaRPr lang="fr-FR"/>
          </a:p>
        </p:txBody>
      </p:sp>
      <p:sp>
        <p:nvSpPr>
          <p:cNvPr id="2052" name="AutoShape 4" descr="Résultat de recherche d'images pour &quot;la boite aux mots interdits&quot;"/>
          <p:cNvSpPr>
            <a:spLocks noChangeAspect="1" noChangeArrowheads="1"/>
          </p:cNvSpPr>
          <p:nvPr/>
        </p:nvSpPr>
        <p:spPr bwMode="auto">
          <a:xfrm>
            <a:off x="163354" y="-149649"/>
            <a:ext cx="320040" cy="315743"/>
          </a:xfrm>
          <a:prstGeom prst="rect">
            <a:avLst/>
          </a:prstGeom>
          <a:noFill/>
        </p:spPr>
        <p:txBody>
          <a:bodyPr vert="horz" wrap="square" lIns="95244" tIns="47622" rIns="95244" bIns="4762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50" y="992560"/>
            <a:ext cx="694025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1800" b="1" u="sng" dirty="0">
                <a:latin typeface="Comic Sans MS" pitchFamily="66" charset="0"/>
              </a:rPr>
              <a:t>Coche </a:t>
            </a:r>
            <a:r>
              <a:rPr lang="fr-FR" sz="1800" u="sng" dirty="0">
                <a:latin typeface="Comic Sans MS" pitchFamily="66" charset="0"/>
              </a:rPr>
              <a:t>VRAI ou FAUX. Attention, si tu coches FAUX, tu dois </a:t>
            </a:r>
            <a:r>
              <a:rPr lang="fr-FR" sz="1800" b="1" u="sng" dirty="0">
                <a:latin typeface="Comic Sans MS" pitchFamily="66" charset="0"/>
              </a:rPr>
              <a:t>écrire</a:t>
            </a:r>
            <a:r>
              <a:rPr lang="fr-FR" sz="1800" u="sng" dirty="0">
                <a:latin typeface="Comic Sans MS" pitchFamily="66" charset="0"/>
              </a:rPr>
              <a:t> la bonne réponse.</a:t>
            </a:r>
          </a:p>
          <a:p>
            <a:pPr marL="342900" indent="-342900">
              <a:spcBef>
                <a:spcPts val="600"/>
              </a:spcBef>
            </a:pPr>
            <a:r>
              <a:rPr lang="fr-FR" sz="1800" dirty="0">
                <a:latin typeface="Comic Sans MS" pitchFamily="66" charset="0"/>
              </a:rPr>
              <a:t>Le sac d’or est très léger pour Jacques. 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Vrai.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Faux, ________________________________________</a:t>
            </a:r>
          </a:p>
          <a:p>
            <a:pPr marL="342900" indent="-342900">
              <a:spcBef>
                <a:spcPts val="600"/>
              </a:spcBef>
            </a:pPr>
            <a:r>
              <a:rPr lang="fr-FR" sz="1800" dirty="0">
                <a:latin typeface="Comic Sans MS" pitchFamily="66" charset="0"/>
              </a:rPr>
              <a:t>La mère de Jacques monte à la corde. 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Vrai.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Faux, ________________________________________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3762648"/>
            <a:ext cx="7200900" cy="6498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2"/>
            </a:pPr>
            <a:r>
              <a:rPr lang="fr-FR" sz="1800" b="1" u="sng" dirty="0">
                <a:latin typeface="Comic Sans MS" pitchFamily="66" charset="0"/>
              </a:rPr>
              <a:t>Recopie </a:t>
            </a:r>
            <a:r>
              <a:rPr lang="fr-FR" sz="1800" u="sng" dirty="0">
                <a:latin typeface="Comic Sans MS" pitchFamily="66" charset="0"/>
              </a:rPr>
              <a:t>ce que dit Jacques en arrivant près de sa mère (T13). 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endParaRPr lang="fr-FR" sz="1200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3"/>
            </a:pPr>
            <a:r>
              <a:rPr lang="fr-FR" sz="1800" b="1" u="sng" dirty="0">
                <a:latin typeface="Comic Sans MS" pitchFamily="66" charset="0"/>
              </a:rPr>
              <a:t>Réponds</a:t>
            </a:r>
            <a:r>
              <a:rPr lang="fr-FR" sz="1800" u="sng" dirty="0">
                <a:latin typeface="Comic Sans MS" pitchFamily="66" charset="0"/>
              </a:rPr>
              <a:t> en faisant des phrases.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Que fait la mère de Jacques en bas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Pourquoi Jacques remonte-t-il sur la tige du haricot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Que veut l’oie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endParaRPr lang="fr-FR" sz="1200" dirty="0">
              <a:latin typeface="Comic Sans MS" pitchFamily="66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fr-FR" sz="1800" b="1" dirty="0">
                <a:latin typeface="Comic Sans MS" pitchFamily="66" charset="0"/>
              </a:rPr>
              <a:t>4. </a:t>
            </a:r>
            <a:r>
              <a:rPr lang="fr-FR" sz="1800" b="1" u="sng" dirty="0">
                <a:latin typeface="Comic Sans MS" pitchFamily="66" charset="0"/>
              </a:rPr>
              <a:t>Coche </a:t>
            </a:r>
            <a:r>
              <a:rPr lang="fr-FR" sz="1800" u="sng" dirty="0">
                <a:latin typeface="Comic Sans MS" pitchFamily="66" charset="0"/>
              </a:rPr>
              <a:t>la bonne réponse</a:t>
            </a:r>
            <a:r>
              <a:rPr lang="fr-FR" sz="1800" b="1" u="sng" dirty="0">
                <a:latin typeface="Comic Sans MS" pitchFamily="66" charset="0"/>
              </a:rPr>
              <a:t>. </a:t>
            </a:r>
          </a:p>
          <a:p>
            <a:pPr marL="457200" indent="-4572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Que signifie « d’un air effaré » ?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D’un air content 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D’un air très surpris.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0" y="58483"/>
            <a:ext cx="7200900" cy="865616"/>
          </a:xfrm>
          <a:prstGeom prst="rect">
            <a:avLst/>
          </a:prstGeom>
          <a:noFill/>
        </p:spPr>
        <p:txBody>
          <a:bodyPr wrap="square" lIns="95244" tIns="47622" rIns="95244" bIns="47622" rtlCol="0">
            <a:spAutoFit/>
          </a:bodyPr>
          <a:lstStyle/>
          <a:p>
            <a:pPr algn="ctr"/>
            <a:r>
              <a:rPr lang="fr-FR" sz="3000" b="1" dirty="0">
                <a:latin typeface="Shanghai" pitchFamily="2" charset="0"/>
              </a:rPr>
              <a:t>Jacques et le haricot magique</a:t>
            </a:r>
          </a:p>
          <a:p>
            <a:pPr algn="ctr"/>
            <a:r>
              <a:rPr lang="fr-FR" sz="2000" dirty="0">
                <a:latin typeface="Comic Sans MS" pitchFamily="66" charset="0"/>
              </a:rPr>
              <a:t>Exercices des textes 13 et 14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8269">
            <a:off x="6338072" y="243280"/>
            <a:ext cx="762004" cy="9953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657798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 descr="Résultat de recherche d'images pour &quot;la boite aux mots interdits&quot;"/>
          <p:cNvSpPr>
            <a:spLocks noChangeAspect="1" noChangeArrowheads="1"/>
          </p:cNvSpPr>
          <p:nvPr/>
        </p:nvSpPr>
        <p:spPr bwMode="auto">
          <a:xfrm>
            <a:off x="163354" y="-149649"/>
            <a:ext cx="320040" cy="315743"/>
          </a:xfrm>
          <a:prstGeom prst="rect">
            <a:avLst/>
          </a:prstGeom>
          <a:noFill/>
        </p:spPr>
        <p:txBody>
          <a:bodyPr vert="horz" wrap="square" lIns="95244" tIns="47622" rIns="95244" bIns="4762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0" y="1098352"/>
            <a:ext cx="720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fr-FR" sz="1800" u="sng" dirty="0">
                <a:latin typeface="Comic Sans MS" pitchFamily="66" charset="0"/>
              </a:rPr>
              <a:t>Qui fait quoi? </a:t>
            </a:r>
            <a:r>
              <a:rPr lang="fr-FR" sz="1800" b="1" u="sng" dirty="0">
                <a:latin typeface="Comic Sans MS" pitchFamily="66" charset="0"/>
              </a:rPr>
              <a:t>Relie </a:t>
            </a:r>
            <a:r>
              <a:rPr lang="fr-FR" sz="1800" u="sng" dirty="0">
                <a:latin typeface="Comic Sans MS" pitchFamily="66" charset="0"/>
              </a:rPr>
              <a:t>les phrases aux bons personnages. 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956064"/>
              </p:ext>
            </p:extLst>
          </p:nvPr>
        </p:nvGraphicFramePr>
        <p:xfrm>
          <a:off x="108035" y="1584050"/>
          <a:ext cx="7092864" cy="2264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6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5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Elle veut partir avec Jacques.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Jacques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Il court chercher une corde.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fr-FR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448">
                <a:tc>
                  <a:txBody>
                    <a:bodyPr/>
                    <a:lstStyle/>
                    <a:p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Elle attend Jacques devant la tige.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l’oie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Elle veut pondre des œufs pour Jacques.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fr-FR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Elle a détaché la corde.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la mère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Il veut voler un autre sac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d’or. 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fr-FR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0" y="7795096"/>
            <a:ext cx="720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8"/>
            </a:pPr>
            <a:r>
              <a:rPr lang="fr-FR" sz="1800" b="1" u="sng" dirty="0">
                <a:latin typeface="Comic Sans MS" pitchFamily="66" charset="0"/>
              </a:rPr>
              <a:t>Dessine </a:t>
            </a:r>
            <a:r>
              <a:rPr lang="fr-FR" sz="1800" u="sng" dirty="0">
                <a:latin typeface="Comic Sans MS" pitchFamily="66" charset="0"/>
              </a:rPr>
              <a:t>ce que va faire Jacques avec l’oie</a:t>
            </a:r>
            <a:r>
              <a:rPr lang="fr-FR" sz="1800" b="1" u="sng" dirty="0">
                <a:latin typeface="Comic Sans MS" pitchFamily="66" charset="0"/>
              </a:rPr>
              <a:t>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4194696"/>
            <a:ext cx="7200900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6"/>
            </a:pPr>
            <a:r>
              <a:rPr lang="fr-FR" sz="1800" b="1" u="sng" dirty="0">
                <a:latin typeface="Comic Sans MS" pitchFamily="66" charset="0"/>
              </a:rPr>
              <a:t>Recopie</a:t>
            </a:r>
            <a:r>
              <a:rPr lang="fr-FR" sz="1800" u="sng" dirty="0">
                <a:latin typeface="Comic Sans MS" pitchFamily="66" charset="0"/>
              </a:rPr>
              <a:t> dans la phrase suivante: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« Jacques retourna dans la cuisine du château. »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Un nom masculin:________________________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Un  nom féminin:________________________</a:t>
            </a:r>
          </a:p>
          <a:p>
            <a:pPr marL="342900" indent="-342900">
              <a:lnSpc>
                <a:spcPct val="150000"/>
              </a:lnSpc>
            </a:pPr>
            <a:endParaRPr lang="fr-FR" sz="800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7"/>
            </a:pPr>
            <a:r>
              <a:rPr lang="fr-FR" sz="1800" b="1" u="sng" dirty="0">
                <a:latin typeface="Comic Sans MS" pitchFamily="66" charset="0"/>
              </a:rPr>
              <a:t>Ecris </a:t>
            </a:r>
            <a:r>
              <a:rPr lang="fr-FR" sz="1800" u="sng" dirty="0">
                <a:latin typeface="Comic Sans MS" pitchFamily="66" charset="0"/>
              </a:rPr>
              <a:t>une phrase en utilisant le mot « dérober »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</p:txBody>
      </p: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0650" y="5450432"/>
            <a:ext cx="360040" cy="41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0650" y="4986784"/>
            <a:ext cx="360040" cy="41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à coins arrondis 17"/>
          <p:cNvSpPr/>
          <p:nvPr/>
        </p:nvSpPr>
        <p:spPr>
          <a:xfrm>
            <a:off x="151217" y="74593"/>
            <a:ext cx="6927220" cy="8790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244" tIns="47622" rIns="95244" bIns="47622"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0" y="58483"/>
            <a:ext cx="7200900" cy="865616"/>
          </a:xfrm>
          <a:prstGeom prst="rect">
            <a:avLst/>
          </a:prstGeom>
          <a:noFill/>
        </p:spPr>
        <p:txBody>
          <a:bodyPr wrap="square" lIns="95244" tIns="47622" rIns="95244" bIns="47622" rtlCol="0">
            <a:spAutoFit/>
          </a:bodyPr>
          <a:lstStyle/>
          <a:p>
            <a:pPr algn="ctr"/>
            <a:r>
              <a:rPr lang="fr-FR" sz="3000" b="1" dirty="0">
                <a:latin typeface="Shanghai" pitchFamily="2" charset="0"/>
              </a:rPr>
              <a:t>Jacques et le haricot magique</a:t>
            </a:r>
          </a:p>
          <a:p>
            <a:pPr algn="ctr"/>
            <a:r>
              <a:rPr lang="fr-FR" sz="2000" dirty="0">
                <a:latin typeface="Comic Sans MS" pitchFamily="66" charset="0"/>
              </a:rPr>
              <a:t>Exercices des textes 13 et 14 (b)</a:t>
            </a: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8269">
            <a:off x="6349373" y="343628"/>
            <a:ext cx="762004" cy="9953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73043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 descr="Résultat de recherche d'images pour &quot;la boite aux mots interdits&quot;"/>
          <p:cNvSpPr>
            <a:spLocks noChangeAspect="1" noChangeArrowheads="1"/>
          </p:cNvSpPr>
          <p:nvPr/>
        </p:nvSpPr>
        <p:spPr bwMode="auto">
          <a:xfrm>
            <a:off x="163354" y="-149649"/>
            <a:ext cx="320040" cy="315743"/>
          </a:xfrm>
          <a:prstGeom prst="rect">
            <a:avLst/>
          </a:prstGeom>
          <a:noFill/>
        </p:spPr>
        <p:txBody>
          <a:bodyPr vert="horz" wrap="square" lIns="95244" tIns="47622" rIns="95244" bIns="4762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-24408" y="1424657"/>
            <a:ext cx="720090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sz="1800" b="1" u="sng" dirty="0">
                <a:latin typeface="Comic Sans MS" pitchFamily="66" charset="0"/>
              </a:rPr>
              <a:t>Complète</a:t>
            </a:r>
            <a:r>
              <a:rPr lang="fr-FR" sz="1800" u="sng" dirty="0">
                <a:latin typeface="Comic Sans MS" pitchFamily="66" charset="0"/>
              </a:rPr>
              <a:t> le texte avec les mots proposés: 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</a:t>
            </a:r>
            <a:r>
              <a:rPr lang="fr-FR" sz="1800" u="sng" dirty="0">
                <a:latin typeface="Comic Sans MS" pitchFamily="66" charset="0"/>
              </a:rPr>
              <a:t>attention à l’intrus!</a:t>
            </a:r>
            <a:r>
              <a:rPr lang="fr-FR" i="1" dirty="0">
                <a:latin typeface="Cursive standard" pitchFamily="2" charset="0"/>
              </a:rPr>
              <a:t> </a:t>
            </a:r>
          </a:p>
          <a:p>
            <a:pPr marL="342900" indent="-342900">
              <a:lnSpc>
                <a:spcPct val="150000"/>
              </a:lnSpc>
            </a:pPr>
            <a:r>
              <a:rPr lang="fr-FR" i="1" dirty="0">
                <a:latin typeface="Cursive standard" pitchFamily="2" charset="0"/>
              </a:rPr>
              <a:t>	</a:t>
            </a:r>
            <a:r>
              <a:rPr lang="fr-FR" sz="2400" b="1" dirty="0">
                <a:latin typeface="Cursive standard" pitchFamily="2" charset="0"/>
              </a:rPr>
              <a:t>courait</a:t>
            </a:r>
            <a:r>
              <a:rPr lang="fr-FR" sz="2400" b="1" i="1" dirty="0">
                <a:latin typeface="Cursive standard" pitchFamily="2" charset="0"/>
              </a:rPr>
              <a:t> – </a:t>
            </a:r>
            <a:r>
              <a:rPr lang="fr-FR" sz="2400" b="1" dirty="0">
                <a:latin typeface="Cursive standard" pitchFamily="2" charset="0"/>
              </a:rPr>
              <a:t>vieille – harpe – géant – </a:t>
            </a:r>
            <a:r>
              <a:rPr lang="fr-F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fr-FR" sz="2400" b="1" dirty="0" err="1">
                <a:latin typeface="Cursive standard" pitchFamily="2" charset="0"/>
              </a:rPr>
              <a:t>acque</a:t>
            </a:r>
            <a:r>
              <a:rPr lang="fr-FR" sz="2400" b="1" dirty="0">
                <a:latin typeface="Cursive standard" pitchFamily="2" charset="0"/>
              </a:rPr>
              <a:t>$ – venir </a:t>
            </a:r>
          </a:p>
          <a:p>
            <a:pPr marL="342900" indent="-342900">
              <a:lnSpc>
                <a:spcPct val="150000"/>
              </a:lnSpc>
            </a:pPr>
            <a:r>
              <a:rPr lang="fr-FR" dirty="0">
                <a:latin typeface="Comic Sans MS" pitchFamily="66" charset="0"/>
              </a:rPr>
              <a:t>	</a:t>
            </a:r>
            <a:r>
              <a:rPr lang="fr-FR" sz="1800" dirty="0">
                <a:latin typeface="Comic Sans MS" pitchFamily="66" charset="0"/>
              </a:rPr>
              <a:t>Dans le couloir, il rencontra la ________ femme. Elle veut _________ avec lui aussi. Jacques va aussi chercher la _________. Le _________ se réveilla. Jacques________ de plus en plus vite.          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0" y="4986784"/>
            <a:ext cx="72009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800" b="1" u="sng" dirty="0">
                <a:latin typeface="Comic Sans MS" pitchFamily="66" charset="0"/>
              </a:rPr>
              <a:t>2. Réponds</a:t>
            </a:r>
            <a:r>
              <a:rPr lang="fr-FR" sz="1800" u="sng" dirty="0">
                <a:latin typeface="Comic Sans MS" pitchFamily="66" charset="0"/>
              </a:rPr>
              <a:t> en faisant des phrases.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Qui crie « au secours »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Que fait alors le géant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Pourquoi la tige penche-t-elle ? 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A ton avis, que va-t-il se passer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51217" y="74593"/>
            <a:ext cx="6927220" cy="8790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244" tIns="47622" rIns="95244" bIns="47622"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0" y="58483"/>
            <a:ext cx="7200900" cy="865616"/>
          </a:xfrm>
          <a:prstGeom prst="rect">
            <a:avLst/>
          </a:prstGeom>
          <a:noFill/>
        </p:spPr>
        <p:txBody>
          <a:bodyPr wrap="square" lIns="95244" tIns="47622" rIns="95244" bIns="47622" rtlCol="0">
            <a:spAutoFit/>
          </a:bodyPr>
          <a:lstStyle/>
          <a:p>
            <a:pPr algn="ctr"/>
            <a:r>
              <a:rPr lang="fr-FR" sz="3000" b="1" dirty="0">
                <a:latin typeface="Shanghai" pitchFamily="2" charset="0"/>
              </a:rPr>
              <a:t>Jacques et le haricot magique</a:t>
            </a:r>
          </a:p>
          <a:p>
            <a:pPr algn="ctr"/>
            <a:r>
              <a:rPr lang="fr-FR" sz="2000" dirty="0">
                <a:latin typeface="Comic Sans MS" pitchFamily="66" charset="0"/>
              </a:rPr>
              <a:t>Exercices des textes 15 et 16 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8269">
            <a:off x="6215608" y="563355"/>
            <a:ext cx="762004" cy="9953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510279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 descr="Résultat de recherche d'images pour &quot;la boite aux mots interdits&quot;"/>
          <p:cNvSpPr>
            <a:spLocks noChangeAspect="1" noChangeArrowheads="1"/>
          </p:cNvSpPr>
          <p:nvPr/>
        </p:nvSpPr>
        <p:spPr bwMode="auto">
          <a:xfrm>
            <a:off x="163354" y="-149649"/>
            <a:ext cx="320040" cy="315743"/>
          </a:xfrm>
          <a:prstGeom prst="rect">
            <a:avLst/>
          </a:prstGeom>
          <a:noFill/>
        </p:spPr>
        <p:txBody>
          <a:bodyPr vert="horz" wrap="square" lIns="95244" tIns="47622" rIns="95244" bIns="4762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0" y="1026344"/>
            <a:ext cx="7200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u="sng" dirty="0">
                <a:latin typeface="Comic Sans MS" pitchFamily="66" charset="0"/>
              </a:rPr>
              <a:t>3. Colorie</a:t>
            </a:r>
            <a:r>
              <a:rPr lang="fr-FR" sz="1800" u="sng" dirty="0">
                <a:latin typeface="Comic Sans MS" pitchFamily="66" charset="0"/>
              </a:rPr>
              <a:t> tous les personnages qui glissent sur la tige.</a:t>
            </a:r>
          </a:p>
          <a:p>
            <a:pPr marL="342900" indent="-342900"/>
            <a:r>
              <a:rPr lang="fr-FR" sz="1800" dirty="0">
                <a:latin typeface="Comic Sans MS" pitchFamily="66" charset="0"/>
              </a:rPr>
              <a:t>	</a:t>
            </a:r>
            <a:endParaRPr lang="fr-FR" sz="1400" dirty="0">
              <a:latin typeface="Comic Sans MS" pitchFamily="66" charset="0"/>
            </a:endParaRPr>
          </a:p>
          <a:p>
            <a:pPr marL="342900" indent="-342900"/>
            <a:r>
              <a:rPr lang="fr-FR" sz="1800" dirty="0">
                <a:latin typeface="Comic Sans MS" pitchFamily="66" charset="0"/>
              </a:rPr>
              <a:t>	   l’oie                        le géant		     la mère</a:t>
            </a:r>
          </a:p>
          <a:p>
            <a:pPr marL="342900" indent="-342900"/>
            <a:r>
              <a:rPr lang="fr-FR" sz="1800" dirty="0">
                <a:latin typeface="Comic Sans MS" pitchFamily="66" charset="0"/>
              </a:rPr>
              <a:t>     </a:t>
            </a:r>
          </a:p>
          <a:p>
            <a:pPr marL="342900" indent="-342900"/>
            <a:r>
              <a:rPr lang="fr-FR" sz="1800" dirty="0">
                <a:latin typeface="Comic Sans MS" pitchFamily="66" charset="0"/>
              </a:rPr>
              <a:t>                    Jacques 	        la harpe              la vieille femme   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8082" y="1566987"/>
            <a:ext cx="158417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2376314" y="1566987"/>
            <a:ext cx="158417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4824586" y="1566987"/>
            <a:ext cx="158417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1080170" y="2143051"/>
            <a:ext cx="172819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5040609" y="2143051"/>
            <a:ext cx="2037827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3456434" y="2143051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0" y="5418832"/>
            <a:ext cx="72009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</a:pPr>
            <a:endParaRPr lang="fr-FR" sz="18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fr-FR" sz="1800" b="1" u="sng" dirty="0">
                <a:latin typeface="Comic Sans MS" pitchFamily="66" charset="0"/>
              </a:rPr>
              <a:t>5. Dessine</a:t>
            </a:r>
            <a:r>
              <a:rPr lang="fr-FR" sz="1800" u="sng" dirty="0">
                <a:latin typeface="Comic Sans MS" pitchFamily="66" charset="0"/>
              </a:rPr>
              <a:t> et </a:t>
            </a:r>
            <a:r>
              <a:rPr lang="fr-FR" sz="1800" b="1" u="sng" dirty="0">
                <a:latin typeface="Comic Sans MS" pitchFamily="66" charset="0"/>
              </a:rPr>
              <a:t>explique</a:t>
            </a:r>
            <a:r>
              <a:rPr lang="fr-FR" sz="1800" u="sng" dirty="0">
                <a:latin typeface="Comic Sans MS" pitchFamily="66" charset="0"/>
              </a:rPr>
              <a:t> ce que va faire le géant.</a:t>
            </a:r>
            <a:endParaRPr lang="fr-FR" sz="1800" b="1" u="sng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</a:pPr>
            <a:endParaRPr lang="fr-FR" sz="1800" b="1" u="sng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</a:pPr>
            <a:endParaRPr lang="fr-FR" sz="1800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</a:pPr>
            <a:endParaRPr lang="fr-FR" sz="1800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</a:pPr>
            <a:endParaRPr lang="fr-FR" sz="1800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</a:pPr>
            <a:endParaRPr lang="fr-FR" sz="1800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</a:pPr>
            <a:endParaRPr lang="fr-FR" sz="1800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_________________________________________________</a:t>
            </a:r>
            <a:endParaRPr lang="fr-FR" sz="1800" b="1" u="sng" dirty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2754536"/>
            <a:ext cx="72009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800" b="1" u="sng" dirty="0">
                <a:latin typeface="Comic Sans MS" pitchFamily="66" charset="0"/>
              </a:rPr>
              <a:t>4. Recopie</a:t>
            </a:r>
            <a:r>
              <a:rPr lang="fr-FR" sz="1800" u="sng" dirty="0">
                <a:latin typeface="Comic Sans MS" pitchFamily="66" charset="0"/>
              </a:rPr>
              <a:t> dans le texte 15:</a:t>
            </a:r>
          </a:p>
          <a:p>
            <a:pPr marL="342900" indent="-342900">
              <a:lnSpc>
                <a:spcPct val="200000"/>
              </a:lnSpc>
            </a:pPr>
            <a:r>
              <a:rPr lang="fr-FR" sz="1800" dirty="0">
                <a:latin typeface="Comic Sans MS" pitchFamily="66" charset="0"/>
              </a:rPr>
              <a:t>Une phrase exclamative avec (!):</a:t>
            </a:r>
          </a:p>
          <a:p>
            <a:pPr marL="342900" indent="-342900">
              <a:lnSpc>
                <a:spcPct val="20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</a:t>
            </a:r>
          </a:p>
          <a:p>
            <a:pPr marL="342900" indent="-342900">
              <a:lnSpc>
                <a:spcPct val="200000"/>
              </a:lnSpc>
            </a:pPr>
            <a:r>
              <a:rPr lang="fr-FR" sz="1800" dirty="0">
                <a:latin typeface="Comic Sans MS" pitchFamily="66" charset="0"/>
              </a:rPr>
              <a:t>Une phrase interrogative (avec ?):</a:t>
            </a:r>
          </a:p>
          <a:p>
            <a:pPr marL="342900" indent="-342900">
              <a:lnSpc>
                <a:spcPct val="20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</a:t>
            </a:r>
          </a:p>
          <a:p>
            <a:pPr marL="342900" indent="-342900">
              <a:lnSpc>
                <a:spcPct val="200000"/>
              </a:lnSpc>
            </a:pPr>
            <a:endParaRPr lang="fr-FR" sz="1800" dirty="0">
              <a:latin typeface="Comic Sans MS" pitchFamily="66" charset="0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151217" y="74593"/>
            <a:ext cx="6927220" cy="8790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244" tIns="47622" rIns="95244" bIns="47622"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0" y="58483"/>
            <a:ext cx="7200900" cy="865616"/>
          </a:xfrm>
          <a:prstGeom prst="rect">
            <a:avLst/>
          </a:prstGeom>
          <a:noFill/>
        </p:spPr>
        <p:txBody>
          <a:bodyPr wrap="square" lIns="95244" tIns="47622" rIns="95244" bIns="47622" rtlCol="0">
            <a:spAutoFit/>
          </a:bodyPr>
          <a:lstStyle/>
          <a:p>
            <a:pPr algn="ctr"/>
            <a:r>
              <a:rPr lang="fr-FR" sz="3000" b="1" dirty="0">
                <a:latin typeface="Shanghai" pitchFamily="2" charset="0"/>
              </a:rPr>
              <a:t>Jacques et le haricot magique</a:t>
            </a:r>
          </a:p>
          <a:p>
            <a:pPr algn="ctr"/>
            <a:r>
              <a:rPr lang="fr-FR" sz="2000" dirty="0">
                <a:latin typeface="Comic Sans MS" pitchFamily="66" charset="0"/>
              </a:rPr>
              <a:t>Exercices des textes 15 et 16 (b)</a:t>
            </a: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8269">
            <a:off x="6276841" y="466949"/>
            <a:ext cx="762004" cy="9953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622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 descr="Résultat de recherche d'images pour &quot;la boite aux mots interdits&quot;"/>
          <p:cNvSpPr>
            <a:spLocks noChangeAspect="1" noChangeArrowheads="1"/>
          </p:cNvSpPr>
          <p:nvPr/>
        </p:nvSpPr>
        <p:spPr bwMode="auto">
          <a:xfrm>
            <a:off x="163354" y="-149649"/>
            <a:ext cx="320040" cy="315743"/>
          </a:xfrm>
          <a:prstGeom prst="rect">
            <a:avLst/>
          </a:prstGeom>
          <a:noFill/>
        </p:spPr>
        <p:txBody>
          <a:bodyPr vert="horz" wrap="square" lIns="95244" tIns="47622" rIns="95244" bIns="4762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0" y="882328"/>
            <a:ext cx="7200900" cy="468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sz="1800" b="1" u="sng" dirty="0">
                <a:latin typeface="Comic Sans MS" pitchFamily="66" charset="0"/>
              </a:rPr>
              <a:t>Réponds</a:t>
            </a:r>
            <a:r>
              <a:rPr lang="fr-FR" sz="1800" u="sng" dirty="0">
                <a:latin typeface="Comic Sans MS" pitchFamily="66" charset="0"/>
              </a:rPr>
              <a:t> en faisant des phrases.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Que fait Jacques avec la corde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Pourquoi ? 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Qu’arrive-t-il alors au géant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Pourquoi Jacques est-il raisonnable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Qui a rendu visite à Jacques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0" y="5562848"/>
            <a:ext cx="720085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fr-FR" sz="1800" b="1" u="sng" dirty="0">
                <a:latin typeface="Comic Sans MS" pitchFamily="66" charset="0"/>
              </a:rPr>
              <a:t>Coche </a:t>
            </a:r>
            <a:r>
              <a:rPr lang="fr-FR" sz="1800" u="sng" dirty="0">
                <a:latin typeface="Comic Sans MS" pitchFamily="66" charset="0"/>
              </a:rPr>
              <a:t>VRAI ou FAUX. Attention, si tu coches FAUX, tu dois </a:t>
            </a:r>
            <a:r>
              <a:rPr lang="fr-FR" sz="1800" b="1" u="sng" dirty="0">
                <a:latin typeface="Comic Sans MS" pitchFamily="66" charset="0"/>
              </a:rPr>
              <a:t>écrire</a:t>
            </a:r>
            <a:r>
              <a:rPr lang="fr-FR" sz="1800" u="sng" dirty="0">
                <a:latin typeface="Comic Sans MS" pitchFamily="66" charset="0"/>
              </a:rPr>
              <a:t> la bonne réponse.</a:t>
            </a:r>
          </a:p>
          <a:p>
            <a:pPr marL="342900" indent="-342900">
              <a:spcBef>
                <a:spcPts val="600"/>
              </a:spcBef>
            </a:pPr>
            <a:r>
              <a:rPr lang="fr-FR" sz="1800" dirty="0">
                <a:latin typeface="Comic Sans MS" pitchFamily="66" charset="0"/>
              </a:rPr>
              <a:t>La « gigue » est une chanson inventée par Jacques.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Vrai.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Faux, __________________________________________</a:t>
            </a:r>
          </a:p>
          <a:p>
            <a:pPr marL="342900" indent="-342900">
              <a:spcBef>
                <a:spcPts val="600"/>
              </a:spcBef>
            </a:pPr>
            <a:r>
              <a:rPr lang="fr-FR" sz="1800" dirty="0">
                <a:latin typeface="Comic Sans MS" pitchFamily="66" charset="0"/>
              </a:rPr>
              <a:t>Le géant a dansé avec tous les autres.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Vrai.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Faux, __________________________________________</a:t>
            </a:r>
          </a:p>
          <a:p>
            <a:pPr marL="342900" indent="-342900">
              <a:spcBef>
                <a:spcPts val="600"/>
              </a:spcBef>
            </a:pPr>
            <a:endParaRPr lang="fr-FR" sz="800" dirty="0">
              <a:latin typeface="Comic Sans MS" pitchFamily="66" charset="0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341331"/>
              </p:ext>
            </p:extLst>
          </p:nvPr>
        </p:nvGraphicFramePr>
        <p:xfrm>
          <a:off x="216074" y="8986832"/>
          <a:ext cx="684075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4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Jacques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prépara du thé.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La femme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fabriqua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un abri pour l’oie.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La mère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posa la harpe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sur le buffet. 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50" y="8433876"/>
            <a:ext cx="7200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 startAt="3"/>
            </a:pPr>
            <a:r>
              <a:rPr lang="fr-FR" sz="1800" b="1" u="sng" dirty="0">
                <a:latin typeface="Comic Sans MS" pitchFamily="66" charset="0"/>
              </a:rPr>
              <a:t>Relie</a:t>
            </a:r>
            <a:r>
              <a:rPr lang="fr-FR" sz="1800" u="sng" dirty="0">
                <a:latin typeface="Comic Sans MS" pitchFamily="66" charset="0"/>
              </a:rPr>
              <a:t> les mots à ce qu’ils font.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0" y="58483"/>
            <a:ext cx="7200900" cy="865616"/>
          </a:xfrm>
          <a:prstGeom prst="rect">
            <a:avLst/>
          </a:prstGeom>
          <a:noFill/>
        </p:spPr>
        <p:txBody>
          <a:bodyPr wrap="square" lIns="95244" tIns="47622" rIns="95244" bIns="47622" rtlCol="0">
            <a:spAutoFit/>
          </a:bodyPr>
          <a:lstStyle/>
          <a:p>
            <a:pPr algn="ctr"/>
            <a:r>
              <a:rPr lang="fr-FR" sz="3000" b="1" dirty="0">
                <a:latin typeface="Shanghai" pitchFamily="2" charset="0"/>
              </a:rPr>
              <a:t>Jacques et le haricot magique</a:t>
            </a:r>
          </a:p>
          <a:p>
            <a:pPr algn="ctr"/>
            <a:r>
              <a:rPr lang="fr-FR" sz="2000" dirty="0">
                <a:latin typeface="Comic Sans MS" pitchFamily="66" charset="0"/>
              </a:rPr>
              <a:t>Exercices des textes 17 et 18 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8269">
            <a:off x="6194005" y="653795"/>
            <a:ext cx="762004" cy="9953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4" name="Rectangle à coins arrondis 13"/>
          <p:cNvSpPr/>
          <p:nvPr/>
        </p:nvSpPr>
        <p:spPr>
          <a:xfrm>
            <a:off x="151217" y="74593"/>
            <a:ext cx="6927220" cy="8790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244" tIns="47622" rIns="95244" bIns="47622"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9129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151217" y="74593"/>
            <a:ext cx="6927220" cy="8790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244" tIns="47622" rIns="95244" bIns="47622"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0" y="58483"/>
            <a:ext cx="7200900" cy="865616"/>
          </a:xfrm>
          <a:prstGeom prst="rect">
            <a:avLst/>
          </a:prstGeom>
          <a:noFill/>
        </p:spPr>
        <p:txBody>
          <a:bodyPr wrap="square" lIns="95244" tIns="47622" rIns="95244" bIns="47622" rtlCol="0">
            <a:spAutoFit/>
          </a:bodyPr>
          <a:lstStyle/>
          <a:p>
            <a:pPr algn="ctr"/>
            <a:r>
              <a:rPr lang="fr-FR" sz="3000" b="1" dirty="0">
                <a:latin typeface="Shanghai" pitchFamily="2" charset="0"/>
              </a:rPr>
              <a:t>Jacques et le haricot magique</a:t>
            </a:r>
          </a:p>
          <a:p>
            <a:pPr algn="ctr"/>
            <a:r>
              <a:rPr lang="fr-FR" sz="2000" dirty="0">
                <a:latin typeface="Comic Sans MS" pitchFamily="66" charset="0"/>
              </a:rPr>
              <a:t>Exercices des textes 1 et 2 (b)</a:t>
            </a:r>
          </a:p>
        </p:txBody>
      </p:sp>
      <p:sp>
        <p:nvSpPr>
          <p:cNvPr id="2052" name="AutoShape 4" descr="Résultat de recherche d'images pour &quot;la boite aux mots interdits&quot;"/>
          <p:cNvSpPr>
            <a:spLocks noChangeAspect="1" noChangeArrowheads="1"/>
          </p:cNvSpPr>
          <p:nvPr/>
        </p:nvSpPr>
        <p:spPr bwMode="auto">
          <a:xfrm>
            <a:off x="163354" y="-149649"/>
            <a:ext cx="320040" cy="315743"/>
          </a:xfrm>
          <a:prstGeom prst="rect">
            <a:avLst/>
          </a:prstGeom>
          <a:noFill/>
        </p:spPr>
        <p:txBody>
          <a:bodyPr vert="horz" wrap="square" lIns="95244" tIns="47622" rIns="95244" bIns="4762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0" y="2898552"/>
            <a:ext cx="7200900" cy="650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fr-FR" sz="1800" u="sng" dirty="0">
                <a:latin typeface="Comic Sans MS" pitchFamily="66" charset="0"/>
              </a:rPr>
              <a:t>Regarde l’illustration.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4"/>
            </a:pPr>
            <a:r>
              <a:rPr lang="fr-FR" sz="1800" dirty="0">
                <a:latin typeface="Comic Sans MS" pitchFamily="66" charset="0"/>
              </a:rPr>
              <a:t>Comment est représenté Jacques (texte 1) </a:t>
            </a:r>
            <a:r>
              <a:rPr lang="fr-FR" sz="1800" b="1" u="sng" dirty="0">
                <a:latin typeface="Comic Sans MS" pitchFamily="66" charset="0"/>
              </a:rPr>
              <a:t>Réponds</a:t>
            </a:r>
            <a:r>
              <a:rPr lang="fr-FR" sz="1800" u="sng" dirty="0">
                <a:latin typeface="Comic Sans MS" pitchFamily="66" charset="0"/>
              </a:rPr>
              <a:t> en faisant une phrase.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fr-FR" sz="1800" b="1" u="sng" dirty="0">
                <a:latin typeface="Comic Sans MS" pitchFamily="66" charset="0"/>
              </a:rPr>
              <a:t>Relie</a:t>
            </a:r>
            <a:r>
              <a:rPr lang="fr-FR" sz="1800" u="sng" dirty="0">
                <a:latin typeface="Comic Sans MS" pitchFamily="66" charset="0"/>
              </a:rPr>
              <a:t> les expressions aux bons personnages.</a:t>
            </a:r>
          </a:p>
          <a:p>
            <a:pPr marL="342900" indent="-342900">
              <a:lnSpc>
                <a:spcPct val="150000"/>
              </a:lnSpc>
            </a:pPr>
            <a:endParaRPr lang="fr-FR" sz="1800" u="sng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</a:pPr>
            <a:endParaRPr lang="fr-FR" sz="1800" u="sng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</a:pPr>
            <a:endParaRPr lang="fr-FR" sz="1800" u="sng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</a:pPr>
            <a:endParaRPr lang="fr-FR" sz="1800" u="sng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6"/>
            </a:pPr>
            <a:r>
              <a:rPr lang="fr-FR" sz="1800" b="1" u="sng" dirty="0">
                <a:latin typeface="Comic Sans MS" pitchFamily="66" charset="0"/>
              </a:rPr>
              <a:t>Recopie</a:t>
            </a:r>
            <a:r>
              <a:rPr lang="fr-FR" sz="1800" u="sng" dirty="0">
                <a:latin typeface="Comic Sans MS" pitchFamily="66" charset="0"/>
              </a:rPr>
              <a:t>  dans les textes :</a:t>
            </a:r>
          </a:p>
          <a:p>
            <a:pPr marL="342900" indent="-342900">
              <a:lnSpc>
                <a:spcPct val="200000"/>
              </a:lnSpc>
            </a:pPr>
            <a:r>
              <a:rPr lang="fr-FR" sz="1800" dirty="0">
                <a:latin typeface="Comic Sans MS" pitchFamily="66" charset="0"/>
              </a:rPr>
              <a:t>Deux déterminants masculins:__________________________</a:t>
            </a:r>
          </a:p>
          <a:p>
            <a:pPr marL="342900" indent="-342900">
              <a:lnSpc>
                <a:spcPct val="200000"/>
              </a:lnSpc>
            </a:pPr>
            <a:r>
              <a:rPr lang="fr-FR" sz="1800" dirty="0">
                <a:latin typeface="Comic Sans MS" pitchFamily="66" charset="0"/>
              </a:rPr>
              <a:t>Deux déterminants féminins:___________________________</a:t>
            </a:r>
          </a:p>
          <a:p>
            <a:pPr marL="342900" indent="-342900">
              <a:lnSpc>
                <a:spcPct val="200000"/>
              </a:lnSpc>
            </a:pPr>
            <a:r>
              <a:rPr lang="fr-FR" sz="1800" dirty="0">
                <a:latin typeface="Comic Sans MS" pitchFamily="66" charset="0"/>
              </a:rPr>
              <a:t>Deux noms masculins:________________________________</a:t>
            </a:r>
          </a:p>
          <a:p>
            <a:pPr marL="342900" indent="-342900">
              <a:lnSpc>
                <a:spcPct val="200000"/>
              </a:lnSpc>
            </a:pPr>
            <a:r>
              <a:rPr lang="fr-FR" sz="1800" dirty="0">
                <a:latin typeface="Comic Sans MS" pitchFamily="66" charset="0"/>
              </a:rPr>
              <a:t>Deux noms féminins:_________________________________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70373"/>
              </p:ext>
            </p:extLst>
          </p:nvPr>
        </p:nvGraphicFramePr>
        <p:xfrm>
          <a:off x="280220" y="5293345"/>
          <a:ext cx="655272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0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4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paresseux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Daisy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à vendre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Jacques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drôle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la mère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fr-FR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le petit homme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6130" y="7210673"/>
            <a:ext cx="358697" cy="423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9512" y="7782557"/>
            <a:ext cx="358697" cy="423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6669" y="8206246"/>
            <a:ext cx="387608" cy="444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9222" y="8859134"/>
            <a:ext cx="387608" cy="444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ZoneTexte 14"/>
          <p:cNvSpPr txBox="1"/>
          <p:nvPr/>
        </p:nvSpPr>
        <p:spPr>
          <a:xfrm>
            <a:off x="50" y="1098352"/>
            <a:ext cx="72009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fr-FR" sz="1800" b="1" u="sng" dirty="0">
                <a:latin typeface="Comic Sans MS" pitchFamily="66" charset="0"/>
              </a:rPr>
              <a:t>Colorie</a:t>
            </a:r>
            <a:r>
              <a:rPr lang="fr-FR" sz="1800" u="sng" dirty="0">
                <a:latin typeface="Comic Sans MS" pitchFamily="66" charset="0"/>
              </a:rPr>
              <a:t> les bonnes réponses.</a:t>
            </a:r>
          </a:p>
          <a:p>
            <a:pPr marL="342900" indent="-342900"/>
            <a:r>
              <a:rPr lang="fr-FR" sz="1800" dirty="0">
                <a:latin typeface="Comic Sans MS" pitchFamily="66" charset="0"/>
              </a:rPr>
              <a:t>	Jacques doit emmener Daisy à l’aube…</a:t>
            </a:r>
          </a:p>
          <a:p>
            <a:pPr marL="342900" indent="-342900"/>
            <a:endParaRPr lang="fr-FR" sz="1400" dirty="0">
              <a:latin typeface="Comic Sans MS" pitchFamily="66" charset="0"/>
            </a:endParaRPr>
          </a:p>
          <a:p>
            <a:pPr marL="342900" indent="-342900"/>
            <a:r>
              <a:rPr lang="fr-FR" sz="1800" dirty="0">
                <a:latin typeface="Comic Sans MS" pitchFamily="66" charset="0"/>
              </a:rPr>
              <a:t>	très tard			le matin</a:t>
            </a:r>
          </a:p>
          <a:p>
            <a:pPr marL="342900" indent="-342900"/>
            <a:r>
              <a:rPr lang="fr-FR" sz="1800" dirty="0">
                <a:latin typeface="Comic Sans MS" pitchFamily="66" charset="0"/>
              </a:rPr>
              <a:t>			  très tôt		         le soir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280220" y="1892700"/>
            <a:ext cx="1584176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3668577" y="1879719"/>
            <a:ext cx="1584176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à coins arrondis 17"/>
          <p:cNvSpPr/>
          <p:nvPr/>
        </p:nvSpPr>
        <p:spPr>
          <a:xfrm>
            <a:off x="5252753" y="2173620"/>
            <a:ext cx="1440160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1936404" y="2173620"/>
            <a:ext cx="1584176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8269">
            <a:off x="6095687" y="568562"/>
            <a:ext cx="762004" cy="9953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151217" y="74593"/>
            <a:ext cx="6927220" cy="8790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244" tIns="47622" rIns="95244" bIns="47622" rtlCol="0" anchor="ctr"/>
          <a:lstStyle/>
          <a:p>
            <a:pPr algn="ctr"/>
            <a:endParaRPr lang="fr-FR"/>
          </a:p>
        </p:txBody>
      </p:sp>
      <p:sp>
        <p:nvSpPr>
          <p:cNvPr id="2052" name="AutoShape 4" descr="Résultat de recherche d'images pour &quot;la boite aux mots interdits&quot;"/>
          <p:cNvSpPr>
            <a:spLocks noChangeAspect="1" noChangeArrowheads="1"/>
          </p:cNvSpPr>
          <p:nvPr/>
        </p:nvSpPr>
        <p:spPr bwMode="auto">
          <a:xfrm>
            <a:off x="163354" y="-149649"/>
            <a:ext cx="320040" cy="315743"/>
          </a:xfrm>
          <a:prstGeom prst="rect">
            <a:avLst/>
          </a:prstGeom>
          <a:noFill/>
        </p:spPr>
        <p:txBody>
          <a:bodyPr vert="horz" wrap="square" lIns="95244" tIns="47622" rIns="95244" bIns="4762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50" y="992560"/>
            <a:ext cx="694025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1800" b="1" u="sng" dirty="0">
                <a:latin typeface="Comic Sans MS" pitchFamily="66" charset="0"/>
              </a:rPr>
              <a:t>Coche </a:t>
            </a:r>
            <a:r>
              <a:rPr lang="fr-FR" sz="1800" u="sng" dirty="0">
                <a:latin typeface="Comic Sans MS" pitchFamily="66" charset="0"/>
              </a:rPr>
              <a:t>VRAI ou FAUX. Attention, si tu coches FAUX, tu dois </a:t>
            </a:r>
            <a:r>
              <a:rPr lang="fr-FR" sz="1800" b="1" u="sng" dirty="0">
                <a:latin typeface="Comic Sans MS" pitchFamily="66" charset="0"/>
              </a:rPr>
              <a:t>écrire</a:t>
            </a:r>
            <a:r>
              <a:rPr lang="fr-FR" sz="1800" u="sng" dirty="0">
                <a:latin typeface="Comic Sans MS" pitchFamily="66" charset="0"/>
              </a:rPr>
              <a:t> la bonne réponse.</a:t>
            </a:r>
          </a:p>
          <a:p>
            <a:pPr marL="342900" indent="-342900">
              <a:spcBef>
                <a:spcPts val="600"/>
              </a:spcBef>
            </a:pPr>
            <a:r>
              <a:rPr lang="fr-FR" sz="1800" dirty="0">
                <a:latin typeface="Comic Sans MS" pitchFamily="66" charset="0"/>
              </a:rPr>
              <a:t>Le petit homme sort quatre haricots de sa poche. 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Vrai.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Faux, ________________________________________</a:t>
            </a:r>
          </a:p>
          <a:p>
            <a:pPr marL="342900" indent="-342900">
              <a:spcBef>
                <a:spcPts val="600"/>
              </a:spcBef>
            </a:pPr>
            <a:r>
              <a:rPr lang="fr-FR" sz="1800" dirty="0">
                <a:latin typeface="Comic Sans MS" pitchFamily="66" charset="0"/>
              </a:rPr>
              <a:t>Ce sont des haricots magiques. 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Vrai.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Faux, ________________________________________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3762648"/>
            <a:ext cx="7200900" cy="6498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2"/>
            </a:pPr>
            <a:r>
              <a:rPr lang="fr-FR" sz="1800" b="1" u="sng" dirty="0">
                <a:latin typeface="Comic Sans MS" pitchFamily="66" charset="0"/>
              </a:rPr>
              <a:t>Recopie </a:t>
            </a:r>
            <a:r>
              <a:rPr lang="fr-FR" sz="1800" u="sng" dirty="0">
                <a:latin typeface="Comic Sans MS" pitchFamily="66" charset="0"/>
              </a:rPr>
              <a:t>ce que dit la mère de Jacques en voyant les haricots. 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endParaRPr lang="fr-FR" sz="1200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3"/>
            </a:pPr>
            <a:r>
              <a:rPr lang="fr-FR" sz="1800" b="1" u="sng" dirty="0">
                <a:latin typeface="Comic Sans MS" pitchFamily="66" charset="0"/>
              </a:rPr>
              <a:t>Réponds</a:t>
            </a:r>
            <a:r>
              <a:rPr lang="fr-FR" sz="1800" u="sng" dirty="0">
                <a:latin typeface="Comic Sans MS" pitchFamily="66" charset="0"/>
              </a:rPr>
              <a:t> en faisant des phrases.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Que propose le petit homme en échange de la vache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Pourquoi la mère de Jacques est-elle furieuse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Que fait-elle des haricots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endParaRPr lang="fr-FR" sz="1200" dirty="0">
              <a:latin typeface="Comic Sans MS" pitchFamily="66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fr-FR" sz="1800" b="1" dirty="0">
                <a:latin typeface="Comic Sans MS" pitchFamily="66" charset="0"/>
              </a:rPr>
              <a:t>4. </a:t>
            </a:r>
            <a:r>
              <a:rPr lang="fr-FR" sz="1800" b="1" u="sng" dirty="0">
                <a:latin typeface="Comic Sans MS" pitchFamily="66" charset="0"/>
              </a:rPr>
              <a:t>Coche </a:t>
            </a:r>
            <a:r>
              <a:rPr lang="fr-FR" sz="1800" u="sng" dirty="0">
                <a:latin typeface="Comic Sans MS" pitchFamily="66" charset="0"/>
              </a:rPr>
              <a:t>la bonne réponse</a:t>
            </a:r>
            <a:r>
              <a:rPr lang="fr-FR" sz="1800" b="1" u="sng" dirty="0">
                <a:latin typeface="Comic Sans MS" pitchFamily="66" charset="0"/>
              </a:rPr>
              <a:t>. </a:t>
            </a:r>
          </a:p>
          <a:p>
            <a:pPr marL="457200" indent="-4572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Que signifie « taper du pied » ?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Danser 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Se mettre en colère.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0" y="58483"/>
            <a:ext cx="7200900" cy="865616"/>
          </a:xfrm>
          <a:prstGeom prst="rect">
            <a:avLst/>
          </a:prstGeom>
          <a:noFill/>
        </p:spPr>
        <p:txBody>
          <a:bodyPr wrap="square" lIns="95244" tIns="47622" rIns="95244" bIns="47622" rtlCol="0">
            <a:spAutoFit/>
          </a:bodyPr>
          <a:lstStyle/>
          <a:p>
            <a:pPr algn="ctr"/>
            <a:r>
              <a:rPr lang="fr-FR" sz="3000" b="1" dirty="0">
                <a:latin typeface="Shanghai" pitchFamily="2" charset="0"/>
              </a:rPr>
              <a:t>Jacques et le haricot magique</a:t>
            </a:r>
          </a:p>
          <a:p>
            <a:pPr algn="ctr"/>
            <a:r>
              <a:rPr lang="fr-FR" sz="2000" dirty="0">
                <a:latin typeface="Comic Sans MS" pitchFamily="66" charset="0"/>
              </a:rPr>
              <a:t>Exercices des textes 3 et 4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8269">
            <a:off x="6338073" y="216814"/>
            <a:ext cx="762004" cy="9953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 descr="Résultat de recherche d'images pour &quot;la boite aux mots interdits&quot;"/>
          <p:cNvSpPr>
            <a:spLocks noChangeAspect="1" noChangeArrowheads="1"/>
          </p:cNvSpPr>
          <p:nvPr/>
        </p:nvSpPr>
        <p:spPr bwMode="auto">
          <a:xfrm>
            <a:off x="163354" y="-149649"/>
            <a:ext cx="320040" cy="315743"/>
          </a:xfrm>
          <a:prstGeom prst="rect">
            <a:avLst/>
          </a:prstGeom>
          <a:noFill/>
        </p:spPr>
        <p:txBody>
          <a:bodyPr vert="horz" wrap="square" lIns="95244" tIns="47622" rIns="95244" bIns="4762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0" y="1098352"/>
            <a:ext cx="720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fr-FR" sz="1800" u="sng" dirty="0">
                <a:latin typeface="Comic Sans MS" pitchFamily="66" charset="0"/>
              </a:rPr>
              <a:t>Qui dit quoi? </a:t>
            </a:r>
            <a:r>
              <a:rPr lang="fr-FR" sz="1800" b="1" u="sng" dirty="0">
                <a:latin typeface="Comic Sans MS" pitchFamily="66" charset="0"/>
              </a:rPr>
              <a:t>Relie </a:t>
            </a:r>
            <a:r>
              <a:rPr lang="fr-FR" sz="1800" u="sng" dirty="0">
                <a:latin typeface="Comic Sans MS" pitchFamily="66" charset="0"/>
              </a:rPr>
              <a:t>les phrases aux bons personnages. 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761650"/>
              </p:ext>
            </p:extLst>
          </p:nvPr>
        </p:nvGraphicFramePr>
        <p:xfrm>
          <a:off x="108035" y="1584050"/>
          <a:ext cx="7092864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7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5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Ce ne sont pas des haricots ordinaires.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Jacques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Bonjour à toi mon garçon  !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fr-FR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448">
                <a:tc>
                  <a:txBody>
                    <a:bodyPr/>
                    <a:lstStyle/>
                    <a:p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Qu’est-ce que c’est que ça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Le petit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homme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Quoi,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ça ?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fr-FR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Je les ai échangés contre Daisy.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la mère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Aïe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!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fr-FR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0" y="7795096"/>
            <a:ext cx="720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8"/>
            </a:pPr>
            <a:r>
              <a:rPr lang="fr-FR" sz="1800" b="1" u="sng" dirty="0">
                <a:latin typeface="Comic Sans MS" pitchFamily="66" charset="0"/>
              </a:rPr>
              <a:t>Dessine </a:t>
            </a:r>
            <a:r>
              <a:rPr lang="fr-FR" sz="1800" u="sng" dirty="0">
                <a:latin typeface="Comic Sans MS" pitchFamily="66" charset="0"/>
              </a:rPr>
              <a:t>ce que vont devenir les graines de haricots </a:t>
            </a:r>
            <a:r>
              <a:rPr lang="fr-FR" sz="1800" b="1" u="sng" dirty="0">
                <a:latin typeface="Comic Sans MS" pitchFamily="66" charset="0"/>
              </a:rPr>
              <a:t>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4194696"/>
            <a:ext cx="7200900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6"/>
            </a:pPr>
            <a:r>
              <a:rPr lang="fr-FR" sz="1800" b="1" u="sng" dirty="0">
                <a:latin typeface="Comic Sans MS" pitchFamily="66" charset="0"/>
              </a:rPr>
              <a:t>Recopie</a:t>
            </a:r>
            <a:r>
              <a:rPr lang="fr-FR" sz="1800" u="sng" dirty="0">
                <a:latin typeface="Comic Sans MS" pitchFamily="66" charset="0"/>
              </a:rPr>
              <a:t> dans la phrase suivante: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« Jacques jeta les haricots sur la table de la cuisine. »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Un nom masculin:________________________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Un  nom féminin:________________________</a:t>
            </a:r>
          </a:p>
          <a:p>
            <a:pPr marL="342900" indent="-342900">
              <a:lnSpc>
                <a:spcPct val="150000"/>
              </a:lnSpc>
            </a:pPr>
            <a:endParaRPr lang="fr-FR" sz="800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7"/>
            </a:pPr>
            <a:r>
              <a:rPr lang="fr-FR" sz="1800" b="1" u="sng" dirty="0">
                <a:latin typeface="Comic Sans MS" pitchFamily="66" charset="0"/>
              </a:rPr>
              <a:t>Ecris </a:t>
            </a:r>
            <a:r>
              <a:rPr lang="fr-FR" sz="1800" u="sng" dirty="0">
                <a:latin typeface="Comic Sans MS" pitchFamily="66" charset="0"/>
              </a:rPr>
              <a:t>une phrase en utilisant le mot « furieuse »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</p:txBody>
      </p: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0650" y="5450432"/>
            <a:ext cx="360040" cy="41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0650" y="4986784"/>
            <a:ext cx="360040" cy="41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à coins arrondis 17"/>
          <p:cNvSpPr/>
          <p:nvPr/>
        </p:nvSpPr>
        <p:spPr>
          <a:xfrm>
            <a:off x="151217" y="74593"/>
            <a:ext cx="6927220" cy="8790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244" tIns="47622" rIns="95244" bIns="47622"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0" y="58483"/>
            <a:ext cx="7200900" cy="865616"/>
          </a:xfrm>
          <a:prstGeom prst="rect">
            <a:avLst/>
          </a:prstGeom>
          <a:noFill/>
        </p:spPr>
        <p:txBody>
          <a:bodyPr wrap="square" lIns="95244" tIns="47622" rIns="95244" bIns="47622" rtlCol="0">
            <a:spAutoFit/>
          </a:bodyPr>
          <a:lstStyle/>
          <a:p>
            <a:pPr algn="ctr"/>
            <a:r>
              <a:rPr lang="fr-FR" sz="3000" b="1" dirty="0">
                <a:latin typeface="Shanghai" pitchFamily="2" charset="0"/>
              </a:rPr>
              <a:t>Jacques et le haricot magique</a:t>
            </a:r>
          </a:p>
          <a:p>
            <a:pPr algn="ctr"/>
            <a:r>
              <a:rPr lang="fr-FR" sz="2000" dirty="0">
                <a:latin typeface="Comic Sans MS" pitchFamily="66" charset="0"/>
              </a:rPr>
              <a:t>Exercices des textes 3 et 4 (b)</a:t>
            </a: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8269">
            <a:off x="6276841" y="146656"/>
            <a:ext cx="762004" cy="9953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 descr="Résultat de recherche d'images pour &quot;la boite aux mots interdits&quot;"/>
          <p:cNvSpPr>
            <a:spLocks noChangeAspect="1" noChangeArrowheads="1"/>
          </p:cNvSpPr>
          <p:nvPr/>
        </p:nvSpPr>
        <p:spPr bwMode="auto">
          <a:xfrm>
            <a:off x="163354" y="-149649"/>
            <a:ext cx="320040" cy="315743"/>
          </a:xfrm>
          <a:prstGeom prst="rect">
            <a:avLst/>
          </a:prstGeom>
          <a:noFill/>
        </p:spPr>
        <p:txBody>
          <a:bodyPr vert="horz" wrap="square" lIns="95244" tIns="47622" rIns="95244" bIns="4762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0" y="954336"/>
            <a:ext cx="720090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sz="1800" b="1" u="sng" dirty="0">
                <a:latin typeface="Comic Sans MS" pitchFamily="66" charset="0"/>
              </a:rPr>
              <a:t>Complète</a:t>
            </a:r>
            <a:r>
              <a:rPr lang="fr-FR" sz="1800" u="sng" dirty="0">
                <a:latin typeface="Comic Sans MS" pitchFamily="66" charset="0"/>
              </a:rPr>
              <a:t> le texte avec les mots proposés: 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</a:t>
            </a:r>
            <a:r>
              <a:rPr lang="fr-FR" sz="1800" u="sng" dirty="0">
                <a:latin typeface="Comic Sans MS" pitchFamily="66" charset="0"/>
              </a:rPr>
              <a:t>attention à l’intrus!</a:t>
            </a:r>
            <a:r>
              <a:rPr lang="fr-FR" i="1" dirty="0">
                <a:latin typeface="Cursive standard" pitchFamily="2" charset="0"/>
              </a:rPr>
              <a:t> </a:t>
            </a:r>
          </a:p>
          <a:p>
            <a:pPr marL="342900" indent="-342900">
              <a:lnSpc>
                <a:spcPct val="150000"/>
              </a:lnSpc>
            </a:pPr>
            <a:r>
              <a:rPr lang="fr-FR" i="1" dirty="0">
                <a:latin typeface="Cursive standard" pitchFamily="2" charset="0"/>
              </a:rPr>
              <a:t>	</a:t>
            </a:r>
            <a:r>
              <a:rPr lang="fr-FR" sz="2400" b="1" dirty="0">
                <a:latin typeface="Cursive standard" pitchFamily="2" charset="0"/>
              </a:rPr>
              <a:t>ciel</a:t>
            </a:r>
            <a:r>
              <a:rPr lang="fr-FR" sz="2400" b="1" i="1" dirty="0">
                <a:latin typeface="Cursive standard" pitchFamily="2" charset="0"/>
              </a:rPr>
              <a:t> – </a:t>
            </a:r>
            <a:r>
              <a:rPr lang="fr-FR" sz="2400" b="1" dirty="0">
                <a:latin typeface="Cursive standard" pitchFamily="2" charset="0"/>
              </a:rPr>
              <a:t>nuage$ – drôle$ – joli$ - grimper – haut </a:t>
            </a:r>
          </a:p>
          <a:p>
            <a:pPr marL="342900" indent="-342900">
              <a:lnSpc>
                <a:spcPct val="150000"/>
              </a:lnSpc>
            </a:pPr>
            <a:r>
              <a:rPr lang="fr-FR" dirty="0">
                <a:latin typeface="Comic Sans MS" pitchFamily="66" charset="0"/>
              </a:rPr>
              <a:t>	</a:t>
            </a:r>
            <a:r>
              <a:rPr lang="fr-FR" sz="1800" dirty="0">
                <a:latin typeface="Comic Sans MS" pitchFamily="66" charset="0"/>
              </a:rPr>
              <a:t>Il se passait de ________de choses au dehors. Les graines s’élevèrent ________ dans le _________. Les haricots ont grandi jusqu’aux____________. Jacques se mit à _________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2"/>
            </a:pPr>
            <a:r>
              <a:rPr lang="fr-FR" sz="1800" b="1" u="sng" dirty="0">
                <a:latin typeface="Comic Sans MS" pitchFamily="66" charset="0"/>
              </a:rPr>
              <a:t>Ecris </a:t>
            </a:r>
            <a:r>
              <a:rPr lang="fr-FR" sz="1800" u="sng" dirty="0">
                <a:latin typeface="Comic Sans MS" pitchFamily="66" charset="0"/>
              </a:rPr>
              <a:t>ce que tu vois.</a:t>
            </a:r>
          </a:p>
          <a:p>
            <a:pPr>
              <a:lnSpc>
                <a:spcPct val="150000"/>
              </a:lnSpc>
            </a:pPr>
            <a:endParaRPr lang="fr-FR" sz="1800" u="sng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2"/>
            </a:pPr>
            <a:endParaRPr lang="fr-FR" sz="1800" u="sng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2"/>
            </a:pPr>
            <a:endParaRPr lang="fr-FR" sz="1800" u="sng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</a:pPr>
            <a:endParaRPr lang="fr-FR" sz="800" u="sng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</a:pPr>
            <a:endParaRPr lang="fr-FR" sz="800" u="sng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           _____________________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936154" y="4201894"/>
            <a:ext cx="1440160" cy="14401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4519233" y="4207351"/>
            <a:ext cx="1440160" cy="14401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0" y="6354936"/>
            <a:ext cx="72009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3"/>
            </a:pPr>
            <a:r>
              <a:rPr lang="fr-FR" sz="1800" b="1" u="sng" dirty="0">
                <a:latin typeface="Comic Sans MS" pitchFamily="66" charset="0"/>
              </a:rPr>
              <a:t>Réponds</a:t>
            </a:r>
            <a:r>
              <a:rPr lang="fr-FR" sz="1800" u="sng" dirty="0">
                <a:latin typeface="Comic Sans MS" pitchFamily="66" charset="0"/>
              </a:rPr>
              <a:t> en faisant des phrases.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Que voit Jacques par la fenêtre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Que décide de faire Jacques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Où arrive-t-il ? 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A ton avis, qui vit dans le château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51217" y="74593"/>
            <a:ext cx="6927220" cy="8790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244" tIns="47622" rIns="95244" bIns="47622"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0" y="58483"/>
            <a:ext cx="7200900" cy="865616"/>
          </a:xfrm>
          <a:prstGeom prst="rect">
            <a:avLst/>
          </a:prstGeom>
          <a:noFill/>
        </p:spPr>
        <p:txBody>
          <a:bodyPr wrap="square" lIns="95244" tIns="47622" rIns="95244" bIns="47622" rtlCol="0">
            <a:spAutoFit/>
          </a:bodyPr>
          <a:lstStyle/>
          <a:p>
            <a:pPr algn="ctr"/>
            <a:r>
              <a:rPr lang="fr-FR" sz="3000" b="1" dirty="0">
                <a:latin typeface="Shanghai" pitchFamily="2" charset="0"/>
              </a:rPr>
              <a:t>Jacques et le haricot magique</a:t>
            </a:r>
          </a:p>
          <a:p>
            <a:pPr algn="ctr"/>
            <a:r>
              <a:rPr lang="fr-FR" sz="2000" dirty="0">
                <a:latin typeface="Comic Sans MS" pitchFamily="66" charset="0"/>
              </a:rPr>
              <a:t>Exercices des textes 5 et 6 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8269">
            <a:off x="6198774" y="441168"/>
            <a:ext cx="762004" cy="9953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2178" y="4273902"/>
            <a:ext cx="986306" cy="132544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1115" y="4341200"/>
            <a:ext cx="1236396" cy="120176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 descr="Résultat de recherche d'images pour &quot;la boite aux mots interdits&quot;"/>
          <p:cNvSpPr>
            <a:spLocks noChangeAspect="1" noChangeArrowheads="1"/>
          </p:cNvSpPr>
          <p:nvPr/>
        </p:nvSpPr>
        <p:spPr bwMode="auto">
          <a:xfrm>
            <a:off x="163354" y="-149649"/>
            <a:ext cx="320040" cy="315743"/>
          </a:xfrm>
          <a:prstGeom prst="rect">
            <a:avLst/>
          </a:prstGeom>
          <a:noFill/>
        </p:spPr>
        <p:txBody>
          <a:bodyPr vert="horz" wrap="square" lIns="95244" tIns="47622" rIns="95244" bIns="4762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0" y="1026344"/>
            <a:ext cx="7200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fr-FR" sz="1800" b="1" u="sng" dirty="0">
                <a:latin typeface="Comic Sans MS" pitchFamily="66" charset="0"/>
              </a:rPr>
              <a:t>Colorie</a:t>
            </a:r>
            <a:r>
              <a:rPr lang="fr-FR" sz="1800" u="sng" dirty="0">
                <a:latin typeface="Comic Sans MS" pitchFamily="66" charset="0"/>
              </a:rPr>
              <a:t> tous les mots qui parlent des haricots.</a:t>
            </a:r>
          </a:p>
          <a:p>
            <a:pPr marL="342900" indent="-342900"/>
            <a:r>
              <a:rPr lang="fr-FR" sz="1800" dirty="0">
                <a:latin typeface="Comic Sans MS" pitchFamily="66" charset="0"/>
              </a:rPr>
              <a:t>	</a:t>
            </a:r>
            <a:endParaRPr lang="fr-FR" sz="1400" dirty="0">
              <a:latin typeface="Comic Sans MS" pitchFamily="66" charset="0"/>
            </a:endParaRPr>
          </a:p>
          <a:p>
            <a:pPr marL="342900" indent="-342900"/>
            <a:r>
              <a:rPr lang="fr-FR" sz="1800" dirty="0">
                <a:latin typeface="Comic Sans MS" pitchFamily="66" charset="0"/>
              </a:rPr>
              <a:t>	   grandir               une tige		des rideaux</a:t>
            </a:r>
          </a:p>
          <a:p>
            <a:pPr marL="342900" indent="-342900"/>
            <a:r>
              <a:rPr lang="fr-FR" sz="1800" dirty="0">
                <a:latin typeface="Comic Sans MS" pitchFamily="66" charset="0"/>
              </a:rPr>
              <a:t>     </a:t>
            </a:r>
          </a:p>
          <a:p>
            <a:pPr marL="342900" indent="-342900"/>
            <a:r>
              <a:rPr lang="fr-FR" sz="1800" dirty="0">
                <a:latin typeface="Comic Sans MS" pitchFamily="66" charset="0"/>
              </a:rPr>
              <a:t>                des ombres                la maison              onduler   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8082" y="1566987"/>
            <a:ext cx="158417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2376314" y="1566987"/>
            <a:ext cx="158417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4824586" y="1566987"/>
            <a:ext cx="158417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1080170" y="2143051"/>
            <a:ext cx="172819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5040610" y="2143051"/>
            <a:ext cx="129614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3456434" y="2143051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0" y="4986784"/>
            <a:ext cx="72009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6"/>
            </a:pPr>
            <a:r>
              <a:rPr lang="fr-FR" sz="1800" b="1" u="sng" dirty="0">
                <a:latin typeface="Comic Sans MS" pitchFamily="66" charset="0"/>
              </a:rPr>
              <a:t>Observe </a:t>
            </a:r>
            <a:r>
              <a:rPr lang="fr-FR" sz="1800" u="sng" dirty="0">
                <a:latin typeface="Comic Sans MS" pitchFamily="66" charset="0"/>
              </a:rPr>
              <a:t>cette graine. Donne-lui un nom et </a:t>
            </a:r>
            <a:r>
              <a:rPr lang="fr-FR" sz="1800" b="1" u="sng" dirty="0">
                <a:latin typeface="Comic Sans MS" pitchFamily="66" charset="0"/>
              </a:rPr>
              <a:t>explique ce que </a:t>
            </a:r>
          </a:p>
          <a:p>
            <a:pPr>
              <a:lnSpc>
                <a:spcPct val="150000"/>
              </a:lnSpc>
            </a:pPr>
            <a:r>
              <a:rPr lang="fr-FR" sz="1800" b="1" u="sng" dirty="0">
                <a:latin typeface="Comic Sans MS" pitchFamily="66" charset="0"/>
              </a:rPr>
              <a:t>c’est.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endParaRPr lang="fr-FR" sz="1800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</a:pPr>
            <a:endParaRPr lang="fr-FR" sz="1800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7"/>
            </a:pPr>
            <a:r>
              <a:rPr lang="fr-FR" sz="1800" b="1" u="sng" dirty="0">
                <a:latin typeface="Comic Sans MS" pitchFamily="66" charset="0"/>
              </a:rPr>
              <a:t>Dessine</a:t>
            </a:r>
            <a:r>
              <a:rPr lang="fr-FR" sz="1800" u="sng" dirty="0">
                <a:latin typeface="Comic Sans MS" pitchFamily="66" charset="0"/>
              </a:rPr>
              <a:t> et </a:t>
            </a:r>
            <a:r>
              <a:rPr lang="fr-FR" sz="1800" b="1" u="sng" dirty="0">
                <a:latin typeface="Comic Sans MS" pitchFamily="66" charset="0"/>
              </a:rPr>
              <a:t>explique</a:t>
            </a:r>
            <a:r>
              <a:rPr lang="fr-FR" sz="1800" u="sng" dirty="0">
                <a:latin typeface="Comic Sans MS" pitchFamily="66" charset="0"/>
              </a:rPr>
              <a:t> ce que va découvrir Jacques dans le château. </a:t>
            </a:r>
            <a:endParaRPr lang="fr-FR" sz="1800" b="1" u="sng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</a:pPr>
            <a:endParaRPr lang="fr-FR" sz="1800" b="1" u="sng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</a:pPr>
            <a:endParaRPr lang="fr-FR" sz="1800" dirty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_________________________________________________</a:t>
            </a:r>
            <a:endParaRPr lang="fr-FR" sz="1800" b="1" u="sng" dirty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2754536"/>
            <a:ext cx="720090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fr-FR" sz="1800" b="1" u="sng" dirty="0">
                <a:latin typeface="Comic Sans MS" pitchFamily="66" charset="0"/>
              </a:rPr>
              <a:t>Recopie</a:t>
            </a:r>
            <a:r>
              <a:rPr lang="fr-FR" sz="1800" u="sng" dirty="0">
                <a:latin typeface="Comic Sans MS" pitchFamily="66" charset="0"/>
              </a:rPr>
              <a:t> dans le texte 5:</a:t>
            </a:r>
          </a:p>
          <a:p>
            <a:pPr marL="342900" indent="-342900">
              <a:lnSpc>
                <a:spcPct val="200000"/>
              </a:lnSpc>
            </a:pPr>
            <a:r>
              <a:rPr lang="fr-FR" sz="1800" dirty="0">
                <a:latin typeface="Comic Sans MS" pitchFamily="66" charset="0"/>
              </a:rPr>
              <a:t>Deux déterminants pluriels:____________________________</a:t>
            </a:r>
          </a:p>
          <a:p>
            <a:pPr marL="342900" indent="-342900">
              <a:lnSpc>
                <a:spcPct val="200000"/>
              </a:lnSpc>
            </a:pPr>
            <a:r>
              <a:rPr lang="fr-FR" sz="1800" dirty="0">
                <a:latin typeface="Comic Sans MS" pitchFamily="66" charset="0"/>
              </a:rPr>
              <a:t>Un nom masculin :_______________________________</a:t>
            </a:r>
          </a:p>
          <a:p>
            <a:pPr marL="342900" indent="-342900">
              <a:lnSpc>
                <a:spcPct val="200000"/>
              </a:lnSpc>
            </a:pPr>
            <a:r>
              <a:rPr lang="fr-FR" sz="1800" dirty="0">
                <a:latin typeface="Comic Sans MS" pitchFamily="66" charset="0"/>
              </a:rPr>
              <a:t>Un nom féminin:__________________________________</a:t>
            </a:r>
          </a:p>
          <a:p>
            <a:pPr marL="342900" indent="-342900">
              <a:lnSpc>
                <a:spcPct val="200000"/>
              </a:lnSpc>
            </a:pPr>
            <a:endParaRPr lang="fr-FR" sz="1800" dirty="0">
              <a:latin typeface="Comic Sans MS" pitchFamily="66" charset="0"/>
            </a:endParaRPr>
          </a:p>
        </p:txBody>
      </p:sp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6394" y="3184998"/>
            <a:ext cx="360040" cy="42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8277" y="3745256"/>
            <a:ext cx="360040" cy="41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à coins arrondis 23"/>
          <p:cNvSpPr/>
          <p:nvPr/>
        </p:nvSpPr>
        <p:spPr>
          <a:xfrm>
            <a:off x="151217" y="74593"/>
            <a:ext cx="6927220" cy="8790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244" tIns="47622" rIns="95244" bIns="47622"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0" y="58483"/>
            <a:ext cx="7200900" cy="865616"/>
          </a:xfrm>
          <a:prstGeom prst="rect">
            <a:avLst/>
          </a:prstGeom>
          <a:noFill/>
        </p:spPr>
        <p:txBody>
          <a:bodyPr wrap="square" lIns="95244" tIns="47622" rIns="95244" bIns="47622" rtlCol="0">
            <a:spAutoFit/>
          </a:bodyPr>
          <a:lstStyle/>
          <a:p>
            <a:pPr algn="ctr"/>
            <a:r>
              <a:rPr lang="fr-FR" sz="3000" b="1" dirty="0">
                <a:latin typeface="Shanghai" pitchFamily="2" charset="0"/>
              </a:rPr>
              <a:t>Jacques et le haricot magique</a:t>
            </a:r>
          </a:p>
          <a:p>
            <a:pPr algn="ctr"/>
            <a:r>
              <a:rPr lang="fr-FR" sz="2000" dirty="0">
                <a:latin typeface="Comic Sans MS" pitchFamily="66" charset="0"/>
              </a:rPr>
              <a:t>Exercices des textes 5 et 6 (b)</a:t>
            </a: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8269">
            <a:off x="6276841" y="397318"/>
            <a:ext cx="762004" cy="9953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8277" y="4323213"/>
            <a:ext cx="360040" cy="41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5"/>
          <a:srcRect l="36561" t="63500" r="33200" b="2751"/>
          <a:stretch/>
        </p:blipFill>
        <p:spPr>
          <a:xfrm>
            <a:off x="288082" y="6072942"/>
            <a:ext cx="1008112" cy="11201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4818" y="3184998"/>
            <a:ext cx="360040" cy="42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 descr="Résultat de recherche d'images pour &quot;la boite aux mots interdits&quot;"/>
          <p:cNvSpPr>
            <a:spLocks noChangeAspect="1" noChangeArrowheads="1"/>
          </p:cNvSpPr>
          <p:nvPr/>
        </p:nvSpPr>
        <p:spPr bwMode="auto">
          <a:xfrm>
            <a:off x="163354" y="-149649"/>
            <a:ext cx="320040" cy="315743"/>
          </a:xfrm>
          <a:prstGeom prst="rect">
            <a:avLst/>
          </a:prstGeom>
          <a:noFill/>
        </p:spPr>
        <p:txBody>
          <a:bodyPr vert="horz" wrap="square" lIns="95244" tIns="47622" rIns="95244" bIns="4762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0" y="882328"/>
            <a:ext cx="7200900" cy="468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sz="1800" b="1" u="sng" dirty="0">
                <a:latin typeface="Comic Sans MS" pitchFamily="66" charset="0"/>
              </a:rPr>
              <a:t>Réponds</a:t>
            </a:r>
            <a:r>
              <a:rPr lang="fr-FR" sz="1800" u="sng" dirty="0">
                <a:latin typeface="Comic Sans MS" pitchFamily="66" charset="0"/>
              </a:rPr>
              <a:t> en faisant des phrases.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Qui ouvre la porte du château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Que demande Jacques ? 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Comment sont les couloirs du château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Qui pourrait manger Jacques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Que doit faire Jacques s’il arrive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0" y="5562848"/>
            <a:ext cx="720085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fr-FR" sz="1800" b="1" u="sng" dirty="0">
                <a:latin typeface="Comic Sans MS" pitchFamily="66" charset="0"/>
              </a:rPr>
              <a:t>Coche </a:t>
            </a:r>
            <a:r>
              <a:rPr lang="fr-FR" sz="1800" u="sng" dirty="0">
                <a:latin typeface="Comic Sans MS" pitchFamily="66" charset="0"/>
              </a:rPr>
              <a:t>VRAI ou FAUX. Attention, si tu coches FAUX, tu dois écrire la bonne réponse.</a:t>
            </a:r>
          </a:p>
          <a:p>
            <a:pPr marL="342900" indent="-342900">
              <a:spcBef>
                <a:spcPts val="600"/>
              </a:spcBef>
            </a:pPr>
            <a:r>
              <a:rPr lang="fr-FR" sz="1800" dirty="0">
                <a:latin typeface="Comic Sans MS" pitchFamily="66" charset="0"/>
              </a:rPr>
              <a:t>Le mot « cliquetis » est le bruit des chaînes.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Vrai.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Faux, __________________________________________</a:t>
            </a:r>
          </a:p>
          <a:p>
            <a:pPr marL="342900" indent="-342900">
              <a:spcBef>
                <a:spcPts val="600"/>
              </a:spcBef>
            </a:pPr>
            <a:r>
              <a:rPr lang="fr-FR" sz="1800" dirty="0">
                <a:latin typeface="Comic Sans MS" pitchFamily="66" charset="0"/>
              </a:rPr>
              <a:t>Le géant habite dans le château.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Vrai.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Faux, __________________________________________</a:t>
            </a:r>
          </a:p>
          <a:p>
            <a:pPr marL="342900" indent="-342900">
              <a:spcBef>
                <a:spcPts val="600"/>
              </a:spcBef>
            </a:pPr>
            <a:endParaRPr lang="fr-FR" sz="800" dirty="0">
              <a:latin typeface="Comic Sans MS" pitchFamily="66" charset="0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769598"/>
              </p:ext>
            </p:extLst>
          </p:nvPr>
        </p:nvGraphicFramePr>
        <p:xfrm>
          <a:off x="216074" y="8986832"/>
          <a:ext cx="684075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4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cliquetis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les verrous.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crissement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les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clés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roulement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les chaînes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50" y="8433876"/>
            <a:ext cx="7200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 startAt="3"/>
            </a:pPr>
            <a:r>
              <a:rPr lang="fr-FR" sz="1800" b="1" u="sng" dirty="0">
                <a:latin typeface="Comic Sans MS" pitchFamily="66" charset="0"/>
              </a:rPr>
              <a:t>Relie</a:t>
            </a:r>
            <a:r>
              <a:rPr lang="fr-FR" sz="1800" u="sng" dirty="0">
                <a:latin typeface="Comic Sans MS" pitchFamily="66" charset="0"/>
              </a:rPr>
              <a:t> les mots à ce qu’ils font.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0" y="58483"/>
            <a:ext cx="7200900" cy="865616"/>
          </a:xfrm>
          <a:prstGeom prst="rect">
            <a:avLst/>
          </a:prstGeom>
          <a:noFill/>
        </p:spPr>
        <p:txBody>
          <a:bodyPr wrap="square" lIns="95244" tIns="47622" rIns="95244" bIns="47622" rtlCol="0">
            <a:spAutoFit/>
          </a:bodyPr>
          <a:lstStyle/>
          <a:p>
            <a:pPr algn="ctr"/>
            <a:r>
              <a:rPr lang="fr-FR" sz="3000" b="1" dirty="0">
                <a:latin typeface="Shanghai" pitchFamily="2" charset="0"/>
              </a:rPr>
              <a:t>Jacques et le haricot magique</a:t>
            </a:r>
          </a:p>
          <a:p>
            <a:pPr algn="ctr"/>
            <a:r>
              <a:rPr lang="fr-FR" sz="2000" dirty="0">
                <a:latin typeface="Comic Sans MS" pitchFamily="66" charset="0"/>
              </a:rPr>
              <a:t>Exercices des textes 7 et 8 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8269">
            <a:off x="6205307" y="584632"/>
            <a:ext cx="762004" cy="9953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4" name="Rectangle à coins arrondis 13"/>
          <p:cNvSpPr/>
          <p:nvPr/>
        </p:nvSpPr>
        <p:spPr>
          <a:xfrm>
            <a:off x="151217" y="74593"/>
            <a:ext cx="6927220" cy="8790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244" tIns="47622" rIns="95244" bIns="47622"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 descr="Résultat de recherche d'images pour &quot;la boite aux mots interdits&quot;"/>
          <p:cNvSpPr>
            <a:spLocks noChangeAspect="1" noChangeArrowheads="1"/>
          </p:cNvSpPr>
          <p:nvPr/>
        </p:nvSpPr>
        <p:spPr bwMode="auto">
          <a:xfrm>
            <a:off x="163354" y="-149649"/>
            <a:ext cx="320040" cy="315743"/>
          </a:xfrm>
          <a:prstGeom prst="rect">
            <a:avLst/>
          </a:prstGeom>
          <a:noFill/>
        </p:spPr>
        <p:txBody>
          <a:bodyPr vert="horz" wrap="square" lIns="95244" tIns="47622" rIns="95244" bIns="4762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882328"/>
            <a:ext cx="72009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4"/>
            </a:pPr>
            <a:r>
              <a:rPr lang="fr-FR" sz="1800" b="1" u="sng" dirty="0">
                <a:latin typeface="Comic Sans MS" pitchFamily="66" charset="0"/>
              </a:rPr>
              <a:t>Coche </a:t>
            </a:r>
            <a:r>
              <a:rPr lang="fr-FR" sz="1800" u="sng" dirty="0">
                <a:latin typeface="Comic Sans MS" pitchFamily="66" charset="0"/>
              </a:rPr>
              <a:t>la bonne réponse</a:t>
            </a:r>
            <a:r>
              <a:rPr lang="fr-FR" sz="1800" b="1" u="sng" dirty="0">
                <a:latin typeface="Comic Sans MS" pitchFamily="66" charset="0"/>
              </a:rPr>
              <a:t>. </a:t>
            </a:r>
          </a:p>
          <a:p>
            <a:pPr marL="457200" indent="-4572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Que signifie « scruter »? 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regarder.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manger.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rire.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28392" y="1343993"/>
            <a:ext cx="360045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Que signifie «tinter»? 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regarder.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faire du bruit.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chanter.</a:t>
            </a:r>
          </a:p>
        </p:txBody>
      </p:sp>
      <p:cxnSp>
        <p:nvCxnSpPr>
          <p:cNvPr id="12" name="Connecteur droit 11"/>
          <p:cNvCxnSpPr/>
          <p:nvPr/>
        </p:nvCxnSpPr>
        <p:spPr>
          <a:xfrm>
            <a:off x="3384426" y="1226111"/>
            <a:ext cx="0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0" y="4517276"/>
            <a:ext cx="72009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6"/>
            </a:pPr>
            <a:r>
              <a:rPr lang="fr-FR" sz="1800" b="1" u="sng" dirty="0">
                <a:latin typeface="Comic Sans MS" pitchFamily="66" charset="0"/>
              </a:rPr>
              <a:t>Retrouve </a:t>
            </a:r>
            <a:r>
              <a:rPr lang="fr-FR" sz="1800" u="sng" dirty="0">
                <a:latin typeface="Comic Sans MS" pitchFamily="66" charset="0"/>
              </a:rPr>
              <a:t>dans le texte 7 et</a:t>
            </a:r>
            <a:r>
              <a:rPr lang="fr-FR" sz="1800" b="1" u="sng" dirty="0">
                <a:latin typeface="Comic Sans MS" pitchFamily="66" charset="0"/>
              </a:rPr>
              <a:t> recopie</a:t>
            </a:r>
            <a:r>
              <a:rPr lang="fr-FR" sz="1800" u="sng" dirty="0">
                <a:latin typeface="Comic Sans MS" pitchFamily="66" charset="0"/>
              </a:rPr>
              <a:t> :</a:t>
            </a:r>
          </a:p>
          <a:p>
            <a:pPr marL="342900" indent="-342900">
              <a:lnSpc>
                <a:spcPct val="200000"/>
              </a:lnSpc>
            </a:pPr>
            <a:r>
              <a:rPr lang="fr-FR" sz="1800" dirty="0">
                <a:latin typeface="Comic Sans MS" pitchFamily="66" charset="0"/>
              </a:rPr>
              <a:t>une phrase exclamative (avec </a:t>
            </a:r>
            <a:r>
              <a:rPr lang="fr-FR" sz="1800" b="1" dirty="0">
                <a:solidFill>
                  <a:srgbClr val="FF0000"/>
                </a:solidFill>
                <a:latin typeface="Comic Sans MS" pitchFamily="66" charset="0"/>
              </a:rPr>
              <a:t>!</a:t>
            </a:r>
            <a:r>
              <a:rPr lang="fr-FR" sz="1800" dirty="0">
                <a:latin typeface="Comic Sans MS" pitchFamily="66" charset="0"/>
              </a:rPr>
              <a:t>):_________________________</a:t>
            </a:r>
          </a:p>
          <a:p>
            <a:pPr marL="342900" indent="-342900">
              <a:lnSpc>
                <a:spcPct val="20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_________________________________________________</a:t>
            </a:r>
          </a:p>
          <a:p>
            <a:pPr marL="342900" indent="-342900">
              <a:lnSpc>
                <a:spcPct val="200000"/>
              </a:lnSpc>
            </a:pPr>
            <a:r>
              <a:rPr lang="fr-FR" sz="1800" dirty="0">
                <a:latin typeface="Comic Sans MS" pitchFamily="66" charset="0"/>
              </a:rPr>
              <a:t>une phrase interrogative (avec </a:t>
            </a:r>
            <a:r>
              <a:rPr lang="fr-FR" sz="1800" b="1" dirty="0">
                <a:solidFill>
                  <a:srgbClr val="FF0000"/>
                </a:solidFill>
                <a:latin typeface="Comic Sans MS" pitchFamily="66" charset="0"/>
              </a:rPr>
              <a:t>?</a:t>
            </a:r>
            <a:r>
              <a:rPr lang="fr-FR" sz="1800" dirty="0">
                <a:latin typeface="Comic Sans MS" pitchFamily="66" charset="0"/>
              </a:rPr>
              <a:t>):_______________________</a:t>
            </a:r>
          </a:p>
          <a:p>
            <a:pPr marL="342900" indent="-342900">
              <a:lnSpc>
                <a:spcPct val="20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_________________________________________________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 startAt="7"/>
            </a:pPr>
            <a:r>
              <a:rPr lang="fr-FR" sz="1800" b="1" u="sng" dirty="0">
                <a:latin typeface="Comic Sans MS" pitchFamily="66" charset="0"/>
              </a:rPr>
              <a:t>Relie</a:t>
            </a:r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353292"/>
              </p:ext>
            </p:extLst>
          </p:nvPr>
        </p:nvGraphicFramePr>
        <p:xfrm>
          <a:off x="288082" y="7651080"/>
          <a:ext cx="6624735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frapper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fr-FR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clés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verbe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fr-FR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détacher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nom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arriver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fr-FR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déterminant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fr-FR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2578" y="8583592"/>
            <a:ext cx="576064" cy="660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8602" y="7647488"/>
            <a:ext cx="720080" cy="786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16674" y="9303672"/>
            <a:ext cx="541584" cy="6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24"/>
          <p:cNvSpPr/>
          <p:nvPr/>
        </p:nvSpPr>
        <p:spPr>
          <a:xfrm>
            <a:off x="0" y="3261494"/>
            <a:ext cx="72009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 startAt="5"/>
            </a:pPr>
            <a:r>
              <a:rPr lang="fr-FR" sz="1800" b="1" u="sng" dirty="0">
                <a:latin typeface="Comic Sans MS" pitchFamily="66" charset="0"/>
              </a:rPr>
              <a:t>Complète </a:t>
            </a:r>
            <a:r>
              <a:rPr lang="fr-FR" sz="1800" u="sng" dirty="0">
                <a:latin typeface="Comic Sans MS" pitchFamily="66" charset="0"/>
              </a:rPr>
              <a:t>la dernière phrase du texte.</a:t>
            </a:r>
          </a:p>
          <a:p>
            <a:pPr marL="342900" indent="-342900">
              <a:spcBef>
                <a:spcPts val="600"/>
              </a:spcBef>
            </a:pPr>
            <a:r>
              <a:rPr lang="fr-FR" sz="1800" dirty="0">
                <a:latin typeface="Comic Sans MS" pitchFamily="66" charset="0"/>
              </a:rPr>
              <a:t>	Cache-toi vite parmi les sacs ________________________</a:t>
            </a:r>
          </a:p>
          <a:p>
            <a:pPr marL="342900" indent="-342900">
              <a:spcBef>
                <a:spcPts val="600"/>
              </a:spcBef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151217" y="74593"/>
            <a:ext cx="6927220" cy="8790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244" tIns="47622" rIns="95244" bIns="47622"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0" y="58483"/>
            <a:ext cx="6912817" cy="865616"/>
          </a:xfrm>
          <a:prstGeom prst="rect">
            <a:avLst/>
          </a:prstGeom>
          <a:noFill/>
        </p:spPr>
        <p:txBody>
          <a:bodyPr wrap="square" lIns="95244" tIns="47622" rIns="95244" bIns="47622" rtlCol="0">
            <a:spAutoFit/>
          </a:bodyPr>
          <a:lstStyle/>
          <a:p>
            <a:pPr algn="ctr"/>
            <a:r>
              <a:rPr lang="fr-FR" sz="3000" b="1" dirty="0">
                <a:latin typeface="Shanghai" pitchFamily="2" charset="0"/>
              </a:rPr>
              <a:t>Jacques et le haricot magique</a:t>
            </a:r>
          </a:p>
          <a:p>
            <a:pPr algn="ctr"/>
            <a:r>
              <a:rPr lang="fr-FR" sz="2000" dirty="0">
                <a:latin typeface="Comic Sans MS" pitchFamily="66" charset="0"/>
              </a:rPr>
              <a:t>Exercices des textes 7 et 8 (b) 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8269">
            <a:off x="6193955" y="537505"/>
            <a:ext cx="762004" cy="9953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 descr="Résultat de recherche d'images pour &quot;la boite aux mots interdits&quot;"/>
          <p:cNvSpPr>
            <a:spLocks noChangeAspect="1" noChangeArrowheads="1"/>
          </p:cNvSpPr>
          <p:nvPr/>
        </p:nvSpPr>
        <p:spPr bwMode="auto">
          <a:xfrm>
            <a:off x="163354" y="-149649"/>
            <a:ext cx="320040" cy="315743"/>
          </a:xfrm>
          <a:prstGeom prst="rect">
            <a:avLst/>
          </a:prstGeom>
          <a:noFill/>
        </p:spPr>
        <p:txBody>
          <a:bodyPr vert="horz" wrap="square" lIns="95244" tIns="47622" rIns="95244" bIns="4762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0" y="882328"/>
            <a:ext cx="72009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sz="1800" b="1" u="sng" dirty="0">
                <a:latin typeface="Comic Sans MS" pitchFamily="66" charset="0"/>
              </a:rPr>
              <a:t>Réponds</a:t>
            </a:r>
            <a:r>
              <a:rPr lang="fr-FR" sz="1800" u="sng" dirty="0">
                <a:latin typeface="Comic Sans MS" pitchFamily="66" charset="0"/>
              </a:rPr>
              <a:t> en faisant des phrases.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Pourquoi Jacques se cache-t-il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Que sent le géant 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0" y="2909393"/>
            <a:ext cx="720090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2"/>
            </a:pPr>
            <a:r>
              <a:rPr lang="fr-FR" sz="1800" b="1" u="sng" dirty="0">
                <a:latin typeface="Comic Sans MS" pitchFamily="66" charset="0"/>
              </a:rPr>
              <a:t>Complète</a:t>
            </a:r>
            <a:r>
              <a:rPr lang="fr-FR" sz="1800" u="sng" dirty="0">
                <a:latin typeface="Comic Sans MS" pitchFamily="66" charset="0"/>
              </a:rPr>
              <a:t> le texte avec les mots proposés: 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</a:t>
            </a:r>
            <a:r>
              <a:rPr lang="fr-FR" sz="1800" u="sng" dirty="0">
                <a:latin typeface="Comic Sans MS" pitchFamily="66" charset="0"/>
              </a:rPr>
              <a:t>attention à l’intrus!</a:t>
            </a:r>
            <a:r>
              <a:rPr lang="fr-FR" i="1" dirty="0">
                <a:latin typeface="Cursive standard" pitchFamily="2" charset="0"/>
              </a:rPr>
              <a:t> </a:t>
            </a:r>
          </a:p>
          <a:p>
            <a:pPr marL="342900" indent="-342900">
              <a:lnSpc>
                <a:spcPct val="150000"/>
              </a:lnSpc>
            </a:pPr>
            <a:r>
              <a:rPr lang="fr-FR" i="1" dirty="0">
                <a:latin typeface="Cursive standard" pitchFamily="2" charset="0"/>
              </a:rPr>
              <a:t>	</a:t>
            </a:r>
            <a:r>
              <a:rPr lang="fr-FR" sz="2400" b="1" dirty="0">
                <a:latin typeface="Cursive standard" pitchFamily="2" charset="0"/>
              </a:rPr>
              <a:t>renifle – ragoût - géant – mot$ – d’or – oiseau  </a:t>
            </a:r>
          </a:p>
          <a:p>
            <a:pPr marL="342900" indent="-342900">
              <a:lnSpc>
                <a:spcPct val="150000"/>
              </a:lnSpc>
            </a:pPr>
            <a:r>
              <a:rPr lang="fr-FR" dirty="0">
                <a:latin typeface="Comic Sans MS" pitchFamily="66" charset="0"/>
              </a:rPr>
              <a:t>	</a:t>
            </a:r>
            <a:r>
              <a:rPr lang="fr-FR" sz="1800" dirty="0">
                <a:latin typeface="Comic Sans MS" pitchFamily="66" charset="0"/>
              </a:rPr>
              <a:t>La porte s’ouvre et le __________ apparait. Il __________ et regarde autour de lui. Le géant mange un bol de  ________. 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	Il veut encore plus _______. La vieille femme apporte un ______________.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-1191" y="6130152"/>
            <a:ext cx="72009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 startAt="3"/>
            </a:pPr>
            <a:r>
              <a:rPr lang="fr-FR" sz="1800" b="1" u="sng" dirty="0">
                <a:latin typeface="Comic Sans MS" pitchFamily="66" charset="0"/>
              </a:rPr>
              <a:t>Recopie </a:t>
            </a:r>
            <a:r>
              <a:rPr lang="fr-FR" sz="1800" u="sng" dirty="0">
                <a:latin typeface="Comic Sans MS" pitchFamily="66" charset="0"/>
              </a:rPr>
              <a:t>la phrase dite par le géant (texte 10)</a:t>
            </a:r>
          </a:p>
          <a:p>
            <a:pPr marL="342900" indent="-342900">
              <a:spcBef>
                <a:spcPts val="600"/>
              </a:spcBef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  <a:p>
            <a:pPr marL="342900" indent="-342900">
              <a:spcBef>
                <a:spcPts val="600"/>
              </a:spcBef>
            </a:pPr>
            <a:r>
              <a:rPr lang="fr-FR" sz="1800" dirty="0">
                <a:latin typeface="Comic Sans MS" pitchFamily="66" charset="0"/>
              </a:rPr>
              <a:t>	______________________________________________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141" y="7351386"/>
            <a:ext cx="7200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 startAt="4"/>
            </a:pPr>
            <a:r>
              <a:rPr lang="fr-FR" sz="1800" b="1" u="sng" dirty="0">
                <a:latin typeface="Comic Sans MS" pitchFamily="66" charset="0"/>
              </a:rPr>
              <a:t>Relie</a:t>
            </a:r>
            <a:r>
              <a:rPr lang="fr-FR" sz="1800" u="sng" dirty="0">
                <a:latin typeface="Comic Sans MS" pitchFamily="66" charset="0"/>
              </a:rPr>
              <a:t> les personnages à ce qu’ils font.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302959"/>
              </p:ext>
            </p:extLst>
          </p:nvPr>
        </p:nvGraphicFramePr>
        <p:xfrm>
          <a:off x="142875" y="7855442"/>
          <a:ext cx="6912817" cy="186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7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 géant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se cache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derrière les sacs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La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vieille femme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sent la chair fraîche.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Jacques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a préparé un ragoût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L’oiseau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est triste.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engloutit son repas.</a:t>
                      </a:r>
                      <a:endParaRPr lang="fr-FR" sz="1800" b="0" i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0" y="58483"/>
            <a:ext cx="6336754" cy="865616"/>
          </a:xfrm>
          <a:prstGeom prst="rect">
            <a:avLst/>
          </a:prstGeom>
          <a:noFill/>
        </p:spPr>
        <p:txBody>
          <a:bodyPr wrap="square" lIns="95244" tIns="47622" rIns="95244" bIns="47622" rtlCol="0">
            <a:spAutoFit/>
          </a:bodyPr>
          <a:lstStyle/>
          <a:p>
            <a:pPr algn="ctr"/>
            <a:r>
              <a:rPr lang="fr-FR" sz="3000" b="1" dirty="0">
                <a:latin typeface="Shanghai" pitchFamily="2" charset="0"/>
              </a:rPr>
              <a:t>Jacques et le haricot magique</a:t>
            </a:r>
          </a:p>
          <a:p>
            <a:pPr algn="ctr"/>
            <a:r>
              <a:rPr lang="fr-FR" sz="2000" dirty="0">
                <a:latin typeface="Comic Sans MS" pitchFamily="66" charset="0"/>
              </a:rPr>
              <a:t>Exercices des textes 9 et 10 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8269">
            <a:off x="6063665" y="130546"/>
            <a:ext cx="762004" cy="9953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Rectangle à coins arrondis 14"/>
          <p:cNvSpPr/>
          <p:nvPr/>
        </p:nvSpPr>
        <p:spPr>
          <a:xfrm>
            <a:off x="151217" y="74593"/>
            <a:ext cx="6927220" cy="8790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244" tIns="47622" rIns="95244" bIns="47622"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1012</Words>
  <Application>Microsoft Office PowerPoint</Application>
  <PresentationFormat>Personnalisé</PresentationFormat>
  <Paragraphs>421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Comic Sans MS</vt:lpstr>
      <vt:lpstr>Cursive standard</vt:lpstr>
      <vt:lpstr>Shanghai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florence2</dc:creator>
  <cp:lastModifiedBy>corinne.schmitt54@gmail.com</cp:lastModifiedBy>
  <cp:revision>208</cp:revision>
  <dcterms:created xsi:type="dcterms:W3CDTF">2015-02-09T10:34:14Z</dcterms:created>
  <dcterms:modified xsi:type="dcterms:W3CDTF">2016-04-12T07:31:05Z</dcterms:modified>
</cp:coreProperties>
</file>