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7200900" cy="10261600"/>
  <p:notesSz cx="6858000" cy="99456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>
        <p:scale>
          <a:sx n="100" d="100"/>
          <a:sy n="100" d="100"/>
        </p:scale>
        <p:origin x="-840" y="-72"/>
      </p:cViewPr>
      <p:guideLst>
        <p:guide orient="horz" pos="3232"/>
        <p:guide pos="2268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40068" y="3187748"/>
            <a:ext cx="6120765" cy="219959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80135" y="5814907"/>
            <a:ext cx="5040630" cy="26224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06BC-F0C7-4FDE-AF0C-60B505ACB763}" type="datetimeFigureOut">
              <a:rPr lang="fr-CH" smtClean="0"/>
              <a:t>02.12.2012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3844D-D69F-49E7-978C-8B4E3D7E24E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46312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06BC-F0C7-4FDE-AF0C-60B505ACB763}" type="datetimeFigureOut">
              <a:rPr lang="fr-CH" smtClean="0"/>
              <a:t>02.12.2012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3844D-D69F-49E7-978C-8B4E3D7E24E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47403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1764" y="615222"/>
            <a:ext cx="1275159" cy="1310016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786" y="615222"/>
            <a:ext cx="3707963" cy="1310016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06BC-F0C7-4FDE-AF0C-60B505ACB763}" type="datetimeFigureOut">
              <a:rPr lang="fr-CH" smtClean="0"/>
              <a:t>02.12.2012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3844D-D69F-49E7-978C-8B4E3D7E24E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0233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06BC-F0C7-4FDE-AF0C-60B505ACB763}" type="datetimeFigureOut">
              <a:rPr lang="fr-CH" smtClean="0"/>
              <a:t>02.12.2012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3844D-D69F-49E7-978C-8B4E3D7E24E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72092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8821" y="6594029"/>
            <a:ext cx="6120765" cy="203806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68821" y="4349305"/>
            <a:ext cx="6120765" cy="224472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06BC-F0C7-4FDE-AF0C-60B505ACB763}" type="datetimeFigureOut">
              <a:rPr lang="fr-CH" smtClean="0"/>
              <a:t>02.12.2012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3844D-D69F-49E7-978C-8B4E3D7E24E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74073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786" y="3582059"/>
            <a:ext cx="2491561" cy="1013333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5362" y="3582059"/>
            <a:ext cx="2491562" cy="1013333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06BC-F0C7-4FDE-AF0C-60B505ACB763}" type="datetimeFigureOut">
              <a:rPr lang="fr-CH" smtClean="0"/>
              <a:t>02.12.2012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3844D-D69F-49E7-978C-8B4E3D7E24E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84439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0045" y="410940"/>
            <a:ext cx="6480810" cy="171026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0045" y="2296984"/>
            <a:ext cx="3181648" cy="95727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60045" y="3254257"/>
            <a:ext cx="3181648" cy="591229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657957" y="2296984"/>
            <a:ext cx="3182898" cy="95727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657957" y="3254257"/>
            <a:ext cx="3182898" cy="591229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06BC-F0C7-4FDE-AF0C-60B505ACB763}" type="datetimeFigureOut">
              <a:rPr lang="fr-CH" smtClean="0"/>
              <a:t>02.12.2012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3844D-D69F-49E7-978C-8B4E3D7E24E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31342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06BC-F0C7-4FDE-AF0C-60B505ACB763}" type="datetimeFigureOut">
              <a:rPr lang="fr-CH" smtClean="0"/>
              <a:t>02.12.2012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3844D-D69F-49E7-978C-8B4E3D7E24E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98928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06BC-F0C7-4FDE-AF0C-60B505ACB763}" type="datetimeFigureOut">
              <a:rPr lang="fr-CH" smtClean="0"/>
              <a:t>02.12.2012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3844D-D69F-49E7-978C-8B4E3D7E24E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8484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0046" y="408564"/>
            <a:ext cx="2369046" cy="173877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15352" y="408565"/>
            <a:ext cx="4025503" cy="875799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60046" y="2147336"/>
            <a:ext cx="2369046" cy="70192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06BC-F0C7-4FDE-AF0C-60B505ACB763}" type="datetimeFigureOut">
              <a:rPr lang="fr-CH" smtClean="0"/>
              <a:t>02.12.2012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3844D-D69F-49E7-978C-8B4E3D7E24E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12152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11427" y="7183120"/>
            <a:ext cx="4320540" cy="84800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11427" y="916893"/>
            <a:ext cx="4320540" cy="61569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11427" y="8031128"/>
            <a:ext cx="4320540" cy="12043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06BC-F0C7-4FDE-AF0C-60B505ACB763}" type="datetimeFigureOut">
              <a:rPr lang="fr-CH" smtClean="0"/>
              <a:t>02.12.2012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3844D-D69F-49E7-978C-8B4E3D7E24E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58816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60045" y="410940"/>
            <a:ext cx="6480810" cy="171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0045" y="2394374"/>
            <a:ext cx="6480810" cy="6772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60045" y="9510984"/>
            <a:ext cx="1680210" cy="5463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E06BC-F0C7-4FDE-AF0C-60B505ACB763}" type="datetimeFigureOut">
              <a:rPr lang="fr-CH" smtClean="0"/>
              <a:t>02.12.2012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460308" y="9510984"/>
            <a:ext cx="2280285" cy="5463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160645" y="9510984"/>
            <a:ext cx="1680210" cy="5463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3844D-D69F-49E7-978C-8B4E3D7E24E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1531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wmf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68102" y="594296"/>
            <a:ext cx="4434226" cy="38318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5400" b="1" spc="100" dirty="0" smtClean="0">
                <a:ln w="18000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urlz MT" pitchFamily="82" charset="0"/>
                <a:cs typeface="Agent Orange" pitchFamily="2" charset="0"/>
              </a:rPr>
              <a:t>Compréhension</a:t>
            </a:r>
          </a:p>
          <a:p>
            <a:pPr algn="ctr">
              <a:lnSpc>
                <a:spcPct val="150000"/>
              </a:lnSpc>
            </a:pPr>
            <a:r>
              <a:rPr lang="fr-FR" sz="5400" b="1" spc="100" dirty="0" smtClean="0">
                <a:ln w="18000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urlz MT" pitchFamily="82" charset="0"/>
                <a:cs typeface="Agent Orange" pitchFamily="2" charset="0"/>
              </a:rPr>
              <a:t>De</a:t>
            </a:r>
          </a:p>
          <a:p>
            <a:pPr algn="ctr">
              <a:lnSpc>
                <a:spcPct val="150000"/>
              </a:lnSpc>
            </a:pPr>
            <a:r>
              <a:rPr lang="fr-FR" sz="5400" b="1" spc="100" dirty="0" smtClean="0">
                <a:ln w="18000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urlz MT" pitchFamily="82" charset="0"/>
                <a:cs typeface="Agent Orange" pitchFamily="2" charset="0"/>
              </a:rPr>
              <a:t>Lecture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432098" y="594296"/>
            <a:ext cx="6336704" cy="3960440"/>
          </a:xfrm>
          <a:prstGeom prst="round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ZoneTexte 4"/>
          <p:cNvSpPr txBox="1"/>
          <p:nvPr/>
        </p:nvSpPr>
        <p:spPr>
          <a:xfrm>
            <a:off x="2852489" y="4842768"/>
            <a:ext cx="1495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2400" dirty="0" smtClean="0">
                <a:latin typeface="Champagne &amp; Limousines" pitchFamily="34" charset="0"/>
              </a:rPr>
              <a:t>Dossier n° 1</a:t>
            </a:r>
            <a:endParaRPr lang="fr-CH" sz="2400" dirty="0">
              <a:latin typeface="Champagne &amp; Limousines" pitchFamily="34" charset="0"/>
            </a:endParaRPr>
          </a:p>
        </p:txBody>
      </p:sp>
      <p:pic>
        <p:nvPicPr>
          <p:cNvPr id="4098" name="Picture 2" descr="http://recitpresco.qc.ca/sites/default/files/album/a-lecole/conte-recitpresco-cl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062" y="6004024"/>
            <a:ext cx="4098776" cy="4098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6269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72058" y="90240"/>
            <a:ext cx="6984776" cy="524122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ZoneTexte 4"/>
          <p:cNvSpPr txBox="1"/>
          <p:nvPr/>
        </p:nvSpPr>
        <p:spPr>
          <a:xfrm>
            <a:off x="85924" y="213801"/>
            <a:ext cx="21130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b="1" dirty="0" smtClean="0">
                <a:latin typeface="Century Gothic" pitchFamily="34" charset="0"/>
              </a:rPr>
              <a:t>Je repère les connecteurs</a:t>
            </a:r>
            <a:endParaRPr lang="fr-CH" sz="1200" b="1" dirty="0">
              <a:latin typeface="Century Gothic" pitchFamily="34" charset="0"/>
            </a:endParaRPr>
          </a:p>
        </p:txBody>
      </p:sp>
      <p:pic>
        <p:nvPicPr>
          <p:cNvPr id="1027" name="Image 10" descr="Description : http://recitpresco.qc.ca/sites/default/files/album/les-emotions/bcontent-recitpresco-nb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030" y="134812"/>
            <a:ext cx="40957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mage 11" descr="Description : http://recitpresco.qc.ca/sites/default/files/album/les-emotions/bmoyen-recitpresco-nb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1086" y="136521"/>
            <a:ext cx="40957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 12" descr="Description : http://recitpresco.qc.ca/sites/default/files/album/les-emotions/btriste-recitpresco-nb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142" y="131760"/>
            <a:ext cx="40957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H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409575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fr-C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1181100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fr-C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85924" y="781050"/>
            <a:ext cx="6970910" cy="4239642"/>
          </a:xfrm>
          <a:prstGeom prst="roundRect">
            <a:avLst>
              <a:gd name="adj" fmla="val 7995"/>
            </a:avLst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ZoneTexte 11"/>
          <p:cNvSpPr txBox="1"/>
          <p:nvPr/>
        </p:nvSpPr>
        <p:spPr>
          <a:xfrm>
            <a:off x="2646566" y="873323"/>
            <a:ext cx="19559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b="1" dirty="0" smtClean="0">
                <a:latin typeface="Century Gothic" pitchFamily="34" charset="0"/>
              </a:rPr>
              <a:t>Tanguy a des ennuis</a:t>
            </a:r>
            <a:endParaRPr lang="fr-CH" sz="1400" b="1" dirty="0">
              <a:latin typeface="Century Gothic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11561" y="1165483"/>
            <a:ext cx="6873998" cy="1708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« Oui, je sais, je suis en retard, Madame </a:t>
            </a:r>
            <a:r>
              <a:rPr lang="fr-CH" sz="1400" dirty="0" err="1" smtClean="0">
                <a:latin typeface="Century Gothic" pitchFamily="34" charset="0"/>
              </a:rPr>
              <a:t>Réglécaillet</a:t>
            </a:r>
            <a:r>
              <a:rPr lang="fr-CH" sz="1400" dirty="0" smtClean="0">
                <a:latin typeface="Century Gothic" pitchFamily="34" charset="0"/>
              </a:rPr>
              <a:t>. Je vous prie de bien</a:t>
            </a:r>
          </a:p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vouloir m’en excuser. En vérité, je suis tombé dans une bouche d’égouts et</a:t>
            </a:r>
          </a:p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j‘ai mis une bonne heure à m’en sortir. Après je suis retourné à la maison pour</a:t>
            </a:r>
          </a:p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me doucher. J’allais pas revenir à l’école avec un rat dans mon slip, tout</a:t>
            </a:r>
          </a:p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de même … »</a:t>
            </a:r>
            <a:endParaRPr lang="fr-CH" sz="1400" dirty="0">
              <a:latin typeface="Century Gothic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88814" y="3037484"/>
            <a:ext cx="5115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u="sng" dirty="0" smtClean="0">
                <a:latin typeface="Century Gothic" pitchFamily="34" charset="0"/>
              </a:rPr>
              <a:t>Numérote les actions dans l’ordre où Tanguy les a faites :</a:t>
            </a:r>
            <a:endParaRPr lang="fr-CH" sz="1400" u="sng" dirty="0">
              <a:latin typeface="Century Gothic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827763" y="3483870"/>
            <a:ext cx="28472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dirty="0" smtClean="0">
                <a:latin typeface="Century Gothic" pitchFamily="34" charset="0"/>
              </a:rPr>
              <a:t>Tanguy est en retard à l’école.</a:t>
            </a:r>
            <a:endParaRPr lang="fr-CH" sz="1400" dirty="0">
              <a:latin typeface="Century Gothic" pitchFamily="34" charset="0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467723" y="3486227"/>
            <a:ext cx="360040" cy="307777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ZoneTexte 19"/>
          <p:cNvSpPr txBox="1"/>
          <p:nvPr/>
        </p:nvSpPr>
        <p:spPr>
          <a:xfrm>
            <a:off x="841505" y="3971804"/>
            <a:ext cx="42274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dirty="0" smtClean="0">
                <a:latin typeface="Century Gothic" pitchFamily="34" charset="0"/>
              </a:rPr>
              <a:t>Tanguy est tombé dans une bouche d’égouts.</a:t>
            </a:r>
            <a:endParaRPr lang="fr-CH" sz="1400" dirty="0">
              <a:latin typeface="Century Gothic" pitchFamily="34" charset="0"/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481465" y="3974161"/>
            <a:ext cx="360040" cy="307777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ZoneTexte 21"/>
          <p:cNvSpPr txBox="1"/>
          <p:nvPr/>
        </p:nvSpPr>
        <p:spPr>
          <a:xfrm>
            <a:off x="841505" y="4491982"/>
            <a:ext cx="24978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dirty="0" smtClean="0">
                <a:latin typeface="Century Gothic" pitchFamily="34" charset="0"/>
              </a:rPr>
              <a:t>Tanguy a pris une douche.</a:t>
            </a:r>
            <a:endParaRPr lang="fr-CH" sz="1400" dirty="0">
              <a:latin typeface="Century Gothic" pitchFamily="34" charset="0"/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481465" y="4494339"/>
            <a:ext cx="360040" cy="307777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2890" y="5190554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fr-C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2890" y="5590604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fr-C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88814" y="5190554"/>
            <a:ext cx="6970910" cy="5032946"/>
          </a:xfrm>
          <a:prstGeom prst="roundRect">
            <a:avLst>
              <a:gd name="adj" fmla="val 7995"/>
            </a:avLst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7" name="ZoneTexte 26"/>
          <p:cNvSpPr txBox="1"/>
          <p:nvPr/>
        </p:nvSpPr>
        <p:spPr>
          <a:xfrm>
            <a:off x="2565305" y="5282827"/>
            <a:ext cx="21242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400" b="1" dirty="0" smtClean="0">
                <a:latin typeface="Century Gothic" pitchFamily="34" charset="0"/>
              </a:rPr>
              <a:t>Petit Pierre est malade</a:t>
            </a:r>
            <a:endParaRPr lang="fr-CH" sz="1400" b="1" dirty="0">
              <a:latin typeface="Century Gothic" pitchFamily="34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214451" y="5574987"/>
            <a:ext cx="6657592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Aujourd’hui jeudi, Petit Pierre ne va pas à l’école. Quand il est rentré mardi</a:t>
            </a:r>
          </a:p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soir , il avait mal à la tête. Hier matin, il avait de la fièvre et sa maman l’a</a:t>
            </a:r>
          </a:p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emmené chez le médecin qui a dit que c’était la grippe.</a:t>
            </a:r>
            <a:endParaRPr lang="fr-CH" sz="1400" dirty="0">
              <a:latin typeface="Century Gothic" pitchFamily="34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79302" y="6846738"/>
            <a:ext cx="44807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u="sng" dirty="0" smtClean="0">
                <a:latin typeface="Century Gothic" pitchFamily="34" charset="0"/>
              </a:rPr>
              <a:t>Indique quel jour de la semaine a eu lieu l’action.</a:t>
            </a:r>
            <a:endParaRPr lang="fr-CH" sz="1400" u="sng" dirty="0">
              <a:latin typeface="Century Gothic" pitchFamily="34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294056" y="7319715"/>
            <a:ext cx="28825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dirty="0" smtClean="0">
                <a:latin typeface="Century Gothic" pitchFamily="34" charset="0"/>
              </a:rPr>
              <a:t>Petit Pierre ne va pas à l’école.</a:t>
            </a:r>
            <a:endParaRPr lang="fr-CH" sz="1400" dirty="0">
              <a:latin typeface="Century Gothic" pitchFamily="34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4221515" y="7319715"/>
            <a:ext cx="19656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dirty="0" smtClean="0">
                <a:latin typeface="Century Gothic" pitchFamily="34" charset="0"/>
              </a:rPr>
              <a:t>Il avait mal à la tête.</a:t>
            </a:r>
            <a:endParaRPr lang="fr-CH" sz="1400" dirty="0">
              <a:latin typeface="Century Gothic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14451" y="7278786"/>
            <a:ext cx="3041731" cy="43204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7" name="Rectangle 36"/>
          <p:cNvSpPr/>
          <p:nvPr/>
        </p:nvSpPr>
        <p:spPr>
          <a:xfrm>
            <a:off x="3683451" y="7278786"/>
            <a:ext cx="3041731" cy="43204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Flèche vers le bas 17"/>
          <p:cNvSpPr/>
          <p:nvPr/>
        </p:nvSpPr>
        <p:spPr>
          <a:xfrm>
            <a:off x="1623767" y="7710834"/>
            <a:ext cx="223098" cy="360040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9" name="Flèche vers le bas 38"/>
          <p:cNvSpPr/>
          <p:nvPr/>
        </p:nvSpPr>
        <p:spPr>
          <a:xfrm>
            <a:off x="5092768" y="7710834"/>
            <a:ext cx="223098" cy="360040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Rectangle à coins arrondis 18"/>
          <p:cNvSpPr/>
          <p:nvPr/>
        </p:nvSpPr>
        <p:spPr>
          <a:xfrm>
            <a:off x="619192" y="8085682"/>
            <a:ext cx="2232248" cy="36004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1" name="Rectangle à coins arrondis 40"/>
          <p:cNvSpPr/>
          <p:nvPr/>
        </p:nvSpPr>
        <p:spPr>
          <a:xfrm>
            <a:off x="4088193" y="8085682"/>
            <a:ext cx="2232248" cy="36004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2" name="ZoneTexte 41"/>
          <p:cNvSpPr txBox="1"/>
          <p:nvPr/>
        </p:nvSpPr>
        <p:spPr>
          <a:xfrm>
            <a:off x="294056" y="8990696"/>
            <a:ext cx="28825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dirty="0" smtClean="0">
                <a:latin typeface="Century Gothic" pitchFamily="34" charset="0"/>
              </a:rPr>
              <a:t>Petit Pierre ne va pas à l’école.</a:t>
            </a:r>
            <a:endParaRPr lang="fr-CH" sz="1400" dirty="0">
              <a:latin typeface="Century Gothic" pitchFamily="34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4221515" y="8990696"/>
            <a:ext cx="19656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dirty="0" smtClean="0">
                <a:latin typeface="Century Gothic" pitchFamily="34" charset="0"/>
              </a:rPr>
              <a:t>Il avait mal à la tête.</a:t>
            </a:r>
            <a:endParaRPr lang="fr-CH" sz="1400" dirty="0">
              <a:latin typeface="Century Gothic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14451" y="8949767"/>
            <a:ext cx="3041731" cy="43204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5" name="Rectangle 44"/>
          <p:cNvSpPr/>
          <p:nvPr/>
        </p:nvSpPr>
        <p:spPr>
          <a:xfrm>
            <a:off x="3683451" y="8949767"/>
            <a:ext cx="3041731" cy="43204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6" name="Flèche vers le bas 45"/>
          <p:cNvSpPr/>
          <p:nvPr/>
        </p:nvSpPr>
        <p:spPr>
          <a:xfrm>
            <a:off x="1623767" y="9381815"/>
            <a:ext cx="223098" cy="360040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7" name="Flèche vers le bas 46"/>
          <p:cNvSpPr/>
          <p:nvPr/>
        </p:nvSpPr>
        <p:spPr>
          <a:xfrm>
            <a:off x="5092768" y="9381815"/>
            <a:ext cx="223098" cy="360040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8" name="Rectangle à coins arrondis 47"/>
          <p:cNvSpPr/>
          <p:nvPr/>
        </p:nvSpPr>
        <p:spPr>
          <a:xfrm>
            <a:off x="619192" y="9756663"/>
            <a:ext cx="2232248" cy="36004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9" name="Rectangle à coins arrondis 48"/>
          <p:cNvSpPr/>
          <p:nvPr/>
        </p:nvSpPr>
        <p:spPr>
          <a:xfrm>
            <a:off x="4088193" y="9756663"/>
            <a:ext cx="2232248" cy="36004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1032" name="Picture 8" descr="C:\Users\astrid\AppData\Local\Microsoft\Windows\Temporary Internet Files\Content.IE5\FHP19AHA\MC90042417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536" y="2636964"/>
            <a:ext cx="1181100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astrid\AppData\Local\Microsoft\Windows\Temporary Internet Files\Content.IE5\M56KVHED\MC900232137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946" y="7757783"/>
            <a:ext cx="1434602" cy="1542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3089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à coins arrondis 67"/>
          <p:cNvSpPr/>
          <p:nvPr/>
        </p:nvSpPr>
        <p:spPr>
          <a:xfrm>
            <a:off x="3970275" y="8822938"/>
            <a:ext cx="1519050" cy="216024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4" name="Rectangle à coins arrondis 33"/>
          <p:cNvSpPr/>
          <p:nvPr/>
        </p:nvSpPr>
        <p:spPr>
          <a:xfrm>
            <a:off x="253151" y="8822938"/>
            <a:ext cx="648072" cy="216024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Rectangle à coins arrondis 3"/>
          <p:cNvSpPr/>
          <p:nvPr/>
        </p:nvSpPr>
        <p:spPr>
          <a:xfrm>
            <a:off x="72058" y="90240"/>
            <a:ext cx="6984776" cy="524122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ZoneTexte 4"/>
          <p:cNvSpPr txBox="1"/>
          <p:nvPr/>
        </p:nvSpPr>
        <p:spPr>
          <a:xfrm>
            <a:off x="85924" y="213801"/>
            <a:ext cx="18469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b="1" dirty="0" smtClean="0">
                <a:latin typeface="Century Gothic" pitchFamily="34" charset="0"/>
              </a:rPr>
              <a:t>Je repère les substituts</a:t>
            </a:r>
            <a:endParaRPr lang="fr-CH" sz="1200" b="1" dirty="0">
              <a:latin typeface="Century Gothic" pitchFamily="34" charset="0"/>
            </a:endParaRPr>
          </a:p>
        </p:txBody>
      </p:sp>
      <p:pic>
        <p:nvPicPr>
          <p:cNvPr id="1027" name="Image 10" descr="Description : http://recitpresco.qc.ca/sites/default/files/album/les-emotions/bcontent-recitpresco-nb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030" y="134812"/>
            <a:ext cx="40957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mage 11" descr="Description : http://recitpresco.qc.ca/sites/default/files/album/les-emotions/bmoyen-recitpresco-nb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1086" y="136521"/>
            <a:ext cx="40957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 12" descr="Description : http://recitpresco.qc.ca/sites/default/files/album/les-emotions/btriste-recitpresco-nb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142" y="131760"/>
            <a:ext cx="40957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H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409575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fr-C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781050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fr-C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1181100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fr-C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85924" y="781050"/>
            <a:ext cx="6970910" cy="2477542"/>
          </a:xfrm>
          <a:prstGeom prst="roundRect">
            <a:avLst>
              <a:gd name="adj" fmla="val 7995"/>
            </a:avLst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ZoneTexte 12"/>
          <p:cNvSpPr txBox="1"/>
          <p:nvPr/>
        </p:nvSpPr>
        <p:spPr>
          <a:xfrm>
            <a:off x="211561" y="1165483"/>
            <a:ext cx="508825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La coccinelle est un insecte de 5 à 8 mm de long. </a:t>
            </a:r>
          </a:p>
          <a:p>
            <a:pPr>
              <a:lnSpc>
                <a:spcPct val="150000"/>
              </a:lnSpc>
            </a:pPr>
            <a:r>
              <a:rPr lang="fr-CH" sz="1400" b="1" dirty="0" smtClean="0">
                <a:solidFill>
                  <a:srgbClr val="00B0F0"/>
                </a:solidFill>
                <a:latin typeface="Century Gothic" pitchFamily="34" charset="0"/>
              </a:rPr>
              <a:t>Il – Elles – Elle </a:t>
            </a:r>
            <a:r>
              <a:rPr lang="fr-CH" sz="1400" dirty="0" smtClean="0">
                <a:latin typeface="Century Gothic" pitchFamily="34" charset="0"/>
              </a:rPr>
              <a:t>peut être de couleur rouge ou noire. </a:t>
            </a:r>
          </a:p>
          <a:p>
            <a:pPr>
              <a:lnSpc>
                <a:spcPct val="150000"/>
              </a:lnSpc>
            </a:pPr>
            <a:r>
              <a:rPr lang="fr-CH" sz="1400" b="1" dirty="0" smtClean="0">
                <a:solidFill>
                  <a:srgbClr val="00B0F0"/>
                </a:solidFill>
                <a:latin typeface="Century Gothic" pitchFamily="34" charset="0"/>
              </a:rPr>
              <a:t>La plus commune – le plus commun – les plus communs </a:t>
            </a:r>
          </a:p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est rouge avec sept points noirs. Plus </a:t>
            </a:r>
            <a:r>
              <a:rPr lang="fr-CH" sz="1400" b="1" dirty="0" smtClean="0">
                <a:solidFill>
                  <a:srgbClr val="00B0F0"/>
                </a:solidFill>
                <a:latin typeface="Century Gothic" pitchFamily="34" charset="0"/>
              </a:rPr>
              <a:t>il – elle – elles </a:t>
            </a:r>
            <a:r>
              <a:rPr lang="fr-CH" sz="1400" dirty="0" smtClean="0">
                <a:latin typeface="Century Gothic" pitchFamily="34" charset="0"/>
              </a:rPr>
              <a:t>sont</a:t>
            </a:r>
          </a:p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rouges, plus elles sont âgées. Il  </a:t>
            </a:r>
            <a:r>
              <a:rPr lang="fr-CH" sz="1400" b="1" dirty="0" smtClean="0">
                <a:solidFill>
                  <a:srgbClr val="00B0F0"/>
                </a:solidFill>
                <a:latin typeface="Century Gothic" pitchFamily="34" charset="0"/>
              </a:rPr>
              <a:t>y – en – elle </a:t>
            </a:r>
            <a:r>
              <a:rPr lang="fr-CH" sz="1400" dirty="0" smtClean="0">
                <a:latin typeface="Century Gothic" pitchFamily="34" charset="0"/>
              </a:rPr>
              <a:t>existe trois </a:t>
            </a:r>
          </a:p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mille espèces dans le monde.</a:t>
            </a:r>
            <a:endParaRPr lang="fr-CH" sz="1400" dirty="0">
              <a:latin typeface="Century Gothic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00363" y="788025"/>
            <a:ext cx="34531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u="sng" dirty="0" smtClean="0">
                <a:latin typeface="Century Gothic" pitchFamily="34" charset="0"/>
              </a:rPr>
              <a:t>Choisis et entoure le mot qui convient</a:t>
            </a:r>
            <a:endParaRPr lang="fr-CH" sz="1400" u="sng" dirty="0">
              <a:latin typeface="Century Gothic" pitchFamily="34" charset="0"/>
            </a:endParaRPr>
          </a:p>
        </p:txBody>
      </p:sp>
      <p:sp>
        <p:nvSpPr>
          <p:cNvPr id="50" name="Rectangle à coins arrondis 49"/>
          <p:cNvSpPr/>
          <p:nvPr/>
        </p:nvSpPr>
        <p:spPr>
          <a:xfrm>
            <a:off x="78722" y="3365470"/>
            <a:ext cx="6970910" cy="4167733"/>
          </a:xfrm>
          <a:prstGeom prst="roundRect">
            <a:avLst>
              <a:gd name="adj" fmla="val 3736"/>
            </a:avLst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1" name="ZoneTexte 50"/>
          <p:cNvSpPr txBox="1"/>
          <p:nvPr/>
        </p:nvSpPr>
        <p:spPr>
          <a:xfrm>
            <a:off x="173148" y="3365470"/>
            <a:ext cx="35654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u="sng" dirty="0" smtClean="0">
                <a:latin typeface="Century Gothic" pitchFamily="34" charset="0"/>
              </a:rPr>
              <a:t>Indique par un numéro de qui on parle</a:t>
            </a:r>
            <a:endParaRPr lang="fr-CH" sz="1400" u="sng" dirty="0">
              <a:latin typeface="Century Gothic" pitchFamily="34" charset="0"/>
            </a:endParaRPr>
          </a:p>
        </p:txBody>
      </p:sp>
      <p:sp>
        <p:nvSpPr>
          <p:cNvPr id="2" name="Ellipse 1"/>
          <p:cNvSpPr/>
          <p:nvPr/>
        </p:nvSpPr>
        <p:spPr>
          <a:xfrm>
            <a:off x="355939" y="3709104"/>
            <a:ext cx="364553" cy="319945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dirty="0" smtClean="0">
                <a:solidFill>
                  <a:schemeClr val="tx1"/>
                </a:solidFill>
                <a:latin typeface="Century Gothic" pitchFamily="34" charset="0"/>
              </a:rPr>
              <a:t>1</a:t>
            </a:r>
            <a:endParaRPr lang="fr-CH" sz="14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35364" y="3752050"/>
            <a:ext cx="1300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dirty="0" smtClean="0">
                <a:latin typeface="Century Gothic" pitchFamily="34" charset="0"/>
              </a:rPr>
              <a:t>Le vieil homme</a:t>
            </a:r>
            <a:endParaRPr lang="fr-CH" sz="1200" dirty="0">
              <a:latin typeface="Century Gothic" pitchFamily="34" charset="0"/>
            </a:endParaRPr>
          </a:p>
        </p:txBody>
      </p:sp>
      <p:sp>
        <p:nvSpPr>
          <p:cNvPr id="52" name="Ellipse 51"/>
          <p:cNvSpPr/>
          <p:nvPr/>
        </p:nvSpPr>
        <p:spPr>
          <a:xfrm>
            <a:off x="2560959" y="3709103"/>
            <a:ext cx="364553" cy="319945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dirty="0" smtClean="0">
                <a:solidFill>
                  <a:schemeClr val="tx1"/>
                </a:solidFill>
                <a:latin typeface="Century Gothic" pitchFamily="34" charset="0"/>
              </a:rPr>
              <a:t>2</a:t>
            </a:r>
            <a:endParaRPr lang="fr-CH" sz="14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2940384" y="3752049"/>
            <a:ext cx="11047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dirty="0" smtClean="0">
                <a:latin typeface="Century Gothic" pitchFamily="34" charset="0"/>
              </a:rPr>
              <a:t>Les animaux</a:t>
            </a:r>
            <a:endParaRPr lang="fr-CH" sz="1200" dirty="0">
              <a:latin typeface="Century Gothic" pitchFamily="34" charset="0"/>
            </a:endParaRPr>
          </a:p>
        </p:txBody>
      </p:sp>
      <p:sp>
        <p:nvSpPr>
          <p:cNvPr id="54" name="Ellipse 53"/>
          <p:cNvSpPr/>
          <p:nvPr/>
        </p:nvSpPr>
        <p:spPr>
          <a:xfrm>
            <a:off x="4836244" y="3709104"/>
            <a:ext cx="364553" cy="319945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dirty="0" smtClean="0">
                <a:solidFill>
                  <a:schemeClr val="tx1"/>
                </a:solidFill>
                <a:latin typeface="Century Gothic" pitchFamily="34" charset="0"/>
              </a:rPr>
              <a:t>3</a:t>
            </a:r>
            <a:endParaRPr lang="fr-CH" sz="14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5215669" y="3752050"/>
            <a:ext cx="11849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dirty="0" smtClean="0">
                <a:latin typeface="Century Gothic" pitchFamily="34" charset="0"/>
              </a:rPr>
              <a:t>Les machines</a:t>
            </a:r>
            <a:endParaRPr lang="fr-CH" sz="1200" dirty="0">
              <a:latin typeface="Century Gothic" pitchFamily="34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141541" y="4209216"/>
            <a:ext cx="6702476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fr-CH" sz="1400" dirty="0" smtClean="0">
                <a:latin typeface="Century Gothic" pitchFamily="34" charset="0"/>
              </a:rPr>
              <a:t>Tout en haut d’une montagne, dans une cabane en bois, vivait un très vieil</a:t>
            </a:r>
          </a:p>
          <a:p>
            <a:pPr>
              <a:lnSpc>
                <a:spcPct val="250000"/>
              </a:lnSpc>
            </a:pPr>
            <a:r>
              <a:rPr lang="fr-CH" sz="1400" dirty="0" smtClean="0">
                <a:latin typeface="Century Gothic" pitchFamily="34" charset="0"/>
              </a:rPr>
              <a:t>homme qui s’appelait </a:t>
            </a:r>
            <a:r>
              <a:rPr lang="fr-CH" sz="1400" b="1" dirty="0" smtClean="0">
                <a:solidFill>
                  <a:srgbClr val="FF0000"/>
                </a:solidFill>
                <a:latin typeface="Century Gothic" pitchFamily="34" charset="0"/>
              </a:rPr>
              <a:t>Machin</a:t>
            </a:r>
            <a:r>
              <a:rPr lang="fr-CH" sz="1400" dirty="0" smtClean="0">
                <a:latin typeface="Century Gothic" pitchFamily="34" charset="0"/>
              </a:rPr>
              <a:t>.</a:t>
            </a:r>
          </a:p>
          <a:p>
            <a:pPr>
              <a:lnSpc>
                <a:spcPct val="250000"/>
              </a:lnSpc>
            </a:pPr>
            <a:r>
              <a:rPr lang="fr-CH" sz="1400" dirty="0" smtClean="0">
                <a:latin typeface="Century Gothic" pitchFamily="34" charset="0"/>
              </a:rPr>
              <a:t>Il était si vieux que </a:t>
            </a:r>
            <a:r>
              <a:rPr lang="fr-CH" sz="1400" b="1" dirty="0" smtClean="0">
                <a:solidFill>
                  <a:srgbClr val="FF0000"/>
                </a:solidFill>
                <a:latin typeface="Century Gothic" pitchFamily="34" charset="0"/>
              </a:rPr>
              <a:t>lui-même</a:t>
            </a:r>
            <a:r>
              <a:rPr lang="fr-CH" sz="1400" dirty="0" smtClean="0">
                <a:latin typeface="Century Gothic" pitchFamily="34" charset="0"/>
              </a:rPr>
              <a:t> ne connaissait pas son âge. </a:t>
            </a:r>
            <a:r>
              <a:rPr lang="fr-CH" sz="1400" b="1" dirty="0" smtClean="0">
                <a:solidFill>
                  <a:srgbClr val="FF0000"/>
                </a:solidFill>
                <a:latin typeface="Century Gothic" pitchFamily="34" charset="0"/>
              </a:rPr>
              <a:t>Il</a:t>
            </a:r>
            <a:r>
              <a:rPr lang="fr-CH" sz="1400" dirty="0" smtClean="0">
                <a:latin typeface="Century Gothic" pitchFamily="34" charset="0"/>
              </a:rPr>
              <a:t> avait autrefois</a:t>
            </a:r>
          </a:p>
          <a:p>
            <a:pPr>
              <a:lnSpc>
                <a:spcPct val="250000"/>
              </a:lnSpc>
            </a:pPr>
            <a:r>
              <a:rPr lang="fr-CH" sz="1400" dirty="0" smtClean="0">
                <a:latin typeface="Century Gothic" pitchFamily="34" charset="0"/>
              </a:rPr>
              <a:t>sauvé tous les animaux en </a:t>
            </a:r>
            <a:r>
              <a:rPr lang="fr-CH" sz="1400" b="1" dirty="0" smtClean="0">
                <a:solidFill>
                  <a:srgbClr val="FF0000"/>
                </a:solidFill>
                <a:latin typeface="Century Gothic" pitchFamily="34" charset="0"/>
              </a:rPr>
              <a:t>les</a:t>
            </a:r>
            <a:r>
              <a:rPr lang="fr-CH" sz="1400" dirty="0" smtClean="0">
                <a:latin typeface="Century Gothic" pitchFamily="34" charset="0"/>
              </a:rPr>
              <a:t> faisant monter dans sa grande machine </a:t>
            </a:r>
          </a:p>
          <a:p>
            <a:pPr>
              <a:lnSpc>
                <a:spcPct val="250000"/>
              </a:lnSpc>
            </a:pPr>
            <a:r>
              <a:rPr lang="fr-CH" sz="1400" dirty="0" smtClean="0">
                <a:latin typeface="Century Gothic" pitchFamily="34" charset="0"/>
              </a:rPr>
              <a:t>flottante. Depuis ce jour, </a:t>
            </a:r>
            <a:r>
              <a:rPr lang="fr-CH" sz="1400" b="1" dirty="0" smtClean="0">
                <a:solidFill>
                  <a:srgbClr val="FF0000"/>
                </a:solidFill>
                <a:latin typeface="Century Gothic" pitchFamily="34" charset="0"/>
              </a:rPr>
              <a:t>il</a:t>
            </a:r>
            <a:r>
              <a:rPr lang="fr-CH" sz="1400" dirty="0" smtClean="0">
                <a:latin typeface="Century Gothic" pitchFamily="34" charset="0"/>
              </a:rPr>
              <a:t> passait son temps à en inventer </a:t>
            </a:r>
            <a:r>
              <a:rPr lang="fr-CH" sz="1400" b="1" dirty="0" smtClean="0">
                <a:solidFill>
                  <a:srgbClr val="FF0000"/>
                </a:solidFill>
                <a:latin typeface="Century Gothic" pitchFamily="34" charset="0"/>
              </a:rPr>
              <a:t>d’autres</a:t>
            </a:r>
            <a:r>
              <a:rPr lang="fr-CH" sz="1400" dirty="0" smtClean="0">
                <a:latin typeface="Century Gothic" pitchFamily="34" charset="0"/>
              </a:rPr>
              <a:t> plus </a:t>
            </a:r>
          </a:p>
          <a:p>
            <a:pPr>
              <a:lnSpc>
                <a:spcPct val="250000"/>
              </a:lnSpc>
            </a:pPr>
            <a:r>
              <a:rPr lang="fr-CH" sz="1400" dirty="0" smtClean="0">
                <a:latin typeface="Century Gothic" pitchFamily="34" charset="0"/>
              </a:rPr>
              <a:t>grandes encore mais il ne s’</a:t>
            </a:r>
            <a:r>
              <a:rPr lang="fr-CH" sz="1400" b="1" dirty="0" smtClean="0">
                <a:solidFill>
                  <a:srgbClr val="FF0000"/>
                </a:solidFill>
                <a:latin typeface="Century Gothic" pitchFamily="34" charset="0"/>
              </a:rPr>
              <a:t>en</a:t>
            </a:r>
            <a:r>
              <a:rPr lang="fr-CH" sz="1400" dirty="0" smtClean="0">
                <a:latin typeface="Century Gothic" pitchFamily="34" charset="0"/>
              </a:rPr>
              <a:t> servait pas.</a:t>
            </a:r>
            <a:endParaRPr lang="fr-CH" sz="1400" dirty="0">
              <a:latin typeface="Century Gothic" pitchFamily="34" charset="0"/>
            </a:endParaRPr>
          </a:p>
        </p:txBody>
      </p:sp>
      <p:sp>
        <p:nvSpPr>
          <p:cNvPr id="56" name="Ellipse 55"/>
          <p:cNvSpPr/>
          <p:nvPr/>
        </p:nvSpPr>
        <p:spPr>
          <a:xfrm>
            <a:off x="2304306" y="4713272"/>
            <a:ext cx="364553" cy="319945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4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57" name="Ellipse 56"/>
          <p:cNvSpPr/>
          <p:nvPr/>
        </p:nvSpPr>
        <p:spPr>
          <a:xfrm>
            <a:off x="1997655" y="5289336"/>
            <a:ext cx="364553" cy="319945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4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58" name="Ellipse 57"/>
          <p:cNvSpPr/>
          <p:nvPr/>
        </p:nvSpPr>
        <p:spPr>
          <a:xfrm>
            <a:off x="5018518" y="5217328"/>
            <a:ext cx="364553" cy="319945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4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59" name="Ellipse 58"/>
          <p:cNvSpPr/>
          <p:nvPr/>
        </p:nvSpPr>
        <p:spPr>
          <a:xfrm>
            <a:off x="2511301" y="5771654"/>
            <a:ext cx="364553" cy="319945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4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60" name="Ellipse 59"/>
          <p:cNvSpPr/>
          <p:nvPr/>
        </p:nvSpPr>
        <p:spPr>
          <a:xfrm>
            <a:off x="2259224" y="6297448"/>
            <a:ext cx="364553" cy="319945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4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61" name="Ellipse 60"/>
          <p:cNvSpPr/>
          <p:nvPr/>
        </p:nvSpPr>
        <p:spPr>
          <a:xfrm>
            <a:off x="5479540" y="6297448"/>
            <a:ext cx="364553" cy="319945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4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62" name="Ellipse 61"/>
          <p:cNvSpPr/>
          <p:nvPr/>
        </p:nvSpPr>
        <p:spPr>
          <a:xfrm>
            <a:off x="2560958" y="6873512"/>
            <a:ext cx="364553" cy="319945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4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63" name="Rectangle 6"/>
          <p:cNvSpPr>
            <a:spLocks noChangeArrowheads="1"/>
          </p:cNvSpPr>
          <p:nvPr/>
        </p:nvSpPr>
        <p:spPr bwMode="auto">
          <a:xfrm>
            <a:off x="-23733" y="7533203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fr-C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ectangle à coins arrondis 64"/>
          <p:cNvSpPr/>
          <p:nvPr/>
        </p:nvSpPr>
        <p:spPr>
          <a:xfrm>
            <a:off x="62191" y="7658685"/>
            <a:ext cx="6970910" cy="2466806"/>
          </a:xfrm>
          <a:prstGeom prst="roundRect">
            <a:avLst>
              <a:gd name="adj" fmla="val 7995"/>
            </a:avLst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6" name="ZoneTexte 65"/>
          <p:cNvSpPr txBox="1"/>
          <p:nvPr/>
        </p:nvSpPr>
        <p:spPr>
          <a:xfrm>
            <a:off x="176630" y="8705061"/>
            <a:ext cx="688361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CH" sz="1400" b="1" dirty="0" smtClean="0">
                <a:latin typeface="Century Gothic" pitchFamily="34" charset="0"/>
              </a:rPr>
              <a:t>Les rats </a:t>
            </a:r>
            <a:r>
              <a:rPr lang="fr-CH" sz="1400" dirty="0" smtClean="0">
                <a:latin typeface="Century Gothic" pitchFamily="34" charset="0"/>
              </a:rPr>
              <a:t>avaient envahi la ville de Hamelin.  </a:t>
            </a:r>
            <a:r>
              <a:rPr lang="fr-CH" sz="1400" b="1" dirty="0" smtClean="0">
                <a:latin typeface="Century Gothic" pitchFamily="34" charset="0"/>
              </a:rPr>
              <a:t>Le joueur de flûte </a:t>
            </a:r>
            <a:r>
              <a:rPr lang="fr-CH" sz="1400" u="sng" dirty="0" smtClean="0">
                <a:latin typeface="Century Gothic" pitchFamily="34" charset="0"/>
              </a:rPr>
              <a:t>les</a:t>
            </a:r>
            <a:r>
              <a:rPr lang="fr-CH" sz="1400" dirty="0" smtClean="0">
                <a:latin typeface="Century Gothic" pitchFamily="34" charset="0"/>
              </a:rPr>
              <a:t> attira hors de</a:t>
            </a:r>
          </a:p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la ville et </a:t>
            </a:r>
            <a:r>
              <a:rPr lang="fr-CH" sz="1400" u="sng" dirty="0" smtClean="0">
                <a:latin typeface="Century Gothic" pitchFamily="34" charset="0"/>
              </a:rPr>
              <a:t>les</a:t>
            </a:r>
            <a:r>
              <a:rPr lang="fr-CH" sz="1400" dirty="0" smtClean="0">
                <a:latin typeface="Century Gothic" pitchFamily="34" charset="0"/>
              </a:rPr>
              <a:t> noya dans le fleuve. Mais le maire de Hamelin ne voulut pas </a:t>
            </a:r>
          </a:p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donner la récompense promise </a:t>
            </a:r>
            <a:r>
              <a:rPr lang="fr-CH" sz="1400" u="sng" dirty="0" smtClean="0">
                <a:latin typeface="Century Gothic" pitchFamily="34" charset="0"/>
              </a:rPr>
              <a:t>au jeune homme</a:t>
            </a:r>
            <a:r>
              <a:rPr lang="fr-CH" sz="1400" dirty="0" smtClean="0">
                <a:latin typeface="Century Gothic" pitchFamily="34" charset="0"/>
              </a:rPr>
              <a:t>. Alors,</a:t>
            </a:r>
            <a:r>
              <a:rPr lang="fr-CH" sz="1400" u="sng" dirty="0" smtClean="0">
                <a:latin typeface="Century Gothic" pitchFamily="34" charset="0"/>
              </a:rPr>
              <a:t> il </a:t>
            </a:r>
            <a:r>
              <a:rPr lang="fr-CH" sz="1400" dirty="0" smtClean="0">
                <a:latin typeface="Century Gothic" pitchFamily="34" charset="0"/>
              </a:rPr>
              <a:t>revint, joua de la</a:t>
            </a:r>
          </a:p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flûte : tous les enfants de la ville </a:t>
            </a:r>
            <a:r>
              <a:rPr lang="fr-CH" sz="1400" u="sng" dirty="0" smtClean="0">
                <a:latin typeface="Century Gothic" pitchFamily="34" charset="0"/>
              </a:rPr>
              <a:t>le</a:t>
            </a:r>
            <a:r>
              <a:rPr lang="fr-CH" sz="1400" dirty="0" smtClean="0">
                <a:latin typeface="Century Gothic" pitchFamily="34" charset="0"/>
              </a:rPr>
              <a:t> suivirent et ne revinrent jamais.</a:t>
            </a:r>
            <a:endParaRPr lang="fr-CH" sz="1400" dirty="0">
              <a:latin typeface="Century Gothic" pitchFamily="34" charset="0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176630" y="7658685"/>
            <a:ext cx="387798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u="sng" dirty="0" smtClean="0">
                <a:latin typeface="Century Gothic" pitchFamily="34" charset="0"/>
              </a:rPr>
              <a:t>Colorie les mots soulignés :</a:t>
            </a:r>
          </a:p>
          <a:p>
            <a:endParaRPr lang="fr-CH" sz="1400" b="1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r>
              <a:rPr lang="fr-CH" sz="1400" b="1" dirty="0" smtClean="0">
                <a:solidFill>
                  <a:srgbClr val="FF0000"/>
                </a:solidFill>
                <a:latin typeface="Century Gothic" pitchFamily="34" charset="0"/>
              </a:rPr>
              <a:t>en rouge = le joueur de flûte		</a:t>
            </a:r>
          </a:p>
          <a:p>
            <a:r>
              <a:rPr lang="fr-CH" sz="1400" b="1" dirty="0" smtClean="0">
                <a:solidFill>
                  <a:srgbClr val="0070C0"/>
                </a:solidFill>
                <a:latin typeface="Century Gothic" pitchFamily="34" charset="0"/>
              </a:rPr>
              <a:t>en bleu = les rats</a:t>
            </a:r>
            <a:endParaRPr lang="fr-CH" sz="14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pic>
        <p:nvPicPr>
          <p:cNvPr id="2050" name="Picture 2" descr="C:\Users\astrid\AppData\Local\Microsoft\Windows\Temporary Internet Files\Content.IE5\1Q6PVY4J\MC90019764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4928" y="7660700"/>
            <a:ext cx="739287" cy="1044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strid\AppData\Local\Microsoft\Windows\Temporary Internet Files\Content.IE5\M56KVHED\MC90043744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0797" y="1004158"/>
            <a:ext cx="1720693" cy="203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8579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72058" y="90240"/>
            <a:ext cx="6984776" cy="524122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ZoneTexte 4"/>
          <p:cNvSpPr txBox="1"/>
          <p:nvPr/>
        </p:nvSpPr>
        <p:spPr>
          <a:xfrm>
            <a:off x="85924" y="213801"/>
            <a:ext cx="2311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b="1" dirty="0" smtClean="0">
                <a:latin typeface="Century Gothic" pitchFamily="34" charset="0"/>
              </a:rPr>
              <a:t>Je comprends les inférences</a:t>
            </a:r>
            <a:endParaRPr lang="fr-CH" sz="1200" b="1" dirty="0">
              <a:latin typeface="Century Gothic" pitchFamily="34" charset="0"/>
            </a:endParaRPr>
          </a:p>
        </p:txBody>
      </p:sp>
      <p:pic>
        <p:nvPicPr>
          <p:cNvPr id="1027" name="Image 10" descr="Description : http://recitpresco.qc.ca/sites/default/files/album/les-emotions/bcontent-recitpresco-nb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030" y="134812"/>
            <a:ext cx="40957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mage 11" descr="Description : http://recitpresco.qc.ca/sites/default/files/album/les-emotions/bmoyen-recitpresco-nb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1086" y="136521"/>
            <a:ext cx="40957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 12" descr="Description : http://recitpresco.qc.ca/sites/default/files/album/les-emotions/btriste-recitpresco-nb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142" y="131760"/>
            <a:ext cx="40957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H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409575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fr-C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701258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fr-C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85924" y="1085691"/>
            <a:ext cx="6970910" cy="1061830"/>
          </a:xfrm>
          <a:prstGeom prst="roundRect">
            <a:avLst>
              <a:gd name="adj" fmla="val 7995"/>
            </a:avLst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ZoneTexte 12"/>
          <p:cNvSpPr txBox="1"/>
          <p:nvPr/>
        </p:nvSpPr>
        <p:spPr>
          <a:xfrm>
            <a:off x="211561" y="1085691"/>
            <a:ext cx="6811480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La vitrine a volé en éclats. Les enfants se sont sauvés à toute allure. La partie</a:t>
            </a:r>
          </a:p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de foot est terminée.</a:t>
            </a:r>
          </a:p>
          <a:p>
            <a:pPr>
              <a:lnSpc>
                <a:spcPct val="150000"/>
              </a:lnSpc>
            </a:pPr>
            <a:r>
              <a:rPr lang="fr-CH" sz="1400" b="1" dirty="0" smtClean="0">
                <a:solidFill>
                  <a:srgbClr val="00B050"/>
                </a:solidFill>
                <a:latin typeface="Century Gothic" pitchFamily="34" charset="0"/>
              </a:rPr>
              <a:t>Qu’est-ce qui a cassé la vitre ? ………………………………..</a:t>
            </a:r>
            <a:endParaRPr lang="fr-CH" sz="1400" b="1" dirty="0">
              <a:solidFill>
                <a:srgbClr val="00B050"/>
              </a:solidFill>
              <a:latin typeface="Century Gothic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76630" y="652472"/>
            <a:ext cx="21771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u="sng" dirty="0" smtClean="0">
                <a:latin typeface="Century Gothic" pitchFamily="34" charset="0"/>
              </a:rPr>
              <a:t>Réponds aux questions</a:t>
            </a:r>
            <a:endParaRPr lang="fr-CH" sz="1400" u="sng" dirty="0">
              <a:latin typeface="Century Gothic" pitchFamily="34" charset="0"/>
            </a:endParaRPr>
          </a:p>
        </p:txBody>
      </p:sp>
      <p:sp>
        <p:nvSpPr>
          <p:cNvPr id="39" name="Rectangle à coins arrondis 38"/>
          <p:cNvSpPr/>
          <p:nvPr/>
        </p:nvSpPr>
        <p:spPr>
          <a:xfrm>
            <a:off x="85924" y="2299919"/>
            <a:ext cx="6970910" cy="1384995"/>
          </a:xfrm>
          <a:prstGeom prst="roundRect">
            <a:avLst>
              <a:gd name="adj" fmla="val 7995"/>
            </a:avLst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0" name="ZoneTexte 39"/>
          <p:cNvSpPr txBox="1"/>
          <p:nvPr/>
        </p:nvSpPr>
        <p:spPr>
          <a:xfrm>
            <a:off x="211561" y="2299920"/>
            <a:ext cx="675697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Il avait, en effet, à la place des yeux, deux gros morceaux de charbon, une</a:t>
            </a:r>
          </a:p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carotte en guise de nez et sa bouche était faite d’un vieux râteau. Sous le</a:t>
            </a:r>
          </a:p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soleil de l’après-midi, il commençait à fondre.</a:t>
            </a:r>
          </a:p>
          <a:p>
            <a:pPr>
              <a:lnSpc>
                <a:spcPct val="150000"/>
              </a:lnSpc>
            </a:pPr>
            <a:r>
              <a:rPr lang="fr-CH" sz="1400" b="1" dirty="0" smtClean="0">
                <a:solidFill>
                  <a:srgbClr val="00B050"/>
                </a:solidFill>
                <a:latin typeface="Century Gothic" pitchFamily="34" charset="0"/>
              </a:rPr>
              <a:t>De qui s’agit-il ? ………………………………..</a:t>
            </a:r>
            <a:endParaRPr lang="fr-CH" sz="1400" b="1" dirty="0">
              <a:solidFill>
                <a:srgbClr val="00B050"/>
              </a:solidFill>
              <a:latin typeface="Century Gothic" pitchFamily="34" charset="0"/>
            </a:endParaRPr>
          </a:p>
        </p:txBody>
      </p:sp>
      <p:sp>
        <p:nvSpPr>
          <p:cNvPr id="42" name="Rectangle à coins arrondis 41"/>
          <p:cNvSpPr/>
          <p:nvPr/>
        </p:nvSpPr>
        <p:spPr>
          <a:xfrm>
            <a:off x="85924" y="3837313"/>
            <a:ext cx="6970910" cy="1384995"/>
          </a:xfrm>
          <a:prstGeom prst="roundRect">
            <a:avLst>
              <a:gd name="adj" fmla="val 7995"/>
            </a:avLst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3" name="ZoneTexte 42"/>
          <p:cNvSpPr txBox="1"/>
          <p:nvPr/>
        </p:nvSpPr>
        <p:spPr>
          <a:xfrm>
            <a:off x="211561" y="3837314"/>
            <a:ext cx="672171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Il n’y a pas d’école ce matin : on est samedi. Mais Alphonse se réveille à la </a:t>
            </a:r>
          </a:p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même heure que d’habitude. Il glisse sa main sous l’oreiller, et pousse un cri</a:t>
            </a:r>
          </a:p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de joie : la petite souris est passée !</a:t>
            </a:r>
          </a:p>
          <a:p>
            <a:pPr>
              <a:lnSpc>
                <a:spcPct val="150000"/>
              </a:lnSpc>
            </a:pPr>
            <a:r>
              <a:rPr lang="fr-CH" sz="1400" b="1" dirty="0" smtClean="0">
                <a:solidFill>
                  <a:srgbClr val="00B050"/>
                </a:solidFill>
                <a:latin typeface="Century Gothic" pitchFamily="34" charset="0"/>
              </a:rPr>
              <a:t>Qu’est-il arrivé à Alphonse ? ………………………………..</a:t>
            </a:r>
            <a:endParaRPr lang="fr-CH" sz="1400" b="1" dirty="0">
              <a:solidFill>
                <a:srgbClr val="00B050"/>
              </a:solidFill>
              <a:latin typeface="Century Gothic" pitchFamily="34" charset="0"/>
            </a:endParaRPr>
          </a:p>
        </p:txBody>
      </p:sp>
      <p:sp>
        <p:nvSpPr>
          <p:cNvPr id="45" name="Rectangle à coins arrondis 44"/>
          <p:cNvSpPr/>
          <p:nvPr/>
        </p:nvSpPr>
        <p:spPr>
          <a:xfrm>
            <a:off x="72058" y="5346825"/>
            <a:ext cx="6970910" cy="1061830"/>
          </a:xfrm>
          <a:prstGeom prst="roundRect">
            <a:avLst>
              <a:gd name="adj" fmla="val 7995"/>
            </a:avLst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6" name="ZoneTexte 45"/>
          <p:cNvSpPr txBox="1"/>
          <p:nvPr/>
        </p:nvSpPr>
        <p:spPr>
          <a:xfrm>
            <a:off x="197695" y="5346825"/>
            <a:ext cx="6822702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Un grand bruit claque ! Le lièvre, effrayé, détale et fuit à toute allure. Quand</a:t>
            </a:r>
          </a:p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le deuxième coup retentit, il sent les plombs lui frôler les oreilles.</a:t>
            </a:r>
          </a:p>
          <a:p>
            <a:pPr>
              <a:lnSpc>
                <a:spcPct val="150000"/>
              </a:lnSpc>
            </a:pPr>
            <a:r>
              <a:rPr lang="fr-CH" sz="1400" b="1" dirty="0" smtClean="0">
                <a:solidFill>
                  <a:srgbClr val="00B050"/>
                </a:solidFill>
                <a:latin typeface="Century Gothic" pitchFamily="34" charset="0"/>
              </a:rPr>
              <a:t>De qui le lièvre a-t-il peur ? ………………………………..</a:t>
            </a:r>
            <a:endParaRPr lang="fr-CH" sz="1400" b="1" dirty="0">
              <a:solidFill>
                <a:srgbClr val="00B050"/>
              </a:solidFill>
              <a:latin typeface="Century Gothic" pitchFamily="34" charset="0"/>
            </a:endParaRPr>
          </a:p>
        </p:txBody>
      </p:sp>
      <p:sp>
        <p:nvSpPr>
          <p:cNvPr id="48" name="Rectangle à coins arrondis 47"/>
          <p:cNvSpPr/>
          <p:nvPr/>
        </p:nvSpPr>
        <p:spPr>
          <a:xfrm>
            <a:off x="96324" y="6568050"/>
            <a:ext cx="6970910" cy="1061830"/>
          </a:xfrm>
          <a:prstGeom prst="roundRect">
            <a:avLst>
              <a:gd name="adj" fmla="val 7995"/>
            </a:avLst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9" name="ZoneTexte 48"/>
          <p:cNvSpPr txBox="1"/>
          <p:nvPr/>
        </p:nvSpPr>
        <p:spPr>
          <a:xfrm>
            <a:off x="221961" y="6568050"/>
            <a:ext cx="6803466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Paul ouvre le parasol, déroule son linge, enfile son maillot de bain. Il entraîne</a:t>
            </a:r>
          </a:p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avec lui sa petite sœur qui a terminé son château de sable.</a:t>
            </a:r>
          </a:p>
          <a:p>
            <a:pPr>
              <a:lnSpc>
                <a:spcPct val="150000"/>
              </a:lnSpc>
            </a:pPr>
            <a:r>
              <a:rPr lang="fr-CH" sz="1400" b="1" dirty="0" smtClean="0">
                <a:solidFill>
                  <a:srgbClr val="00B050"/>
                </a:solidFill>
                <a:latin typeface="Century Gothic" pitchFamily="34" charset="0"/>
              </a:rPr>
              <a:t>Où sont Paul et sa sœur ? ………………………………..</a:t>
            </a:r>
            <a:endParaRPr lang="fr-CH" sz="1400" b="1" dirty="0">
              <a:solidFill>
                <a:srgbClr val="00B050"/>
              </a:solidFill>
              <a:latin typeface="Century Gothic" pitchFamily="34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89599" y="7795095"/>
            <a:ext cx="6970910" cy="1384995"/>
          </a:xfrm>
          <a:prstGeom prst="roundRect">
            <a:avLst>
              <a:gd name="adj" fmla="val 7995"/>
            </a:avLst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ZoneTexte 21"/>
          <p:cNvSpPr txBox="1"/>
          <p:nvPr/>
        </p:nvSpPr>
        <p:spPr>
          <a:xfrm>
            <a:off x="215236" y="7795096"/>
            <a:ext cx="689002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CH" sz="1400" dirty="0" err="1" smtClean="0">
                <a:latin typeface="Century Gothic" pitchFamily="34" charset="0"/>
              </a:rPr>
              <a:t>Tipou</a:t>
            </a:r>
            <a:r>
              <a:rPr lang="fr-CH" sz="1400" dirty="0" smtClean="0">
                <a:latin typeface="Century Gothic" pitchFamily="34" charset="0"/>
              </a:rPr>
              <a:t> et </a:t>
            </a:r>
            <a:r>
              <a:rPr lang="fr-CH" sz="1400" dirty="0" err="1" smtClean="0">
                <a:latin typeface="Century Gothic" pitchFamily="34" charset="0"/>
              </a:rPr>
              <a:t>Patapou</a:t>
            </a:r>
            <a:r>
              <a:rPr lang="fr-CH" sz="1400" dirty="0" smtClean="0">
                <a:latin typeface="Century Gothic" pitchFamily="34" charset="0"/>
              </a:rPr>
              <a:t>, deux amis de longue date, voyagent de tête en tête, à la</a:t>
            </a:r>
          </a:p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recherche de la chevelure parfaite. Et voilà qu’ils découvrent, dans la classe,</a:t>
            </a:r>
          </a:p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plein de jolies têtes à chatouiller !</a:t>
            </a:r>
            <a:endParaRPr lang="fr-CH" sz="1400" dirty="0" smtClean="0">
              <a:latin typeface="Century Gothic" pitchFamily="34" charset="0"/>
            </a:endParaRPr>
          </a:p>
          <a:p>
            <a:pPr>
              <a:lnSpc>
                <a:spcPct val="150000"/>
              </a:lnSpc>
            </a:pPr>
            <a:r>
              <a:rPr lang="fr-CH" sz="1400" b="1" dirty="0" smtClean="0">
                <a:solidFill>
                  <a:srgbClr val="00B050"/>
                </a:solidFill>
                <a:latin typeface="Century Gothic" pitchFamily="34" charset="0"/>
              </a:rPr>
              <a:t>Qui sont </a:t>
            </a:r>
            <a:r>
              <a:rPr lang="fr-CH" sz="1400" b="1" dirty="0" err="1" smtClean="0">
                <a:solidFill>
                  <a:srgbClr val="00B050"/>
                </a:solidFill>
                <a:latin typeface="Century Gothic" pitchFamily="34" charset="0"/>
              </a:rPr>
              <a:t>Tipou</a:t>
            </a:r>
            <a:r>
              <a:rPr lang="fr-CH" sz="1400" b="1" dirty="0" smtClean="0">
                <a:solidFill>
                  <a:srgbClr val="00B050"/>
                </a:solidFill>
                <a:latin typeface="Century Gothic" pitchFamily="34" charset="0"/>
              </a:rPr>
              <a:t> et </a:t>
            </a:r>
            <a:r>
              <a:rPr lang="fr-CH" sz="1400" b="1" dirty="0" err="1" smtClean="0">
                <a:solidFill>
                  <a:srgbClr val="00B050"/>
                </a:solidFill>
                <a:latin typeface="Century Gothic" pitchFamily="34" charset="0"/>
              </a:rPr>
              <a:t>Patapou</a:t>
            </a:r>
            <a:r>
              <a:rPr lang="fr-CH" sz="1400" b="1" dirty="0" smtClean="0">
                <a:solidFill>
                  <a:srgbClr val="00B050"/>
                </a:solidFill>
                <a:latin typeface="Century Gothic" pitchFamily="34" charset="0"/>
              </a:rPr>
              <a:t> ? </a:t>
            </a:r>
            <a:r>
              <a:rPr lang="fr-CH" sz="1400" b="1" dirty="0" smtClean="0">
                <a:solidFill>
                  <a:srgbClr val="00B050"/>
                </a:solidFill>
                <a:latin typeface="Century Gothic" pitchFamily="34" charset="0"/>
              </a:rPr>
              <a:t>………………………………..</a:t>
            </a:r>
            <a:endParaRPr lang="fr-CH" sz="1400" b="1" dirty="0">
              <a:solidFill>
                <a:srgbClr val="00B050"/>
              </a:solidFill>
              <a:latin typeface="Century Gothic" pitchFamily="34" charset="0"/>
            </a:endParaRPr>
          </a:p>
        </p:txBody>
      </p:sp>
      <p:pic>
        <p:nvPicPr>
          <p:cNvPr id="2" name="Picture 2" descr="C:\Users\astrid\AppData\Local\Microsoft\Windows\Temporary Internet Files\Content.IE5\FHP19AHA\MC90035116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817" y="8985386"/>
            <a:ext cx="912959" cy="1276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6323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72058" y="90240"/>
            <a:ext cx="6984776" cy="524122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" name="ZoneTexte 2"/>
          <p:cNvSpPr txBox="1"/>
          <p:nvPr/>
        </p:nvSpPr>
        <p:spPr>
          <a:xfrm>
            <a:off x="85924" y="213801"/>
            <a:ext cx="25939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b="1" dirty="0" smtClean="0">
                <a:latin typeface="Century Gothic" pitchFamily="34" charset="0"/>
              </a:rPr>
              <a:t>Je </a:t>
            </a:r>
            <a:r>
              <a:rPr lang="fr-CH" sz="1200" b="1" dirty="0" smtClean="0">
                <a:latin typeface="Century Gothic" pitchFamily="34" charset="0"/>
              </a:rPr>
              <a:t>retrouve les idées essentielles</a:t>
            </a:r>
            <a:endParaRPr lang="fr-CH" sz="1200" b="1" dirty="0">
              <a:latin typeface="Century Gothic" pitchFamily="34" charset="0"/>
            </a:endParaRPr>
          </a:p>
        </p:txBody>
      </p:sp>
      <p:pic>
        <p:nvPicPr>
          <p:cNvPr id="4" name="Image 10" descr="Description : http://recitpresco.qc.ca/sites/default/files/album/les-emotions/bcontent-recitpresco-nb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030" y="134812"/>
            <a:ext cx="40957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 11" descr="Description : http://recitpresco.qc.ca/sites/default/files/album/les-emotions/bmoyen-recitpresco-nb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1086" y="136521"/>
            <a:ext cx="40957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 12" descr="Description : http://recitpresco.qc.ca/sites/default/files/album/les-emotions/btriste-recitpresco-nb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142" y="131760"/>
            <a:ext cx="40957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H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409575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fr-C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89406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fr-C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1089456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fr-C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85924" y="689406"/>
            <a:ext cx="6970910" cy="4585410"/>
          </a:xfrm>
          <a:prstGeom prst="roundRect">
            <a:avLst>
              <a:gd name="adj" fmla="val 4533"/>
            </a:avLst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ZoneTexte 11"/>
          <p:cNvSpPr txBox="1"/>
          <p:nvPr/>
        </p:nvSpPr>
        <p:spPr>
          <a:xfrm>
            <a:off x="200363" y="954336"/>
            <a:ext cx="6821098" cy="1708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CH" sz="1400" b="1" dirty="0" smtClean="0">
                <a:latin typeface="Century Gothic" pitchFamily="34" charset="0"/>
              </a:rPr>
              <a:t>Le scooter de Jérémy</a:t>
            </a:r>
          </a:p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Depuis la rentrée, Jérémy va au lycée en scooter. Ce soir, il file à toute allure</a:t>
            </a:r>
          </a:p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sur le boulevard quand, brusquement, une auto blanche débouche de la </a:t>
            </a:r>
          </a:p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rue Paul Bert. Pour l’éviter, Jérémy donne un coup de guidon et perd </a:t>
            </a:r>
          </a:p>
          <a:p>
            <a:pPr>
              <a:lnSpc>
                <a:spcPct val="150000"/>
              </a:lnSpc>
            </a:pPr>
            <a:r>
              <a:rPr lang="fr-CH" sz="1400" dirty="0" smtClean="0">
                <a:latin typeface="Century Gothic" pitchFamily="34" charset="0"/>
              </a:rPr>
              <a:t>l‘équilibre. Son scooter s’affale sur la route.</a:t>
            </a:r>
            <a:endParaRPr lang="fr-CH" sz="1400" dirty="0">
              <a:latin typeface="Century Gothic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00363" y="696381"/>
            <a:ext cx="27446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u="sng" dirty="0" smtClean="0">
                <a:latin typeface="Century Gothic" pitchFamily="34" charset="0"/>
              </a:rPr>
              <a:t>Lis puis réponds aux questions</a:t>
            </a:r>
            <a:endParaRPr lang="fr-CH" sz="1400" u="sng" dirty="0">
              <a:latin typeface="Century Gothic" pitchFamily="34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360091" y="2826544"/>
            <a:ext cx="6408711" cy="288032"/>
          </a:xfrm>
          <a:prstGeom prst="round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Rectangle à coins arrondis 18"/>
          <p:cNvSpPr/>
          <p:nvPr/>
        </p:nvSpPr>
        <p:spPr>
          <a:xfrm>
            <a:off x="172213" y="4205362"/>
            <a:ext cx="1239847" cy="1008112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à coins arrondis 20"/>
          <p:cNvSpPr/>
          <p:nvPr/>
        </p:nvSpPr>
        <p:spPr>
          <a:xfrm>
            <a:off x="5716829" y="4205238"/>
            <a:ext cx="1239847" cy="1008112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Rectangle à coins arrondis 22"/>
          <p:cNvSpPr/>
          <p:nvPr/>
        </p:nvSpPr>
        <p:spPr>
          <a:xfrm>
            <a:off x="3923985" y="4205362"/>
            <a:ext cx="1239847" cy="1008112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Flèche vers le bas 17"/>
          <p:cNvSpPr/>
          <p:nvPr/>
        </p:nvSpPr>
        <p:spPr>
          <a:xfrm>
            <a:off x="360091" y="3114677"/>
            <a:ext cx="864095" cy="1084752"/>
          </a:xfrm>
          <a:prstGeom prst="downArrow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Rectangle à coins arrondis 24"/>
          <p:cNvSpPr/>
          <p:nvPr/>
        </p:nvSpPr>
        <p:spPr>
          <a:xfrm>
            <a:off x="2029712" y="4225950"/>
            <a:ext cx="1239847" cy="1008112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" name="ZoneTexte 25"/>
          <p:cNvSpPr txBox="1"/>
          <p:nvPr/>
        </p:nvSpPr>
        <p:spPr>
          <a:xfrm rot="16200000">
            <a:off x="387219" y="3294066"/>
            <a:ext cx="80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200" dirty="0" smtClean="0">
                <a:latin typeface="Century Gothic" pitchFamily="34" charset="0"/>
              </a:rPr>
              <a:t>De qui </a:t>
            </a:r>
          </a:p>
          <a:p>
            <a:pPr algn="ctr"/>
            <a:r>
              <a:rPr lang="fr-CH" sz="1200" dirty="0" smtClean="0">
                <a:latin typeface="Century Gothic" pitchFamily="34" charset="0"/>
              </a:rPr>
              <a:t>on parle</a:t>
            </a:r>
            <a:endParaRPr lang="fr-CH" sz="1200" dirty="0">
              <a:latin typeface="Century Gothic" pitchFamily="34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 rot="16200000">
            <a:off x="2228813" y="3315008"/>
            <a:ext cx="8322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200" dirty="0" smtClean="0">
                <a:latin typeface="Century Gothic" pitchFamily="34" charset="0"/>
              </a:rPr>
              <a:t>Où cela </a:t>
            </a:r>
          </a:p>
          <a:p>
            <a:pPr algn="ctr"/>
            <a:r>
              <a:rPr lang="fr-CH" sz="1200" dirty="0" smtClean="0">
                <a:latin typeface="Century Gothic" pitchFamily="34" charset="0"/>
              </a:rPr>
              <a:t>se passe</a:t>
            </a:r>
            <a:endParaRPr lang="fr-CH" sz="1200" dirty="0">
              <a:latin typeface="Century Gothic" pitchFamily="34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 rot="16200000">
            <a:off x="4012410" y="3395312"/>
            <a:ext cx="10567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100" dirty="0" smtClean="0">
                <a:latin typeface="Century Gothic" pitchFamily="34" charset="0"/>
              </a:rPr>
              <a:t>Quand cela </a:t>
            </a:r>
          </a:p>
          <a:p>
            <a:pPr algn="ctr"/>
            <a:r>
              <a:rPr lang="fr-CH" sz="1100" dirty="0" smtClean="0">
                <a:latin typeface="Century Gothic" pitchFamily="34" charset="0"/>
              </a:rPr>
              <a:t>se passe</a:t>
            </a:r>
            <a:endParaRPr lang="fr-CH" sz="1100" dirty="0">
              <a:latin typeface="Century Gothic" pitchFamily="34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 rot="16200000">
            <a:off x="5930237" y="3290366"/>
            <a:ext cx="8130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200" dirty="0" smtClean="0">
                <a:latin typeface="Century Gothic" pitchFamily="34" charset="0"/>
              </a:rPr>
              <a:t>De quoi </a:t>
            </a:r>
          </a:p>
          <a:p>
            <a:pPr algn="ctr"/>
            <a:r>
              <a:rPr lang="fr-CH" sz="1200" dirty="0" smtClean="0">
                <a:latin typeface="Century Gothic" pitchFamily="34" charset="0"/>
              </a:rPr>
              <a:t>on parle</a:t>
            </a:r>
            <a:endParaRPr lang="fr-CH" sz="1200" dirty="0">
              <a:latin typeface="Century Gothic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929119" y="2843611"/>
            <a:ext cx="52309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200" dirty="0" smtClean="0">
                <a:latin typeface="Agent Orange" pitchFamily="2" charset="0"/>
                <a:cs typeface="Agent Orange" pitchFamily="2" charset="0"/>
              </a:rPr>
              <a:t>Pour comprendre le texte, je dois savoir :</a:t>
            </a:r>
            <a:endParaRPr lang="fr-CH" sz="1200" dirty="0">
              <a:latin typeface="Agent Orange" pitchFamily="2" charset="0"/>
              <a:cs typeface="Agent Orange" pitchFamily="2" charset="0"/>
            </a:endParaRPr>
          </a:p>
        </p:txBody>
      </p:sp>
      <p:sp>
        <p:nvSpPr>
          <p:cNvPr id="32" name="Flèche vers le bas 31"/>
          <p:cNvSpPr/>
          <p:nvPr/>
        </p:nvSpPr>
        <p:spPr>
          <a:xfrm>
            <a:off x="2217587" y="3114576"/>
            <a:ext cx="864095" cy="1084752"/>
          </a:xfrm>
          <a:prstGeom prst="downArrow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3" name="Flèche vers le bas 32"/>
          <p:cNvSpPr/>
          <p:nvPr/>
        </p:nvSpPr>
        <p:spPr>
          <a:xfrm>
            <a:off x="4111866" y="3120610"/>
            <a:ext cx="864095" cy="1084752"/>
          </a:xfrm>
          <a:prstGeom prst="downArrow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4" name="Flèche vers le bas 33"/>
          <p:cNvSpPr/>
          <p:nvPr/>
        </p:nvSpPr>
        <p:spPr>
          <a:xfrm>
            <a:off x="5904704" y="3114677"/>
            <a:ext cx="864095" cy="1084752"/>
          </a:xfrm>
          <a:prstGeom prst="downArrow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5" name="Rectangle à coins arrondis 34"/>
          <p:cNvSpPr/>
          <p:nvPr/>
        </p:nvSpPr>
        <p:spPr>
          <a:xfrm>
            <a:off x="85924" y="5342516"/>
            <a:ext cx="6970910" cy="4828843"/>
          </a:xfrm>
          <a:prstGeom prst="roundRect">
            <a:avLst>
              <a:gd name="adj" fmla="val 4533"/>
            </a:avLst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6" name="ZoneTexte 35"/>
          <p:cNvSpPr txBox="1"/>
          <p:nvPr/>
        </p:nvSpPr>
        <p:spPr>
          <a:xfrm>
            <a:off x="194300" y="5342517"/>
            <a:ext cx="20104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u="sng" dirty="0" smtClean="0">
                <a:latin typeface="Century Gothic" pitchFamily="34" charset="0"/>
              </a:rPr>
              <a:t>Complète le tableau</a:t>
            </a:r>
            <a:endParaRPr lang="fr-CH" sz="1400" u="sng" dirty="0">
              <a:latin typeface="Century Gothic" pitchFamily="34" charset="0"/>
            </a:endParaRPr>
          </a:p>
        </p:txBody>
      </p:sp>
      <p:graphicFrame>
        <p:nvGraphicFramePr>
          <p:cNvPr id="37" name="Tableau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467574"/>
              </p:ext>
            </p:extLst>
          </p:nvPr>
        </p:nvGraphicFramePr>
        <p:xfrm>
          <a:off x="172212" y="5641249"/>
          <a:ext cx="6784464" cy="44028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8159"/>
                <a:gridCol w="1584176"/>
                <a:gridCol w="2492129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fr-CH" sz="1200" b="1" dirty="0" smtClean="0">
                          <a:latin typeface="Century Gothic" pitchFamily="34" charset="0"/>
                        </a:rPr>
                        <a:t>Texte</a:t>
                      </a:r>
                      <a:endParaRPr lang="fr-CH" sz="12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200" b="1" dirty="0" smtClean="0">
                          <a:latin typeface="Century Gothic" pitchFamily="34" charset="0"/>
                        </a:rPr>
                        <a:t>De qui on parle ?</a:t>
                      </a:r>
                      <a:endParaRPr lang="fr-CH" sz="12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200" b="1" dirty="0" smtClean="0">
                          <a:latin typeface="Century Gothic" pitchFamily="34" charset="0"/>
                        </a:rPr>
                        <a:t>Qu’est-ce qu’on en dit ?</a:t>
                      </a:r>
                      <a:endParaRPr lang="fr-CH" sz="1200" b="1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 smtClean="0">
                          <a:latin typeface="Century Gothic" pitchFamily="34" charset="0"/>
                        </a:rPr>
                        <a:t>Héros de bandes dessinées, imaginé par un dessinateur belge, Lucky</a:t>
                      </a:r>
                      <a:r>
                        <a:rPr lang="fr-CH" sz="1200" baseline="0" dirty="0" smtClean="0">
                          <a:latin typeface="Century Gothic" pitchFamily="34" charset="0"/>
                        </a:rPr>
                        <a:t> Luke est un cow-boy solitaire. Il voyage à travers le Far West.</a:t>
                      </a:r>
                      <a:endParaRPr lang="fr-CH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buFont typeface="Wingdings" pitchFamily="2" charset="2"/>
                        <a:buChar char="q"/>
                      </a:pPr>
                      <a:r>
                        <a:rPr lang="fr-CH" sz="1200" dirty="0" smtClean="0">
                          <a:latin typeface="Century Gothic" pitchFamily="34" charset="0"/>
                        </a:rPr>
                        <a:t>C’est un dessinateur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Wingdings" pitchFamily="2" charset="2"/>
                        <a:buChar char="q"/>
                      </a:pPr>
                      <a:r>
                        <a:rPr lang="fr-CH" sz="1200" dirty="0" smtClean="0">
                          <a:latin typeface="Century Gothic" pitchFamily="34" charset="0"/>
                        </a:rPr>
                        <a:t>C’est un cow-boy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Wingdings" pitchFamily="2" charset="2"/>
                        <a:buChar char="q"/>
                      </a:pPr>
                      <a:r>
                        <a:rPr lang="fr-CH" sz="1200" dirty="0" smtClean="0">
                          <a:latin typeface="Century Gothic" pitchFamily="34" charset="0"/>
                        </a:rPr>
                        <a:t>C’est un explorateur</a:t>
                      </a:r>
                      <a:endParaRPr lang="fr-CH" sz="12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 smtClean="0">
                          <a:latin typeface="Century Gothic" pitchFamily="34" charset="0"/>
                        </a:rPr>
                        <a:t>Son fidèle compagnon, Jolly </a:t>
                      </a:r>
                      <a:r>
                        <a:rPr lang="fr-CH" sz="1200" dirty="0" err="1" smtClean="0">
                          <a:latin typeface="Century Gothic" pitchFamily="34" charset="0"/>
                        </a:rPr>
                        <a:t>Jumper</a:t>
                      </a:r>
                      <a:r>
                        <a:rPr lang="fr-CH" sz="1200" dirty="0" smtClean="0">
                          <a:latin typeface="Century Gothic" pitchFamily="34" charset="0"/>
                        </a:rPr>
                        <a:t>, l’accompagne partout.</a:t>
                      </a:r>
                      <a:r>
                        <a:rPr lang="fr-CH" sz="1200" baseline="0" dirty="0" smtClean="0">
                          <a:latin typeface="Century Gothic" pitchFamily="34" charset="0"/>
                        </a:rPr>
                        <a:t> Ce cheval a des qualités extraordinaires : il parle, il rit, il fait des farces.</a:t>
                      </a:r>
                      <a:endParaRPr lang="fr-CH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buFont typeface="Wingdings" pitchFamily="2" charset="2"/>
                        <a:buChar char="q"/>
                      </a:pPr>
                      <a:r>
                        <a:rPr lang="fr-CH" sz="1200" dirty="0" smtClean="0">
                          <a:latin typeface="Century Gothic" pitchFamily="34" charset="0"/>
                        </a:rPr>
                        <a:t>C’est un animal stupide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Wingdings" pitchFamily="2" charset="2"/>
                        <a:buChar char="q"/>
                      </a:pPr>
                      <a:r>
                        <a:rPr lang="fr-CH" sz="1200" dirty="0" smtClean="0">
                          <a:latin typeface="Century Gothic" pitchFamily="34" charset="0"/>
                        </a:rPr>
                        <a:t>C’est un chien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Wingdings" pitchFamily="2" charset="2"/>
                        <a:buChar char="q"/>
                      </a:pPr>
                      <a:r>
                        <a:rPr lang="fr-CH" sz="1200" dirty="0" smtClean="0">
                          <a:latin typeface="Century Gothic" pitchFamily="34" charset="0"/>
                        </a:rPr>
                        <a:t>C’est un animal intelligent</a:t>
                      </a:r>
                      <a:endParaRPr lang="fr-CH" sz="12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baseline="0" dirty="0" smtClean="0">
                          <a:latin typeface="Century Gothic" pitchFamily="34" charset="0"/>
                        </a:rPr>
                        <a:t>Rantanplan est un chien stupide. C’est un spécialiste des bêtises car il comprend tout de travers.</a:t>
                      </a:r>
                      <a:endParaRPr lang="fr-CH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buFont typeface="Wingdings" pitchFamily="2" charset="2"/>
                        <a:buChar char="q"/>
                      </a:pPr>
                      <a:r>
                        <a:rPr lang="fr-CH" sz="1200" dirty="0" smtClean="0">
                          <a:latin typeface="Century Gothic" pitchFamily="34" charset="0"/>
                        </a:rPr>
                        <a:t>C’est un animal stupide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Wingdings" pitchFamily="2" charset="2"/>
                        <a:buChar char="q"/>
                      </a:pPr>
                      <a:r>
                        <a:rPr lang="fr-CH" sz="1200" dirty="0" smtClean="0">
                          <a:latin typeface="Century Gothic" pitchFamily="34" charset="0"/>
                        </a:rPr>
                        <a:t>C’est un spécialiste</a:t>
                      </a:r>
                      <a:r>
                        <a:rPr lang="fr-CH" sz="1200" baseline="0" dirty="0" smtClean="0">
                          <a:latin typeface="Century Gothic" pitchFamily="34" charset="0"/>
                        </a:rPr>
                        <a:t> des livres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Wingdings" pitchFamily="2" charset="2"/>
                        <a:buChar char="q"/>
                      </a:pPr>
                      <a:r>
                        <a:rPr lang="fr-CH" sz="1200" baseline="0" dirty="0" smtClean="0">
                          <a:latin typeface="Century Gothic" pitchFamily="34" charset="0"/>
                        </a:rPr>
                        <a:t>C’est un animal intelligent</a:t>
                      </a:r>
                      <a:endParaRPr lang="fr-CH" sz="12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 smtClean="0">
                          <a:latin typeface="Century Gothic" pitchFamily="34" charset="0"/>
                        </a:rPr>
                        <a:t>Lucky Luke porte toujours le même costume : chemise jaune, foulard rouge, jeans et bottes. Il tire plus vite que son ombre.</a:t>
                      </a:r>
                      <a:endParaRPr lang="fr-CH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buFont typeface="Wingdings" pitchFamily="2" charset="2"/>
                        <a:buChar char="q"/>
                      </a:pPr>
                      <a:r>
                        <a:rPr lang="fr-CH" sz="1200" dirty="0" smtClean="0">
                          <a:latin typeface="Century Gothic" pitchFamily="34" charset="0"/>
                        </a:rPr>
                        <a:t>Il est très élégant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Wingdings" pitchFamily="2" charset="2"/>
                        <a:buChar char="q"/>
                      </a:pPr>
                      <a:r>
                        <a:rPr lang="fr-CH" sz="1200" dirty="0" smtClean="0">
                          <a:latin typeface="Century Gothic" pitchFamily="34" charset="0"/>
                        </a:rPr>
                        <a:t>Il est adroit au tir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Wingdings" pitchFamily="2" charset="2"/>
                        <a:buChar char="q"/>
                      </a:pPr>
                      <a:r>
                        <a:rPr lang="fr-CH" sz="1200" dirty="0" smtClean="0">
                          <a:latin typeface="Century Gothic" pitchFamily="34" charset="0"/>
                        </a:rPr>
                        <a:t>Il porte un costume sombre</a:t>
                      </a:r>
                      <a:endParaRPr lang="fr-CH" sz="12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 smtClean="0">
                          <a:latin typeface="Century Gothic" pitchFamily="34" charset="0"/>
                        </a:rPr>
                        <a:t>Ses ennemis,</a:t>
                      </a:r>
                      <a:r>
                        <a:rPr lang="fr-CH" sz="1200" baseline="0" dirty="0" smtClean="0">
                          <a:latin typeface="Century Gothic" pitchFamily="34" charset="0"/>
                        </a:rPr>
                        <a:t> les 4 frères Dalton, attaquent des banques. Il passe son temps à les mettre en prison.</a:t>
                      </a:r>
                      <a:endParaRPr lang="fr-CH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buFont typeface="Wingdings" pitchFamily="2" charset="2"/>
                        <a:buChar char="q"/>
                      </a:pPr>
                      <a:r>
                        <a:rPr lang="fr-CH" sz="1200" dirty="0" smtClean="0">
                          <a:latin typeface="Century Gothic" pitchFamily="34" charset="0"/>
                        </a:rPr>
                        <a:t>Il</a:t>
                      </a:r>
                      <a:r>
                        <a:rPr lang="fr-CH" sz="1200" baseline="0" dirty="0" smtClean="0">
                          <a:latin typeface="Century Gothic" pitchFamily="34" charset="0"/>
                        </a:rPr>
                        <a:t>s sont charmants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Wingdings" pitchFamily="2" charset="2"/>
                        <a:buChar char="q"/>
                      </a:pPr>
                      <a:r>
                        <a:rPr lang="fr-CH" sz="1200" baseline="0" dirty="0" smtClean="0">
                          <a:latin typeface="Century Gothic" pitchFamily="34" charset="0"/>
                        </a:rPr>
                        <a:t>Ils sont amis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Wingdings" pitchFamily="2" charset="2"/>
                        <a:buChar char="q"/>
                      </a:pPr>
                      <a:r>
                        <a:rPr lang="fr-CH" sz="1200" baseline="0" dirty="0" smtClean="0">
                          <a:latin typeface="Century Gothic" pitchFamily="34" charset="0"/>
                        </a:rPr>
                        <a:t>Ce sont des bandits</a:t>
                      </a:r>
                      <a:endParaRPr lang="fr-CH" sz="12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686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89" y="5811326"/>
            <a:ext cx="6920236" cy="4072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72058" y="90240"/>
            <a:ext cx="6984776" cy="524122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" name="ZoneTexte 2"/>
          <p:cNvSpPr txBox="1"/>
          <p:nvPr/>
        </p:nvSpPr>
        <p:spPr>
          <a:xfrm>
            <a:off x="85924" y="213801"/>
            <a:ext cx="2149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b="1" dirty="0" smtClean="0">
                <a:latin typeface="Century Gothic" pitchFamily="34" charset="0"/>
              </a:rPr>
              <a:t>J’exerce mon vocabulaire</a:t>
            </a:r>
            <a:endParaRPr lang="fr-CH" sz="1200" b="1" dirty="0">
              <a:latin typeface="Century Gothic" pitchFamily="34" charset="0"/>
            </a:endParaRPr>
          </a:p>
        </p:txBody>
      </p:sp>
      <p:pic>
        <p:nvPicPr>
          <p:cNvPr id="4" name="Image 10" descr="Description : http://recitpresco.qc.ca/sites/default/files/album/les-emotions/bcontent-recitpresco-nb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030" y="134812"/>
            <a:ext cx="40957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 11" descr="Description : http://recitpresco.qc.ca/sites/default/files/album/les-emotions/bmoyen-recitpresco-nb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1086" y="136521"/>
            <a:ext cx="40957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 12" descr="Description : http://recitpresco.qc.ca/sites/default/files/album/les-emotions/btriste-recitpresco-nb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142" y="131760"/>
            <a:ext cx="40957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H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409575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fr-C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89406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fr-C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689406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fr-C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85924" y="689406"/>
            <a:ext cx="6970910" cy="4737810"/>
          </a:xfrm>
          <a:prstGeom prst="roundRect">
            <a:avLst>
              <a:gd name="adj" fmla="val 4533"/>
            </a:avLst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ZoneTexte 13"/>
          <p:cNvSpPr txBox="1"/>
          <p:nvPr/>
        </p:nvSpPr>
        <p:spPr>
          <a:xfrm>
            <a:off x="200363" y="696381"/>
            <a:ext cx="26597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u="sng" dirty="0" smtClean="0">
                <a:latin typeface="Century Gothic" pitchFamily="34" charset="0"/>
              </a:rPr>
              <a:t>Trace l’intrus de chaque liste</a:t>
            </a:r>
            <a:endParaRPr lang="fr-CH" sz="1400" u="sng" dirty="0">
              <a:latin typeface="Century Gothic" pitchFamily="34" charset="0"/>
            </a:endParaRP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9071" y="5530855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fr-C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6"/>
          <p:cNvSpPr>
            <a:spLocks noChangeArrowheads="1"/>
          </p:cNvSpPr>
          <p:nvPr/>
        </p:nvSpPr>
        <p:spPr bwMode="auto">
          <a:xfrm>
            <a:off x="29071" y="5530855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fr-C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à coins arrondis 30"/>
          <p:cNvSpPr/>
          <p:nvPr/>
        </p:nvSpPr>
        <p:spPr>
          <a:xfrm>
            <a:off x="114995" y="5530855"/>
            <a:ext cx="6970910" cy="4568498"/>
          </a:xfrm>
          <a:prstGeom prst="roundRect">
            <a:avLst>
              <a:gd name="adj" fmla="val 4533"/>
            </a:avLst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2" name="ZoneTexte 31"/>
          <p:cNvSpPr txBox="1"/>
          <p:nvPr/>
        </p:nvSpPr>
        <p:spPr>
          <a:xfrm>
            <a:off x="229434" y="5537830"/>
            <a:ext cx="37080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u="sng" dirty="0" smtClean="0">
                <a:latin typeface="Century Gothic" pitchFamily="34" charset="0"/>
              </a:rPr>
              <a:t>Entoure le mot-étiquette de chaque liste</a:t>
            </a:r>
            <a:endParaRPr lang="fr-CH" sz="1400" u="sng" dirty="0">
              <a:latin typeface="Century Gothic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97" y="1066998"/>
            <a:ext cx="6870298" cy="3982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5429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72058" y="90240"/>
            <a:ext cx="6984776" cy="524122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" name="ZoneTexte 2"/>
          <p:cNvSpPr txBox="1"/>
          <p:nvPr/>
        </p:nvSpPr>
        <p:spPr>
          <a:xfrm>
            <a:off x="85924" y="213801"/>
            <a:ext cx="29690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200" b="1" dirty="0" smtClean="0">
                <a:latin typeface="Century Gothic" pitchFamily="34" charset="0"/>
              </a:rPr>
              <a:t>Je comprends le sens global du texte</a:t>
            </a:r>
            <a:endParaRPr lang="fr-CH" sz="1200" b="1" dirty="0">
              <a:latin typeface="Century Gothic" pitchFamily="34" charset="0"/>
            </a:endParaRPr>
          </a:p>
        </p:txBody>
      </p:sp>
      <p:pic>
        <p:nvPicPr>
          <p:cNvPr id="4" name="Image 10" descr="Description : http://recitpresco.qc.ca/sites/default/files/album/les-emotions/bcontent-recitpresco-nb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030" y="134812"/>
            <a:ext cx="40957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 11" descr="Description : http://recitpresco.qc.ca/sites/default/files/album/les-emotions/bmoyen-recitpresco-nb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1086" y="136521"/>
            <a:ext cx="40957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 12" descr="Description : http://recitpresco.qc.ca/sites/default/files/album/les-emotions/btriste-recitpresco-nb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142" y="131760"/>
            <a:ext cx="409575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H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409575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fr-C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89406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fr-C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689406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fr-C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85924" y="689406"/>
            <a:ext cx="6970910" cy="4737810"/>
          </a:xfrm>
          <a:prstGeom prst="roundRect">
            <a:avLst>
              <a:gd name="adj" fmla="val 4533"/>
            </a:avLst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ZoneTexte 13"/>
          <p:cNvSpPr txBox="1"/>
          <p:nvPr/>
        </p:nvSpPr>
        <p:spPr>
          <a:xfrm>
            <a:off x="200363" y="696381"/>
            <a:ext cx="35605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u="sng" dirty="0" smtClean="0">
                <a:latin typeface="Century Gothic" pitchFamily="34" charset="0"/>
              </a:rPr>
              <a:t>Ecris les mots à leur place dans le texte</a:t>
            </a:r>
            <a:endParaRPr lang="fr-CH" sz="1400" u="sng" dirty="0">
              <a:latin typeface="Century Gothic" pitchFamily="34" charset="0"/>
            </a:endParaRP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9071" y="5530855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fr-C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6"/>
          <p:cNvSpPr>
            <a:spLocks noChangeArrowheads="1"/>
          </p:cNvSpPr>
          <p:nvPr/>
        </p:nvSpPr>
        <p:spPr bwMode="auto">
          <a:xfrm>
            <a:off x="29071" y="5530855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fr-C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à coins arrondis 30"/>
          <p:cNvSpPr/>
          <p:nvPr/>
        </p:nvSpPr>
        <p:spPr>
          <a:xfrm>
            <a:off x="114995" y="5530855"/>
            <a:ext cx="6970910" cy="4568498"/>
          </a:xfrm>
          <a:prstGeom prst="roundRect">
            <a:avLst>
              <a:gd name="adj" fmla="val 4533"/>
            </a:avLst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2" name="ZoneTexte 31"/>
          <p:cNvSpPr txBox="1"/>
          <p:nvPr/>
        </p:nvSpPr>
        <p:spPr>
          <a:xfrm>
            <a:off x="229434" y="5537830"/>
            <a:ext cx="35605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1400" u="sng" dirty="0">
                <a:latin typeface="Century Gothic" pitchFamily="34" charset="0"/>
              </a:rPr>
              <a:t>Ecris les mots à leur place dans le texte</a:t>
            </a:r>
            <a:endParaRPr lang="fr-CH" sz="1400" u="sng" dirty="0">
              <a:latin typeface="Century Gothic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64" y="972954"/>
            <a:ext cx="6904145" cy="4229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70" y="5845607"/>
            <a:ext cx="6923346" cy="4037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71514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1071</Words>
  <Application>Microsoft Office PowerPoint</Application>
  <PresentationFormat>Personnalisé</PresentationFormat>
  <Paragraphs>145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astrid</dc:creator>
  <cp:lastModifiedBy>astrid</cp:lastModifiedBy>
  <cp:revision>16</cp:revision>
  <cp:lastPrinted>2012-12-02T21:17:36Z</cp:lastPrinted>
  <dcterms:created xsi:type="dcterms:W3CDTF">2012-11-30T14:31:37Z</dcterms:created>
  <dcterms:modified xsi:type="dcterms:W3CDTF">2012-12-02T21:17:52Z</dcterms:modified>
</cp:coreProperties>
</file>