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DD3"/>
    <a:srgbClr val="DCFEA4"/>
    <a:srgbClr val="99CCFF"/>
    <a:srgbClr val="FFFE98"/>
    <a:srgbClr val="FDEF35"/>
    <a:srgbClr val="CC00CC"/>
    <a:srgbClr val="FFEC79"/>
    <a:srgbClr val="FFF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6448" autoAdjust="0"/>
  </p:normalViewPr>
  <p:slideViewPr>
    <p:cSldViewPr>
      <p:cViewPr varScale="1">
        <p:scale>
          <a:sx n="61" d="100"/>
          <a:sy n="61" d="100"/>
        </p:scale>
        <p:origin x="1284" y="6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00199-6C28-4505-8E68-8D82681EDD2E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511F3-57BA-4465-B251-CAE594E97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441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511F3-57BA-4465-B251-CAE594E975D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875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511F3-57BA-4465-B251-CAE594E975D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54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64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5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50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89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50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8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89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74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39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78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8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67E7-315A-4FB7-AD79-1758F379FEE4}" type="datetimeFigureOut">
              <a:rPr lang="fr-FR" smtClean="0"/>
              <a:t>05/06/2016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53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882204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 verbe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9930" y="1008212"/>
            <a:ext cx="4866564" cy="3393156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9" name="Larme 8"/>
          <p:cNvSpPr/>
          <p:nvPr/>
        </p:nvSpPr>
        <p:spPr>
          <a:xfrm>
            <a:off x="434440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444739" y="292712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C1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550905" y="4443420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88593" y="5116519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verbe conjugué est formé d’un radical et d’une terminaison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invariable.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On classe les verbes en trois groupes.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Le groupe du verbe permet de choisir sa conjugaison.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Les terminaisons des verbes changent avec le temps et la personne.</a:t>
            </a: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188580" y="4672019"/>
            <a:ext cx="4887913" cy="2709011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415593" y="6156895"/>
            <a:ext cx="2053827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mot souligné est-il un verbe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15"/>
          <p:cNvSpPr>
            <a:spLocks noChangeArrowheads="1"/>
          </p:cNvSpPr>
          <p:nvPr/>
        </p:nvSpPr>
        <p:spPr bwMode="auto">
          <a:xfrm>
            <a:off x="414005" y="4816482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193" y="4500570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963405" y="4592645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529" y="693606"/>
            <a:ext cx="720147" cy="50575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447514" y="780796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4740" y="1180747"/>
            <a:ext cx="1156707" cy="5770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>
              <a:spcAft>
                <a:spcPts val="684"/>
              </a:spcAft>
            </a:pPr>
            <a:r>
              <a:rPr lang="fr-FR" sz="105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 verbe est formé de 2 parties  : </a:t>
            </a:r>
            <a:endParaRPr lang="fr-FR" sz="1050" dirty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919685" y="1980431"/>
            <a:ext cx="3099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>
                <a:latin typeface="Short Stack" panose="02010500040000000007" pitchFamily="2" charset="0"/>
              </a:rPr>
              <a:t>La terminaison chante en fonction :</a:t>
            </a:r>
          </a:p>
        </p:txBody>
      </p:sp>
      <p:sp>
        <p:nvSpPr>
          <p:cNvPr id="56" name="Ellipse 55"/>
          <p:cNvSpPr/>
          <p:nvPr/>
        </p:nvSpPr>
        <p:spPr>
          <a:xfrm>
            <a:off x="338331" y="1154510"/>
            <a:ext cx="1317254" cy="643377"/>
          </a:xfrm>
          <a:prstGeom prst="ellipse">
            <a:avLst/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138626" y="2309139"/>
            <a:ext cx="189570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du _____________</a:t>
            </a:r>
          </a:p>
          <a:p>
            <a:pPr algn="ctr"/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(présent, passé, futur)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209930" y="6481870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Mes </a:t>
            </a:r>
            <a:r>
              <a:rPr lang="fr-FR" sz="1000" u="sng" dirty="0" smtClean="0">
                <a:latin typeface="Short Stack" panose="02010500040000000007" pitchFamily="2" charset="0"/>
              </a:rPr>
              <a:t>calculs</a:t>
            </a:r>
            <a:r>
              <a:rPr lang="fr-FR" sz="1000" dirty="0" smtClean="0">
                <a:latin typeface="Short Stack" panose="02010500040000000007" pitchFamily="2" charset="0"/>
              </a:rPr>
              <a:t> sont tous justes.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Je les ai vérifiés avec ma </a:t>
            </a:r>
            <a:r>
              <a:rPr lang="fr-FR" sz="1000" u="sng" dirty="0" smtClean="0">
                <a:latin typeface="Short Stack" panose="02010500040000000007" pitchFamily="2" charset="0"/>
              </a:rPr>
              <a:t>calculatrice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J’</a:t>
            </a:r>
            <a:r>
              <a:rPr lang="fr-FR" sz="1000" u="sng" dirty="0" smtClean="0">
                <a:latin typeface="Short Stack" panose="02010500040000000007" pitchFamily="2" charset="0"/>
              </a:rPr>
              <a:t>attends</a:t>
            </a:r>
            <a:r>
              <a:rPr lang="fr-FR" sz="1000" dirty="0" smtClean="0">
                <a:latin typeface="Short Stack" panose="02010500040000000007" pitchFamily="2" charset="0"/>
              </a:rPr>
              <a:t> que la maîtresse les vérifie.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J’espère </a:t>
            </a:r>
            <a:r>
              <a:rPr lang="fr-FR" sz="1000" u="sng" dirty="0" smtClean="0">
                <a:latin typeface="Short Stack" panose="02010500040000000007" pitchFamily="2" charset="0"/>
              </a:rPr>
              <a:t>passer</a:t>
            </a:r>
            <a:r>
              <a:rPr lang="fr-FR" sz="1000" dirty="0" smtClean="0">
                <a:latin typeface="Short Stack" panose="02010500040000000007" pitchFamily="2" charset="0"/>
              </a:rPr>
              <a:t> au tableau pour les corriger.</a:t>
            </a:r>
          </a:p>
        </p:txBody>
      </p:sp>
      <p:sp>
        <p:nvSpPr>
          <p:cNvPr id="63" name="Rectangle 62"/>
          <p:cNvSpPr/>
          <p:nvPr/>
        </p:nvSpPr>
        <p:spPr>
          <a:xfrm rot="10800000">
            <a:off x="338331" y="7042476"/>
            <a:ext cx="4739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Faux   2. vrai   3.vrai    4. vrai    5. non    6. non   7. oui    8. oui  </a:t>
            </a:r>
          </a:p>
          <a:p>
            <a:endParaRPr lang="fr-FR" sz="800" dirty="0"/>
          </a:p>
        </p:txBody>
      </p:sp>
      <p:cxnSp>
        <p:nvCxnSpPr>
          <p:cNvPr id="67" name="Connecteur droit avec flèche 66"/>
          <p:cNvCxnSpPr/>
          <p:nvPr/>
        </p:nvCxnSpPr>
        <p:spPr>
          <a:xfrm flipV="1">
            <a:off x="1642058" y="1342786"/>
            <a:ext cx="270904" cy="609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>
            <a:off x="1626629" y="1476375"/>
            <a:ext cx="260157" cy="8985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Image 10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724" y="180231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5" name="ZoneTexte 104"/>
          <p:cNvSpPr txBox="1"/>
          <p:nvPr/>
        </p:nvSpPr>
        <p:spPr>
          <a:xfrm>
            <a:off x="6256348" y="300672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 présent (1)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106" name="Rectangle à coins arrondis 105"/>
          <p:cNvSpPr/>
          <p:nvPr/>
        </p:nvSpPr>
        <p:spPr>
          <a:xfrm>
            <a:off x="5584074" y="1029657"/>
            <a:ext cx="4866564" cy="3393156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107" name="Larme 106"/>
          <p:cNvSpPr/>
          <p:nvPr/>
        </p:nvSpPr>
        <p:spPr>
          <a:xfrm>
            <a:off x="5808584" y="314158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08" name="ZoneTexte 107"/>
          <p:cNvSpPr txBox="1"/>
          <p:nvPr/>
        </p:nvSpPr>
        <p:spPr>
          <a:xfrm>
            <a:off x="5818883" y="314157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C2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110" name="Text Box 10"/>
          <p:cNvSpPr txBox="1">
            <a:spLocks noChangeArrowheads="1"/>
          </p:cNvSpPr>
          <p:nvPr/>
        </p:nvSpPr>
        <p:spPr bwMode="auto">
          <a:xfrm>
            <a:off x="8925049" y="4464865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 Box 11"/>
          <p:cNvSpPr txBox="1">
            <a:spLocks noChangeArrowheads="1"/>
          </p:cNvSpPr>
          <p:nvPr/>
        </p:nvSpPr>
        <p:spPr bwMode="auto">
          <a:xfrm>
            <a:off x="5662737" y="5137964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Tous les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verbes terminés par –</a:t>
            </a:r>
            <a:r>
              <a:rPr kumimoji="0" lang="fr-FR" altLang="fr-FR" sz="1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ir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à l’infinitif se conjuguent de la même manière.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Les terminaisons des verbes du 3</a:t>
            </a:r>
            <a:r>
              <a:rPr lang="fr-FR" altLang="fr-FR" sz="1000" baseline="30000" dirty="0" smtClean="0">
                <a:latin typeface="Short Stack" panose="02010500040000000007" pitchFamily="2" charset="0"/>
                <a:cs typeface="Arial" pitchFamily="34" charset="0"/>
              </a:rPr>
              <a:t>ème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groupe sont toujours –s, -s, -t, -</a:t>
            </a: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ons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, -</a:t>
            </a: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ez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, -</a:t>
            </a: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ent</a:t>
            </a:r>
            <a:endParaRPr lang="fr-FR" altLang="fr-FR" sz="1000" dirty="0" smtClean="0">
              <a:latin typeface="Short Stack" panose="02010500040000000007" pitchFamily="2" charset="0"/>
              <a:cs typeface="Arial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Tous les verbes du 2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ème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groupe se conjuguent de la même manière.</a:t>
            </a:r>
          </a:p>
        </p:txBody>
      </p:sp>
      <p:sp>
        <p:nvSpPr>
          <p:cNvPr id="112" name="AutoShape 13"/>
          <p:cNvSpPr>
            <a:spLocks noChangeArrowheads="1"/>
          </p:cNvSpPr>
          <p:nvPr/>
        </p:nvSpPr>
        <p:spPr bwMode="auto">
          <a:xfrm>
            <a:off x="5562724" y="4693464"/>
            <a:ext cx="4887913" cy="2709011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3" name="AutoShape 14"/>
          <p:cNvSpPr>
            <a:spLocks noChangeArrowheads="1"/>
          </p:cNvSpPr>
          <p:nvPr/>
        </p:nvSpPr>
        <p:spPr bwMode="auto">
          <a:xfrm>
            <a:off x="5789738" y="6178340"/>
            <a:ext cx="2114141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proposé convient-il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AutoShape 15"/>
          <p:cNvSpPr>
            <a:spLocks noChangeArrowheads="1"/>
          </p:cNvSpPr>
          <p:nvPr/>
        </p:nvSpPr>
        <p:spPr bwMode="auto">
          <a:xfrm>
            <a:off x="5788149" y="4837927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115" name="Picture 16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37" y="4522015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16" name="Text Box 17"/>
          <p:cNvSpPr txBox="1">
            <a:spLocks noChangeArrowheads="1"/>
          </p:cNvSpPr>
          <p:nvPr/>
        </p:nvSpPr>
        <p:spPr bwMode="auto">
          <a:xfrm>
            <a:off x="7337549" y="4614090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7" name="Image 116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673" y="715051"/>
            <a:ext cx="720147" cy="505755"/>
          </a:xfrm>
          <a:prstGeom prst="rect">
            <a:avLst/>
          </a:prstGeom>
        </p:spPr>
      </p:pic>
      <p:sp>
        <p:nvSpPr>
          <p:cNvPr id="118" name="Rectangle 117"/>
          <p:cNvSpPr/>
          <p:nvPr/>
        </p:nvSpPr>
        <p:spPr>
          <a:xfrm>
            <a:off x="9821658" y="802241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123" name="Rectangle à coins arrondis 122"/>
          <p:cNvSpPr/>
          <p:nvPr/>
        </p:nvSpPr>
        <p:spPr>
          <a:xfrm>
            <a:off x="5680284" y="1404367"/>
            <a:ext cx="1365342" cy="761467"/>
          </a:xfrm>
          <a:prstGeom prst="roundRect">
            <a:avLst>
              <a:gd name="adj" fmla="val 34477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5698466" y="1442700"/>
            <a:ext cx="1338400" cy="6848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fr-FR" sz="1050" u="sng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1</a:t>
            </a:r>
            <a:r>
              <a:rPr lang="fr-FR" sz="1050" u="sng" baseline="30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er</a:t>
            </a:r>
            <a:r>
              <a:rPr lang="fr-FR" sz="1050" u="sng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groupe</a:t>
            </a:r>
          </a:p>
          <a:p>
            <a:pPr lvl="0" algn="ctr"/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e, es, e</a:t>
            </a:r>
          </a:p>
          <a:p>
            <a:pPr lvl="0" algn="ctr"/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ons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</a:t>
            </a:r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ez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</a:t>
            </a:r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ent</a:t>
            </a:r>
            <a:endParaRPr lang="fr-FR" sz="14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6616388" y="1096282"/>
            <a:ext cx="25749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Les terminaisons des verbes du :</a:t>
            </a:r>
            <a:endParaRPr lang="fr-FR" dirty="0"/>
          </a:p>
        </p:txBody>
      </p:sp>
      <p:sp>
        <p:nvSpPr>
          <p:cNvPr id="131" name="ZoneTexte 130"/>
          <p:cNvSpPr txBox="1"/>
          <p:nvPr/>
        </p:nvSpPr>
        <p:spPr>
          <a:xfrm>
            <a:off x="5603714" y="6471883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4.   Elle ___ sa sœur : appellent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Je ___ le faire : veux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Tu ___ ta leçon : connaît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Vous ___ de nouvelles connaissances : faites</a:t>
            </a:r>
          </a:p>
        </p:txBody>
      </p:sp>
      <p:sp>
        <p:nvSpPr>
          <p:cNvPr id="132" name="Rectangle 131"/>
          <p:cNvSpPr/>
          <p:nvPr/>
        </p:nvSpPr>
        <p:spPr>
          <a:xfrm rot="10800000">
            <a:off x="5712475" y="7063921"/>
            <a:ext cx="4739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Faux    2. faux    3. vrai    4. faux    5. non    6. oui    7. non    8. oui</a:t>
            </a:r>
          </a:p>
          <a:p>
            <a:endParaRPr lang="fr-FR" sz="800" dirty="0"/>
          </a:p>
        </p:txBody>
      </p:sp>
      <p:sp>
        <p:nvSpPr>
          <p:cNvPr id="3" name="Rectangle 2"/>
          <p:cNvSpPr/>
          <p:nvPr/>
        </p:nvSpPr>
        <p:spPr>
          <a:xfrm>
            <a:off x="1912962" y="1332359"/>
            <a:ext cx="3141305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684"/>
              </a:spcAft>
            </a:pPr>
            <a:r>
              <a:rPr lang="fr-FR" sz="105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la _____________________ qui </a:t>
            </a:r>
            <a:r>
              <a:rPr lang="fr-FR" sz="1050" dirty="0">
                <a:solidFill>
                  <a:prstClr val="black"/>
                </a:solidFill>
                <a:latin typeface="Short Stack" panose="02010500040000000007" pitchFamily="2" charset="0"/>
              </a:rPr>
              <a:t>change lorsque l’on conjugue le </a:t>
            </a:r>
            <a:r>
              <a:rPr lang="fr-FR" sz="105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verbe.</a:t>
            </a:r>
            <a:endParaRPr lang="fr-FR" sz="1050" dirty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30276" y="1160442"/>
            <a:ext cx="294163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  <a:latin typeface="Short Stack" panose="02010500040000000007" pitchFamily="2" charset="0"/>
              </a:rPr>
              <a:t>le ___________ qui indique le sens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75463" y="2783552"/>
            <a:ext cx="39141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chant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er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, tu chant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eras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, nous chant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ions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, ils chant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ent</a:t>
            </a:r>
            <a:endParaRPr lang="fr-FR" sz="1200" u="sng" dirty="0">
              <a:solidFill>
                <a:prstClr val="black"/>
              </a:solidFill>
            </a:endParaRPr>
          </a:p>
        </p:txBody>
      </p:sp>
      <p:sp>
        <p:nvSpPr>
          <p:cNvPr id="81" name="Arrondir un rectangle avec un coin diagonal 80"/>
          <p:cNvSpPr/>
          <p:nvPr/>
        </p:nvSpPr>
        <p:spPr>
          <a:xfrm>
            <a:off x="919685" y="1980431"/>
            <a:ext cx="3099471" cy="246221"/>
          </a:xfrm>
          <a:prstGeom prst="round2DiagRect">
            <a:avLst>
              <a:gd name="adj1" fmla="val 50000"/>
              <a:gd name="adj2" fmla="val 0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2" name="Connecteur droit avec flèche 81"/>
          <p:cNvCxnSpPr/>
          <p:nvPr/>
        </p:nvCxnSpPr>
        <p:spPr>
          <a:xfrm flipH="1">
            <a:off x="1787603" y="2235117"/>
            <a:ext cx="390745" cy="11609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>
            <a:off x="2322364" y="2226652"/>
            <a:ext cx="367616" cy="14630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647906" y="2320663"/>
            <a:ext cx="227602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de la ______________ (je, tu,</a:t>
            </a:r>
          </a:p>
          <a:p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il, elle, nous, vous, ils, elles)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622105" y="3221616"/>
            <a:ext cx="877649" cy="305753"/>
          </a:xfrm>
          <a:prstGeom prst="flowChartDocumen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>
                <a:latin typeface="Short Stack" panose="02010500040000000007" pitchFamily="2" charset="0"/>
              </a:rPr>
              <a:t>L’infinitif</a:t>
            </a:r>
          </a:p>
        </p:txBody>
      </p:sp>
      <p:sp>
        <p:nvSpPr>
          <p:cNvPr id="91" name="Parchemin horizontal 90"/>
          <p:cNvSpPr/>
          <p:nvPr/>
        </p:nvSpPr>
        <p:spPr>
          <a:xfrm>
            <a:off x="546432" y="3082361"/>
            <a:ext cx="953322" cy="494440"/>
          </a:xfrm>
          <a:prstGeom prst="horizontalScroll">
            <a:avLst>
              <a:gd name="adj" fmla="val 22962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293351" y="3636615"/>
            <a:ext cx="16700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00" b="1" dirty="0" smtClean="0">
                <a:solidFill>
                  <a:prstClr val="black"/>
                </a:solidFill>
                <a:latin typeface="Short Stack" panose="02010500040000000007" pitchFamily="2" charset="0"/>
                <a:sym typeface="Wingdings"/>
              </a:rPr>
              <a:t>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  <a:sym typeface="Wingdings"/>
              </a:rPr>
              <a:t>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est la forme non conjuguée du verbe que l’on trouve dans le dictionnaire.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890316" y="3204567"/>
            <a:ext cx="331236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00" b="1" dirty="0" smtClean="0">
                <a:solidFill>
                  <a:prstClr val="black"/>
                </a:solidFill>
                <a:latin typeface="Short Stack" panose="02010500040000000007" pitchFamily="2" charset="0"/>
                <a:sym typeface="Wingdings"/>
              </a:rPr>
              <a:t>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  <a:sym typeface="Wingdings"/>
              </a:rPr>
              <a:t>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Permet de classer les verbes en 3 </a:t>
            </a:r>
            <a:r>
              <a:rPr 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</a:rPr>
              <a:t>gpes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:</a:t>
            </a:r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225633"/>
              </p:ext>
            </p:extLst>
          </p:nvPr>
        </p:nvGraphicFramePr>
        <p:xfrm>
          <a:off x="2036807" y="3474326"/>
          <a:ext cx="2949853" cy="792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581"/>
                <a:gridCol w="2448272"/>
              </a:tblGrid>
              <a:tr h="233939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1</a:t>
                      </a:r>
                      <a:r>
                        <a:rPr lang="fr-FR" sz="1000" baseline="30000" dirty="0" smtClean="0">
                          <a:latin typeface="Short Stack" panose="02010500040000000007" pitchFamily="2" charset="0"/>
                        </a:rPr>
                        <a:t>er</a:t>
                      </a: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900" baseline="0" dirty="0" smtClean="0">
                          <a:latin typeface="Short Stack" panose="02010500040000000007" pitchFamily="2" charset="0"/>
                        </a:rPr>
                        <a:t>en –er (sauf aller)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274543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2</a:t>
                      </a:r>
                      <a:r>
                        <a:rPr lang="fr-FR" sz="1000" baseline="30000" dirty="0" smtClean="0">
                          <a:latin typeface="Short Stack" panose="02010500040000000007" pitchFamily="2" charset="0"/>
                        </a:rPr>
                        <a:t>ème</a:t>
                      </a: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en –</a:t>
                      </a: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ir</a:t>
                      </a: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, avec nous</a:t>
                      </a:r>
                      <a:r>
                        <a:rPr lang="fr-FR" sz="900" baseline="0" dirty="0" smtClean="0">
                          <a:latin typeface="Short Stack" panose="02010500040000000007" pitchFamily="2" charset="0"/>
                        </a:rPr>
                        <a:t> -</a:t>
                      </a:r>
                      <a:r>
                        <a:rPr lang="fr-FR" sz="900" baseline="0" dirty="0" err="1" smtClean="0">
                          <a:latin typeface="Short Stack" panose="02010500040000000007" pitchFamily="2" charset="0"/>
                        </a:rPr>
                        <a:t>issons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274543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3</a:t>
                      </a:r>
                      <a:r>
                        <a:rPr lang="fr-FR" sz="1000" baseline="30000" dirty="0" smtClean="0">
                          <a:latin typeface="Short Stack" panose="02010500040000000007" pitchFamily="2" charset="0"/>
                        </a:rPr>
                        <a:t>ème</a:t>
                      </a: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en –</a:t>
                      </a: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ir</a:t>
                      </a: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, </a:t>
                      </a: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re</a:t>
                      </a: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, </a:t>
                      </a: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oir</a:t>
                      </a:r>
                      <a:r>
                        <a:rPr lang="fr-FR" sz="900" baseline="0" dirty="0" smtClean="0">
                          <a:latin typeface="Short Stack" panose="02010500040000000007" pitchFamily="2" charset="0"/>
                        </a:rPr>
                        <a:t> + être, avoir et aller</a:t>
                      </a: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7" name="Rectangle à coins arrondis 96"/>
          <p:cNvSpPr/>
          <p:nvPr/>
        </p:nvSpPr>
        <p:spPr>
          <a:xfrm>
            <a:off x="7185410" y="1404367"/>
            <a:ext cx="1660696" cy="761467"/>
          </a:xfrm>
          <a:prstGeom prst="roundRect">
            <a:avLst>
              <a:gd name="adj" fmla="val 34477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7203592" y="1442700"/>
            <a:ext cx="1642514" cy="6848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fr-FR" sz="1050" u="sng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2</a:t>
            </a:r>
            <a:r>
              <a:rPr lang="fr-FR" sz="1050" u="sng" baseline="30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ème</a:t>
            </a:r>
            <a:r>
              <a:rPr lang="fr-FR" sz="1050" u="sng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groupe</a:t>
            </a:r>
          </a:p>
          <a:p>
            <a:pPr lvl="0" algn="ctr"/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is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</a:t>
            </a:r>
            <a:r>
              <a:rPr lang="fr-FR" sz="1400" dirty="0" err="1">
                <a:solidFill>
                  <a:prstClr val="black"/>
                </a:solidFill>
                <a:latin typeface="Amandine" pitchFamily="2" charset="0"/>
              </a:rPr>
              <a:t>i</a:t>
            </a:r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s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</a:t>
            </a:r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it</a:t>
            </a:r>
            <a:endParaRPr lang="fr-FR" sz="1400" dirty="0" smtClean="0">
              <a:solidFill>
                <a:prstClr val="black"/>
              </a:solidFill>
              <a:latin typeface="Amandine" pitchFamily="2" charset="0"/>
            </a:endParaRPr>
          </a:p>
          <a:p>
            <a:pPr lvl="0" algn="ctr"/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issons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</a:t>
            </a:r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issez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</a:t>
            </a:r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issent</a:t>
            </a:r>
            <a:endParaRPr lang="fr-FR" sz="14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99" name="Rectangle à coins arrondis 98"/>
          <p:cNvSpPr/>
          <p:nvPr/>
        </p:nvSpPr>
        <p:spPr>
          <a:xfrm>
            <a:off x="8965481" y="1404367"/>
            <a:ext cx="1365342" cy="1400244"/>
          </a:xfrm>
          <a:prstGeom prst="roundRect">
            <a:avLst>
              <a:gd name="adj" fmla="val 17324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8983662" y="1442700"/>
            <a:ext cx="1347161" cy="136191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fr-FR" sz="1050" u="sng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3</a:t>
            </a:r>
            <a:r>
              <a:rPr lang="fr-FR" sz="1050" u="sng" baseline="30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ème</a:t>
            </a:r>
            <a:r>
              <a:rPr lang="fr-FR" sz="1050" u="sng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groupe</a:t>
            </a:r>
          </a:p>
          <a:p>
            <a:pPr lvl="0"/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p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rendre :</a:t>
            </a:r>
            <a:endParaRPr lang="fr-FR" sz="1000" dirty="0">
              <a:solidFill>
                <a:prstClr val="black"/>
              </a:solidFill>
              <a:latin typeface="Short Stack" panose="02010500040000000007" pitchFamily="2" charset="0"/>
            </a:endParaRPr>
          </a:p>
          <a:p>
            <a:pPr lvl="0" algn="ctr"/>
            <a:r>
              <a:rPr lang="fr-FR" sz="1400" dirty="0" err="1">
                <a:solidFill>
                  <a:prstClr val="black"/>
                </a:solidFill>
                <a:latin typeface="Amandine" pitchFamily="2" charset="0"/>
              </a:rPr>
              <a:t>d</a:t>
            </a:r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s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</a:t>
            </a:r>
            <a:r>
              <a:rPr lang="fr-FR" sz="1400" dirty="0" err="1" smtClean="0">
                <a:solidFill>
                  <a:prstClr val="black"/>
                </a:solidFill>
                <a:latin typeface="Amandine" pitchFamily="2" charset="0"/>
              </a:rPr>
              <a:t>ds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d</a:t>
            </a:r>
          </a:p>
          <a:p>
            <a:pPr lvl="0"/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p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artir, lire, :</a:t>
            </a:r>
          </a:p>
          <a:p>
            <a:pPr lvl="0" algn="ctr"/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s, s, t</a:t>
            </a:r>
          </a:p>
          <a:p>
            <a:pPr lvl="0"/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vouloir :</a:t>
            </a:r>
          </a:p>
          <a:p>
            <a:pPr lvl="0" algn="ctr"/>
            <a:r>
              <a:rPr lang="fr-FR" sz="1400" dirty="0">
                <a:solidFill>
                  <a:prstClr val="black"/>
                </a:solidFill>
                <a:latin typeface="Amandine" pitchFamily="2" charset="0"/>
              </a:rPr>
              <a:t>x</a:t>
            </a:r>
            <a:r>
              <a:rPr lang="fr-FR" sz="1400" dirty="0" smtClean="0">
                <a:solidFill>
                  <a:prstClr val="black"/>
                </a:solidFill>
                <a:latin typeface="Amandine" pitchFamily="2" charset="0"/>
              </a:rPr>
              <a:t>, x, t</a:t>
            </a:r>
          </a:p>
        </p:txBody>
      </p:sp>
      <p:graphicFrame>
        <p:nvGraphicFramePr>
          <p:cNvPr id="101" name="Tableau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067763"/>
              </p:ext>
            </p:extLst>
          </p:nvPr>
        </p:nvGraphicFramePr>
        <p:xfrm>
          <a:off x="5698467" y="2320663"/>
          <a:ext cx="2934146" cy="1964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241"/>
                <a:gridCol w="799655"/>
                <a:gridCol w="789625"/>
                <a:gridCol w="789625"/>
              </a:tblGrid>
              <a:tr h="253243">
                <a:tc>
                  <a:txBody>
                    <a:bodyPr/>
                    <a:lstStyle/>
                    <a:p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rater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rendre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</a:tr>
              <a:tr h="28513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assoon Infant Std" pitchFamily="34" charset="0"/>
                        </a:rPr>
                        <a:t>je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rat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ren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28513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assoon Infant Std" pitchFamily="34" charset="0"/>
                        </a:rPr>
                        <a:t>tu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ren</a:t>
                      </a: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28513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assoon Infant Std" pitchFamily="34" charset="0"/>
                        </a:rPr>
                        <a:t>il, elle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ren</a:t>
                      </a: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28513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assoon Infant Std" pitchFamily="34" charset="0"/>
                        </a:rPr>
                        <a:t>nous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ren</a:t>
                      </a: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28513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assoon Infant Std" pitchFamily="34" charset="0"/>
                        </a:rPr>
                        <a:t>vous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ren</a:t>
                      </a: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28513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100" baseline="0" dirty="0" smtClean="0">
                          <a:latin typeface="Sassoon Infant Std" pitchFamily="34" charset="0"/>
                        </a:rPr>
                        <a:t>ils</a:t>
                      </a:r>
                      <a:r>
                        <a:rPr lang="fr-FR" sz="1000" dirty="0" smtClean="0">
                          <a:latin typeface="Sassoon Infant Std" pitchFamily="34" charset="0"/>
                        </a:rPr>
                        <a:t>, </a:t>
                      </a:r>
                      <a:r>
                        <a:rPr lang="fr-FR" sz="1000" spc="-100" baseline="0" dirty="0" smtClean="0">
                          <a:latin typeface="Sassoon Infant Std" pitchFamily="34" charset="0"/>
                        </a:rPr>
                        <a:t>elles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latin typeface="Short Stack" panose="02010500040000000007" pitchFamily="2" charset="0"/>
                        </a:rPr>
                        <a:t>ren</a:t>
                      </a: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944437"/>
              </p:ext>
            </p:extLst>
          </p:nvPr>
        </p:nvGraphicFramePr>
        <p:xfrm>
          <a:off x="8710226" y="3050291"/>
          <a:ext cx="1667298" cy="11623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3649"/>
                <a:gridCol w="833649"/>
              </a:tblGrid>
              <a:tr h="290597"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dormir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pouvoir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</a:tr>
              <a:tr h="290597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je</a:t>
                      </a:r>
                    </a:p>
                  </a:txBody>
                  <a:tcPr anchor="ctr"/>
                </a:tc>
              </a:tr>
              <a:tr h="290597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tu</a:t>
                      </a:r>
                    </a:p>
                  </a:txBody>
                  <a:tcPr anchor="ctr"/>
                </a:tc>
              </a:tr>
              <a:tr h="290597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1" name="Image 6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494" y="6086207"/>
            <a:ext cx="329157" cy="1310532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667" y="6104233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74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882204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 présent (2)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9930" y="1008211"/>
            <a:ext cx="4866564" cy="6305747"/>
          </a:xfrm>
          <a:prstGeom prst="roundRect">
            <a:avLst>
              <a:gd name="adj" fmla="val 471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9" name="Larme 8"/>
          <p:cNvSpPr/>
          <p:nvPr/>
        </p:nvSpPr>
        <p:spPr>
          <a:xfrm>
            <a:off x="434440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444739" y="292712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C3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588" y="610580"/>
            <a:ext cx="720147" cy="50575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375573" y="697770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pic>
        <p:nvPicPr>
          <p:cNvPr id="104" name="Image 10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180" y="180231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5" name="ZoneTexte 104"/>
          <p:cNvSpPr txBox="1"/>
          <p:nvPr/>
        </p:nvSpPr>
        <p:spPr>
          <a:xfrm>
            <a:off x="6282804" y="300672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 futur 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106" name="Rectangle à coins arrondis 105"/>
          <p:cNvSpPr/>
          <p:nvPr/>
        </p:nvSpPr>
        <p:spPr>
          <a:xfrm>
            <a:off x="5610530" y="1029657"/>
            <a:ext cx="4866564" cy="6351374"/>
          </a:xfrm>
          <a:prstGeom prst="roundRect">
            <a:avLst>
              <a:gd name="adj" fmla="val 420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107" name="Larme 106"/>
          <p:cNvSpPr/>
          <p:nvPr/>
        </p:nvSpPr>
        <p:spPr>
          <a:xfrm>
            <a:off x="5835040" y="314158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08" name="ZoneTexte 107"/>
          <p:cNvSpPr txBox="1"/>
          <p:nvPr/>
        </p:nvSpPr>
        <p:spPr>
          <a:xfrm>
            <a:off x="5845339" y="314157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C4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117" name="Image 116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172" y="612279"/>
            <a:ext cx="720147" cy="505755"/>
          </a:xfrm>
          <a:prstGeom prst="rect">
            <a:avLst/>
          </a:prstGeom>
        </p:spPr>
      </p:pic>
      <p:sp>
        <p:nvSpPr>
          <p:cNvPr id="118" name="Rectangle 117"/>
          <p:cNvSpPr/>
          <p:nvPr/>
        </p:nvSpPr>
        <p:spPr>
          <a:xfrm>
            <a:off x="9632157" y="699469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123" name="Rectangle à coins arrondis 122"/>
          <p:cNvSpPr/>
          <p:nvPr/>
        </p:nvSpPr>
        <p:spPr>
          <a:xfrm>
            <a:off x="6354812" y="1404367"/>
            <a:ext cx="1257477" cy="453831"/>
          </a:xfrm>
          <a:prstGeom prst="roundRect">
            <a:avLst>
              <a:gd name="adj" fmla="val 42872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6375248" y="1442700"/>
            <a:ext cx="1228282" cy="4154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fr-FR" sz="105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L’infinitif du verbe</a:t>
            </a:r>
            <a:endParaRPr lang="fr-FR" sz="14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738932" y="1096282"/>
            <a:ext cx="45043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La plupart du temps, le futur des verbes se forment ainsi :</a:t>
            </a:r>
            <a:endParaRPr lang="fr-FR" dirty="0"/>
          </a:p>
        </p:txBody>
      </p:sp>
      <p:sp>
        <p:nvSpPr>
          <p:cNvPr id="93" name="Rectangle 92"/>
          <p:cNvSpPr/>
          <p:nvPr/>
        </p:nvSpPr>
        <p:spPr>
          <a:xfrm>
            <a:off x="304572" y="1116335"/>
            <a:ext cx="473264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Certains verbes du 3</a:t>
            </a:r>
            <a:r>
              <a:rPr lang="fr-FR" sz="1000" baseline="30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ème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groupe sont irréguliers, c’est-à-dire qu’ils ne suivent pas de règles. </a:t>
            </a:r>
          </a:p>
          <a:p>
            <a:pPr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Pour les connaître, il faut les apprendre par cœur.</a:t>
            </a:r>
          </a:p>
        </p:txBody>
      </p:sp>
      <p:sp>
        <p:nvSpPr>
          <p:cNvPr id="97" name="Rectangle à coins arrondis 96"/>
          <p:cNvSpPr/>
          <p:nvPr/>
        </p:nvSpPr>
        <p:spPr>
          <a:xfrm>
            <a:off x="8327857" y="1404368"/>
            <a:ext cx="1660696" cy="453008"/>
          </a:xfrm>
          <a:prstGeom prst="roundRect">
            <a:avLst>
              <a:gd name="adj" fmla="val 50000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8346039" y="1442700"/>
            <a:ext cx="1642514" cy="4154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fr-FR" sz="105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les terminaisons du futur</a:t>
            </a:r>
            <a:endParaRPr lang="fr-FR" sz="1400" dirty="0">
              <a:solidFill>
                <a:prstClr val="black"/>
              </a:solidFill>
              <a:latin typeface="Amandine" pitchFamily="2" charset="0"/>
            </a:endParaRPr>
          </a:p>
        </p:txBody>
      </p:sp>
      <p:graphicFrame>
        <p:nvGraphicFramePr>
          <p:cNvPr id="61" name="Tableau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056714"/>
              </p:ext>
            </p:extLst>
          </p:nvPr>
        </p:nvGraphicFramePr>
        <p:xfrm>
          <a:off x="320895" y="1797894"/>
          <a:ext cx="4593756" cy="2572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10"/>
                <a:gridCol w="851908"/>
                <a:gridCol w="785090"/>
                <a:gridCol w="762416"/>
                <a:gridCol w="762416"/>
                <a:gridCol w="762416"/>
              </a:tblGrid>
              <a:tr h="238582">
                <a:tc>
                  <a:txBody>
                    <a:bodyPr/>
                    <a:lstStyle/>
                    <a:p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être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avoir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aller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faire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voir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</a:tr>
              <a:tr h="38650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je/j’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Short Stack" panose="02010500040000000007" pitchFamily="2" charset="0"/>
                        </a:rPr>
                        <a:t>suis</a:t>
                      </a:r>
                      <a:endParaRPr lang="fr-FR" sz="1000" b="1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Short Stack" panose="02010500040000000007" pitchFamily="2" charset="0"/>
                        </a:rPr>
                        <a:t>ai</a:t>
                      </a:r>
                      <a:endParaRPr lang="fr-FR" sz="1000" b="1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000" b="1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fais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vois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650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tu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Short Stack" panose="02010500040000000007" pitchFamily="2" charset="0"/>
                        </a:rPr>
                        <a:t>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Short Stack" panose="02010500040000000007" pitchFamily="2" charset="0"/>
                        </a:rPr>
                        <a:t>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fais 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vois 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650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il, elle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Short Stack" panose="02010500040000000007" pitchFamily="2" charset="0"/>
                        </a:rPr>
                        <a:t>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Short Stack" panose="02010500040000000007" pitchFamily="2" charset="0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fait </a:t>
                      </a:r>
                      <a:endParaRPr lang="fr-FR" sz="110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voit </a:t>
                      </a:r>
                      <a:endParaRPr lang="fr-FR" sz="110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650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nous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pc="0" baseline="0" dirty="0" smtClean="0">
                          <a:latin typeface="Short Stack" panose="02010500040000000007" pitchFamily="2" charset="0"/>
                        </a:rPr>
                        <a:t>sommes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avons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allons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650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vous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êtes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avez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allez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769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100" baseline="0" dirty="0" smtClean="0">
                          <a:latin typeface="Short Stack" panose="02010500040000000007" pitchFamily="2" charset="0"/>
                        </a:rPr>
                        <a:t>ils</a:t>
                      </a: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, </a:t>
                      </a:r>
                      <a:r>
                        <a:rPr lang="fr-FR" sz="1000" spc="0" baseline="0" dirty="0" smtClean="0">
                          <a:latin typeface="Short Stack" panose="02010500040000000007" pitchFamily="2" charset="0"/>
                        </a:rPr>
                        <a:t>elles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Short Stack" panose="02010500040000000007" pitchFamily="2" charset="0"/>
                        </a:rPr>
                        <a:t>sont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Short Stack" panose="02010500040000000007" pitchFamily="2" charset="0"/>
                        </a:rPr>
                        <a:t>ont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vont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font 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Plus 4"/>
          <p:cNvSpPr/>
          <p:nvPr/>
        </p:nvSpPr>
        <p:spPr>
          <a:xfrm>
            <a:off x="7828313" y="1442700"/>
            <a:ext cx="288032" cy="321707"/>
          </a:xfrm>
          <a:prstGeom prst="mathPlus">
            <a:avLst/>
          </a:prstGeom>
          <a:solidFill>
            <a:srgbClr val="E8FDD3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783215" y="1864067"/>
            <a:ext cx="453210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300" dirty="0" smtClean="0">
                <a:solidFill>
                  <a:prstClr val="black"/>
                </a:solidFill>
                <a:latin typeface="Amandine" pitchFamily="2" charset="0"/>
              </a:rPr>
              <a:t>je manger /ai        tu obéir /as 	ils partir /ont</a:t>
            </a:r>
            <a:endParaRPr lang="fr-FR" sz="1300" u="sng" dirty="0">
              <a:solidFill>
                <a:prstClr val="black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98793"/>
              </p:ext>
            </p:extLst>
          </p:nvPr>
        </p:nvGraphicFramePr>
        <p:xfrm>
          <a:off x="6094926" y="2252720"/>
          <a:ext cx="3963774" cy="904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169"/>
                <a:gridCol w="1143535"/>
                <a:gridCol w="1143535"/>
                <a:gridCol w="1143535"/>
              </a:tblGrid>
              <a:tr h="203795">
                <a:tc>
                  <a:txBody>
                    <a:bodyPr/>
                    <a:lstStyle/>
                    <a:p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chanter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vendre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</a:tr>
              <a:tr h="33015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je/j’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chanter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finir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vendr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3015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nous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chanter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finir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vendr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634732" y="5644271"/>
            <a:ext cx="4963374" cy="1669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Symbol"/>
              <a:buChar char=""/>
              <a:tabLst>
                <a:tab pos="228600" algn="l"/>
              </a:tabLst>
            </a:pPr>
            <a:r>
              <a:rPr lang="fr-FR" sz="1400" dirty="0" smtClean="0">
                <a:latin typeface="KG Primary Italics" panose="02000506000000020003" pitchFamily="2" charset="0"/>
                <a:ea typeface="Times New Roman"/>
                <a:cs typeface="Times New Roman"/>
              </a:rPr>
              <a:t>Attention</a:t>
            </a:r>
            <a:r>
              <a:rPr lang="fr-FR" sz="1400" dirty="0">
                <a:latin typeface="KG Primary Italics" panose="02000506000000020003" pitchFamily="2" charset="0"/>
                <a:ea typeface="Times New Roman"/>
                <a:cs typeface="Times New Roman"/>
              </a:rPr>
              <a:t> </a:t>
            </a:r>
            <a:r>
              <a:rPr lang="fr-FR" sz="1400" dirty="0" smtClean="0">
                <a:latin typeface="KG Primary Italics" panose="02000506000000020003" pitchFamily="2" charset="0"/>
                <a:ea typeface="Times New Roman"/>
                <a:cs typeface="Times New Roman"/>
              </a:rPr>
              <a:t>de ne pas oublier le « e » pour les verbes du 1</a:t>
            </a:r>
            <a:r>
              <a:rPr lang="fr-FR" sz="1400" baseline="30000" dirty="0" smtClean="0">
                <a:latin typeface="KG Primary Italics" panose="02000506000000020003" pitchFamily="2" charset="0"/>
                <a:ea typeface="Times New Roman"/>
                <a:cs typeface="Times New Roman"/>
              </a:rPr>
              <a:t>er</a:t>
            </a:r>
            <a:r>
              <a:rPr lang="fr-FR" sz="1400" dirty="0" smtClean="0">
                <a:latin typeface="KG Primary Italics" panose="02000506000000020003" pitchFamily="2" charset="0"/>
                <a:ea typeface="Times New Roman"/>
                <a:cs typeface="Times New Roman"/>
              </a:rPr>
              <a:t> groupe :</a:t>
            </a:r>
            <a:endParaRPr lang="fr-FR" sz="1400" dirty="0">
              <a:latin typeface="KG Primary Italics" panose="02000506000000020003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00" b="1" dirty="0" smtClean="0">
                <a:latin typeface="Short Stack" panose="02010500040000000007" pitchFamily="2" charset="0"/>
                <a:ea typeface="Times New Roman"/>
                <a:cs typeface="Times New Roman"/>
              </a:rPr>
              <a:t>copier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: je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copi</a:t>
            </a:r>
            <a:r>
              <a:rPr lang="fr-FR" sz="1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  <a:ea typeface="Times New Roman"/>
                <a:cs typeface="Times New Roman"/>
              </a:rPr>
              <a:t>e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rai     </a:t>
            </a:r>
            <a:r>
              <a:rPr lang="fr-FR" sz="1000" b="1" dirty="0" smtClean="0">
                <a:latin typeface="Short Stack" panose="02010500040000000007" pitchFamily="2" charset="0"/>
                <a:ea typeface="Times New Roman"/>
                <a:cs typeface="Times New Roman"/>
              </a:rPr>
              <a:t>crier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: je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cri</a:t>
            </a:r>
            <a:r>
              <a:rPr lang="fr-FR" sz="1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  <a:ea typeface="Times New Roman"/>
                <a:cs typeface="Times New Roman"/>
              </a:rPr>
              <a:t>e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rai     </a:t>
            </a:r>
            <a:r>
              <a:rPr lang="fr-FR" sz="1000" b="1" dirty="0">
                <a:latin typeface="Short Stack" panose="02010500040000000007" pitchFamily="2" charset="0"/>
                <a:ea typeface="Times New Roman"/>
                <a:cs typeface="Times New Roman"/>
              </a:rPr>
              <a:t>se marier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: je me mari</a:t>
            </a:r>
            <a:r>
              <a:rPr lang="fr-FR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  <a:ea typeface="Times New Roman"/>
                <a:cs typeface="Times New Roman"/>
              </a:rPr>
              <a:t>e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rai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/>
              <a:buChar char=""/>
              <a:tabLst>
                <a:tab pos="228600" algn="l"/>
              </a:tabLst>
            </a:pPr>
            <a:r>
              <a:rPr lang="fr-FR" sz="1400" dirty="0">
                <a:latin typeface="KG Primary Italics" panose="02000506000000020003" pitchFamily="2" charset="0"/>
                <a:ea typeface="Times New Roman"/>
                <a:cs typeface="Times New Roman"/>
              </a:rPr>
              <a:t>L’emploi du futur 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Il exprime une action qui est à réaliser :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300" dirty="0">
                <a:latin typeface="Amandine" pitchFamily="2" charset="0"/>
                <a:ea typeface="Times New Roman"/>
                <a:cs typeface="Times New Roman"/>
              </a:rPr>
              <a:t>je serai gentille.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Il est souvent associé à des indicateurs de temps : </a:t>
            </a:r>
          </a:p>
          <a:p>
            <a:pPr algn="ctr">
              <a:spcAft>
                <a:spcPts val="0"/>
              </a:spcAft>
            </a:pPr>
            <a:r>
              <a:rPr lang="fr-FR" sz="1300" dirty="0" smtClean="0">
                <a:latin typeface="Amandine" pitchFamily="2" charset="0"/>
                <a:ea typeface="Times New Roman"/>
                <a:cs typeface="Times New Roman"/>
              </a:rPr>
              <a:t>demain</a:t>
            </a:r>
            <a:r>
              <a:rPr lang="fr-FR" sz="1300" dirty="0">
                <a:latin typeface="Amandine" pitchFamily="2" charset="0"/>
                <a:ea typeface="Times New Roman"/>
                <a:cs typeface="Times New Roman"/>
              </a:rPr>
              <a:t>, bientôt, la semaine prochaine…</a:t>
            </a:r>
            <a:endParaRPr lang="fr-FR" sz="1300" dirty="0">
              <a:effectLst/>
              <a:latin typeface="Amandine" pitchFamily="2" charset="0"/>
              <a:ea typeface="Times New Roman"/>
              <a:cs typeface="Times New Roman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094055"/>
              </p:ext>
            </p:extLst>
          </p:nvPr>
        </p:nvGraphicFramePr>
        <p:xfrm>
          <a:off x="5738932" y="3668705"/>
          <a:ext cx="4587720" cy="830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240"/>
                <a:gridCol w="1529240"/>
                <a:gridCol w="1529240"/>
              </a:tblGrid>
              <a:tr h="2635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être : je serai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avoir  : j’aurai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aller : j’irai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07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savoir : je saurai</a:t>
                      </a: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venir :</a:t>
                      </a:r>
                      <a:r>
                        <a:rPr lang="fr-FR" sz="100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je viendrai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faire :</a:t>
                      </a:r>
                      <a:r>
                        <a:rPr lang="fr-FR" sz="100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je ferai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36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cueillir Je cueill</a:t>
                      </a:r>
                      <a:r>
                        <a:rPr lang="fr-FR" sz="1000" b="1" u="sng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rai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vouloir : je voudrai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44450" marR="4445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5653979" y="3327631"/>
            <a:ext cx="45190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/>
              <a:buChar char=""/>
              <a:tabLst>
                <a:tab pos="228600" algn="l"/>
              </a:tabLst>
            </a:pPr>
            <a:r>
              <a:rPr lang="fr-FR" sz="1400" dirty="0">
                <a:solidFill>
                  <a:prstClr val="black"/>
                </a:solidFill>
                <a:latin typeface="KG Primary Italics" panose="02000506000000020003" pitchFamily="2" charset="0"/>
                <a:ea typeface="Times New Roman"/>
                <a:cs typeface="Times New Roman"/>
              </a:rPr>
              <a:t>Certains verbes ont leur radical qui se modifie :</a:t>
            </a: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508544"/>
              </p:ext>
            </p:extLst>
          </p:nvPr>
        </p:nvGraphicFramePr>
        <p:xfrm>
          <a:off x="5727599" y="4941681"/>
          <a:ext cx="4587720" cy="567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240"/>
                <a:gridCol w="1529240"/>
                <a:gridCol w="1529240"/>
              </a:tblGrid>
              <a:tr h="263507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voir</a:t>
                      </a: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: je ve</a:t>
                      </a:r>
                      <a:r>
                        <a:rPr lang="fr-FR" sz="10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rr</a:t>
                      </a: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</a:t>
                      </a:r>
                    </a:p>
                  </a:txBody>
                  <a:tcPr marL="44450" marR="4445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mourir : je mou</a:t>
                      </a:r>
                      <a:r>
                        <a:rPr lang="fr-FR" sz="10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rr</a:t>
                      </a: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pouvoir</a:t>
                      </a:r>
                      <a:r>
                        <a:rPr lang="fr-FR" sz="100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: je pou</a:t>
                      </a:r>
                      <a:r>
                        <a:rPr lang="fr-FR" sz="1000" u="sng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rr</a:t>
                      </a:r>
                      <a:r>
                        <a:rPr lang="fr-FR" sz="100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36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courir : je</a:t>
                      </a:r>
                      <a:r>
                        <a:rPr lang="fr-FR" sz="100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cou</a:t>
                      </a:r>
                      <a:r>
                        <a:rPr lang="fr-FR" sz="1000" u="sng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rr</a:t>
                      </a:r>
                      <a:r>
                        <a:rPr lang="fr-FR" sz="100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envoyer : j’enve</a:t>
                      </a:r>
                      <a:r>
                        <a:rPr lang="fr-FR" sz="10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rr</a:t>
                      </a: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44450" marR="4445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5625308" y="4611795"/>
            <a:ext cx="4576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/>
              <a:buChar char=""/>
              <a:tabLst>
                <a:tab pos="228600" algn="l"/>
              </a:tabLst>
            </a:pPr>
            <a:r>
              <a:rPr lang="fr-FR" sz="1400" dirty="0">
                <a:solidFill>
                  <a:prstClr val="black"/>
                </a:solidFill>
                <a:latin typeface="KG Primary Italics" panose="02000506000000020003" pitchFamily="2" charset="0"/>
                <a:ea typeface="Times New Roman"/>
                <a:cs typeface="Times New Roman"/>
              </a:rPr>
              <a:t>Quelques verbes prennent deux « r » :</a:t>
            </a:r>
          </a:p>
        </p:txBody>
      </p:sp>
      <p:graphicFrame>
        <p:nvGraphicFramePr>
          <p:cNvPr id="72" name="Tableau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736144"/>
              </p:ext>
            </p:extLst>
          </p:nvPr>
        </p:nvGraphicFramePr>
        <p:xfrm>
          <a:off x="320896" y="4572719"/>
          <a:ext cx="4593755" cy="2527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7518"/>
                <a:gridCol w="1027515"/>
                <a:gridCol w="919574"/>
                <a:gridCol w="919574"/>
                <a:gridCol w="919574"/>
              </a:tblGrid>
              <a:tr h="236882">
                <a:tc>
                  <a:txBody>
                    <a:bodyPr/>
                    <a:lstStyle/>
                    <a:p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craindre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résoudre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dire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venir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</a:tr>
              <a:tr h="38056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je/j’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crain</a:t>
                      </a:r>
                      <a:r>
                        <a:rPr lang="fr-FR" sz="1000" u="sng" dirty="0" smtClean="0">
                          <a:latin typeface="Short Stack" panose="02010500040000000007" pitchFamily="2" charset="0"/>
                        </a:rPr>
                        <a:t>s</a:t>
                      </a:r>
                      <a:endParaRPr lang="fr-FR" sz="1000" u="sng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résou</a:t>
                      </a:r>
                      <a:r>
                        <a:rPr lang="fr-FR" sz="1000" b="0" u="sng" dirty="0" smtClean="0">
                          <a:latin typeface="Short Stack" panose="02010500040000000007" pitchFamily="2" charset="0"/>
                        </a:rPr>
                        <a:t>s</a:t>
                      </a:r>
                      <a:endParaRPr lang="fr-FR" sz="1000" b="0" u="sng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dis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056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tu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crain</a:t>
                      </a:r>
                      <a:r>
                        <a:rPr lang="fr-FR" sz="1000" u="sng" dirty="0" smtClean="0">
                          <a:latin typeface="Short Stack" panose="02010500040000000007" pitchFamily="2" charset="0"/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résou</a:t>
                      </a:r>
                      <a:r>
                        <a:rPr lang="fr-FR" sz="1000" b="0" u="sng" dirty="0" smtClean="0">
                          <a:latin typeface="Short Stack" panose="02010500040000000007" pitchFamily="2" charset="0"/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dis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056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il, elle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crain</a:t>
                      </a:r>
                      <a:r>
                        <a:rPr lang="fr-FR" sz="1000" u="sng" dirty="0" smtClean="0">
                          <a:latin typeface="Short Stack" panose="02010500040000000007" pitchFamily="2" charset="0"/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résou</a:t>
                      </a:r>
                      <a:r>
                        <a:rPr lang="fr-FR" sz="1000" b="0" u="sng" dirty="0" smtClean="0">
                          <a:latin typeface="Short Stack" panose="02010500040000000007" pitchFamily="2" charset="0"/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dit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056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nous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spc="0" baseline="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disons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venons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056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vous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b="1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venez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056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100" baseline="0" dirty="0" smtClean="0">
                          <a:latin typeface="Short Stack" panose="02010500040000000007" pitchFamily="2" charset="0"/>
                        </a:rPr>
                        <a:t>ils</a:t>
                      </a: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, </a:t>
                      </a:r>
                      <a:r>
                        <a:rPr lang="fr-FR" sz="1000" spc="0" baseline="0" dirty="0" smtClean="0">
                          <a:latin typeface="Short Stack" panose="02010500040000000007" pitchFamily="2" charset="0"/>
                        </a:rPr>
                        <a:t>elles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disent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viennent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32" name="Image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735" y="6003426"/>
            <a:ext cx="329157" cy="131053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527" y="6104035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04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550905" y="3348583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88593" y="4021682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Au futur, les terminaisons sont identiques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pour tous les groupes.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On utilise l’infinitif auquel on ajoute les terminaisons.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Tous les verbes du 3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ème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se conjuguent pareil.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 terminaison à la 1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ère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personne du singulier est -ais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188580" y="3577182"/>
            <a:ext cx="4887913" cy="2709011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14"/>
          <p:cNvSpPr>
            <a:spLocks noChangeArrowheads="1"/>
          </p:cNvSpPr>
          <p:nvPr/>
        </p:nvSpPr>
        <p:spPr bwMode="auto">
          <a:xfrm>
            <a:off x="415593" y="4918042"/>
            <a:ext cx="2216943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souligné est-il au futur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414005" y="3721645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193" y="3405733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63405" y="3497808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09930" y="5243017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5.   A quelle place </a:t>
            </a:r>
            <a:r>
              <a:rPr lang="fr-FR" sz="1000" u="sng" dirty="0" smtClean="0">
                <a:latin typeface="Short Stack" panose="02010500040000000007" pitchFamily="2" charset="0"/>
              </a:rPr>
              <a:t>devrait</a:t>
            </a:r>
            <a:r>
              <a:rPr lang="fr-FR" sz="1000" dirty="0" smtClean="0">
                <a:latin typeface="Short Stack" panose="02010500040000000007" pitchFamily="2" charset="0"/>
              </a:rPr>
              <a:t> se placer Aurélie ?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6.   Ils n’</a:t>
            </a:r>
            <a:r>
              <a:rPr lang="fr-FR" sz="1000" u="sng" dirty="0" smtClean="0">
                <a:latin typeface="Short Stack" panose="02010500040000000007" pitchFamily="2" charset="0"/>
              </a:rPr>
              <a:t>auront</a:t>
            </a:r>
            <a:r>
              <a:rPr lang="fr-FR" sz="1000" dirty="0" smtClean="0">
                <a:latin typeface="Short Stack" panose="02010500040000000007" pitchFamily="2" charset="0"/>
              </a:rPr>
              <a:t> pas de punition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7.   Les parents </a:t>
            </a:r>
            <a:r>
              <a:rPr lang="fr-FR" sz="1000" u="sng" dirty="0" smtClean="0">
                <a:latin typeface="Short Stack" panose="02010500040000000007" pitchFamily="2" charset="0"/>
              </a:rPr>
              <a:t>accompagnèrent</a:t>
            </a:r>
            <a:r>
              <a:rPr lang="fr-FR" sz="1000" dirty="0" smtClean="0">
                <a:latin typeface="Short Stack" panose="02010500040000000007" pitchFamily="2" charset="0"/>
              </a:rPr>
              <a:t> les élèves.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8.   Nous </a:t>
            </a:r>
            <a:r>
              <a:rPr lang="fr-FR" sz="1000" u="sng" dirty="0" smtClean="0">
                <a:latin typeface="Short Stack" panose="02010500040000000007" pitchFamily="2" charset="0"/>
              </a:rPr>
              <a:t>montrons</a:t>
            </a:r>
            <a:r>
              <a:rPr lang="fr-FR" sz="1000" dirty="0" smtClean="0">
                <a:latin typeface="Short Stack" panose="02010500040000000007" pitchFamily="2" charset="0"/>
              </a:rPr>
              <a:t> cet objet du doigt.</a:t>
            </a:r>
          </a:p>
        </p:txBody>
      </p:sp>
      <p:sp>
        <p:nvSpPr>
          <p:cNvPr id="12" name="Rectangle 11"/>
          <p:cNvSpPr/>
          <p:nvPr/>
        </p:nvSpPr>
        <p:spPr>
          <a:xfrm rot="10800000">
            <a:off x="338331" y="5947639"/>
            <a:ext cx="4739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2. vrai    3.faux    4. faux    5. non    6. oui    7. non    8. non   </a:t>
            </a:r>
          </a:p>
          <a:p>
            <a:endParaRPr lang="fr-FR" sz="800" dirty="0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38331" y="3348583"/>
            <a:ext cx="1407586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Le futur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528680" y="108223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66368" y="781322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Au futur, les terminaisons sont identiques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pour tous les groupes.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On utilise l’infinitif auquel on ajoute les terminaisons.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Tous les verbes du 3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ème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se conjuguent pareil.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 terminaison à la 1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ère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personne du singulier est -ais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166355" y="336822"/>
            <a:ext cx="4887913" cy="2709011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393368" y="1677682"/>
            <a:ext cx="2216943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souligné est-il au futur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391780" y="481285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6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968" y="165373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1941180" y="257448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87705" y="2002657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5.   A quelle place </a:t>
            </a:r>
            <a:r>
              <a:rPr lang="fr-FR" sz="1000" u="sng" dirty="0" smtClean="0">
                <a:latin typeface="Short Stack" panose="02010500040000000007" pitchFamily="2" charset="0"/>
              </a:rPr>
              <a:t>devrait</a:t>
            </a:r>
            <a:r>
              <a:rPr lang="fr-FR" sz="1000" dirty="0" smtClean="0">
                <a:latin typeface="Short Stack" panose="02010500040000000007" pitchFamily="2" charset="0"/>
              </a:rPr>
              <a:t> se placer Aurélie ?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6.   Ils n’</a:t>
            </a:r>
            <a:r>
              <a:rPr lang="fr-FR" sz="1000" u="sng" dirty="0" smtClean="0">
                <a:latin typeface="Short Stack" panose="02010500040000000007" pitchFamily="2" charset="0"/>
              </a:rPr>
              <a:t>auront</a:t>
            </a:r>
            <a:r>
              <a:rPr lang="fr-FR" sz="1000" dirty="0" smtClean="0">
                <a:latin typeface="Short Stack" panose="02010500040000000007" pitchFamily="2" charset="0"/>
              </a:rPr>
              <a:t> pas de punition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7.   Les parents </a:t>
            </a:r>
            <a:r>
              <a:rPr lang="fr-FR" sz="1000" u="sng" dirty="0" smtClean="0">
                <a:latin typeface="Short Stack" panose="02010500040000000007" pitchFamily="2" charset="0"/>
              </a:rPr>
              <a:t>accompagnèrent</a:t>
            </a:r>
            <a:r>
              <a:rPr lang="fr-FR" sz="1000" dirty="0" smtClean="0">
                <a:latin typeface="Short Stack" panose="02010500040000000007" pitchFamily="2" charset="0"/>
              </a:rPr>
              <a:t> les élèves.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8.   Nous </a:t>
            </a:r>
            <a:r>
              <a:rPr lang="fr-FR" sz="1000" u="sng" dirty="0" smtClean="0">
                <a:latin typeface="Short Stack" panose="02010500040000000007" pitchFamily="2" charset="0"/>
              </a:rPr>
              <a:t>montrons</a:t>
            </a:r>
            <a:r>
              <a:rPr lang="fr-FR" sz="1000" dirty="0" smtClean="0">
                <a:latin typeface="Short Stack" panose="02010500040000000007" pitchFamily="2" charset="0"/>
              </a:rPr>
              <a:t> cet objet du doigt.</a:t>
            </a:r>
          </a:p>
        </p:txBody>
      </p:sp>
      <p:sp>
        <p:nvSpPr>
          <p:cNvPr id="22" name="Rectangle 21"/>
          <p:cNvSpPr/>
          <p:nvPr/>
        </p:nvSpPr>
        <p:spPr>
          <a:xfrm rot="10800000">
            <a:off x="316106" y="2707279"/>
            <a:ext cx="4739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2. vrai    3.faux    4. faux    5. non    6. oui    7. non    8. non   </a:t>
            </a:r>
          </a:p>
          <a:p>
            <a:endParaRPr lang="fr-FR" sz="800" dirty="0"/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16106" y="108223"/>
            <a:ext cx="1407586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Le futur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8941539" y="3331706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5679227" y="4004805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Au futur, les terminaisons sont identiques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pour tous les groupes.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On utilise l’infinitif auquel on ajoute les terminaisons.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Tous les verbes du 3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ème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se conjuguent pareil.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 terminaison à la 1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ère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personne du singulier est -ais</a:t>
            </a:r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5579214" y="3560305"/>
            <a:ext cx="4887913" cy="2709011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>
            <a:off x="5806227" y="4901165"/>
            <a:ext cx="2216943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souligné est-il au futur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15"/>
          <p:cNvSpPr>
            <a:spLocks noChangeArrowheads="1"/>
          </p:cNvSpPr>
          <p:nvPr/>
        </p:nvSpPr>
        <p:spPr bwMode="auto">
          <a:xfrm>
            <a:off x="5804639" y="3704768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16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827" y="3388856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7354039" y="3480931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600564" y="5226140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5.   A quelle place </a:t>
            </a:r>
            <a:r>
              <a:rPr lang="fr-FR" sz="1000" u="sng" dirty="0" smtClean="0">
                <a:latin typeface="Short Stack" panose="02010500040000000007" pitchFamily="2" charset="0"/>
              </a:rPr>
              <a:t>devrait</a:t>
            </a:r>
            <a:r>
              <a:rPr lang="fr-FR" sz="1000" dirty="0" smtClean="0">
                <a:latin typeface="Short Stack" panose="02010500040000000007" pitchFamily="2" charset="0"/>
              </a:rPr>
              <a:t> se placer Aurélie ?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6.   Ils n’</a:t>
            </a:r>
            <a:r>
              <a:rPr lang="fr-FR" sz="1000" u="sng" dirty="0" smtClean="0">
                <a:latin typeface="Short Stack" panose="02010500040000000007" pitchFamily="2" charset="0"/>
              </a:rPr>
              <a:t>auront</a:t>
            </a:r>
            <a:r>
              <a:rPr lang="fr-FR" sz="1000" dirty="0" smtClean="0">
                <a:latin typeface="Short Stack" panose="02010500040000000007" pitchFamily="2" charset="0"/>
              </a:rPr>
              <a:t> pas de punition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7.   Les parents </a:t>
            </a:r>
            <a:r>
              <a:rPr lang="fr-FR" sz="1000" u="sng" dirty="0" smtClean="0">
                <a:latin typeface="Short Stack" panose="02010500040000000007" pitchFamily="2" charset="0"/>
              </a:rPr>
              <a:t>accompagnèrent</a:t>
            </a:r>
            <a:r>
              <a:rPr lang="fr-FR" sz="1000" dirty="0" smtClean="0">
                <a:latin typeface="Short Stack" panose="02010500040000000007" pitchFamily="2" charset="0"/>
              </a:rPr>
              <a:t> les élèves.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8.   Nous </a:t>
            </a:r>
            <a:r>
              <a:rPr lang="fr-FR" sz="1000" u="sng" dirty="0" smtClean="0">
                <a:latin typeface="Short Stack" panose="02010500040000000007" pitchFamily="2" charset="0"/>
              </a:rPr>
              <a:t>montrons</a:t>
            </a:r>
            <a:r>
              <a:rPr lang="fr-FR" sz="1000" dirty="0" smtClean="0">
                <a:latin typeface="Short Stack" panose="02010500040000000007" pitchFamily="2" charset="0"/>
              </a:rPr>
              <a:t> cet objet du doigt.</a:t>
            </a:r>
          </a:p>
        </p:txBody>
      </p:sp>
      <p:sp>
        <p:nvSpPr>
          <p:cNvPr id="32" name="Rectangle 31"/>
          <p:cNvSpPr/>
          <p:nvPr/>
        </p:nvSpPr>
        <p:spPr>
          <a:xfrm rot="10800000">
            <a:off x="5728965" y="5930762"/>
            <a:ext cx="4739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2. vrai    3.faux    4. faux    5. non    6. oui    7. non    8. non   </a:t>
            </a:r>
          </a:p>
          <a:p>
            <a:endParaRPr lang="fr-FR" sz="800" dirty="0"/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5728965" y="3331706"/>
            <a:ext cx="1407586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Le futur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8919314" y="91346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57002" y="764445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Au futur, les terminaisons sont identiques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pour tous les groupes.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On utilise l’infinitif auquel on ajoute les terminaisons.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Tous les verbes du 3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ème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se conjuguent pareil.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 terminaison à la 1</a:t>
            </a:r>
            <a:r>
              <a:rPr lang="fr-FR" altLang="fr-FR" sz="1000" baseline="30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ère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personne du singulier est -ais</a:t>
            </a:r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auto">
          <a:xfrm>
            <a:off x="5556989" y="319945"/>
            <a:ext cx="4887913" cy="2709011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AutoShape 14"/>
          <p:cNvSpPr>
            <a:spLocks noChangeArrowheads="1"/>
          </p:cNvSpPr>
          <p:nvPr/>
        </p:nvSpPr>
        <p:spPr bwMode="auto">
          <a:xfrm>
            <a:off x="5784002" y="1660805"/>
            <a:ext cx="2216943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souligné est-il au futur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15"/>
          <p:cNvSpPr>
            <a:spLocks noChangeArrowheads="1"/>
          </p:cNvSpPr>
          <p:nvPr/>
        </p:nvSpPr>
        <p:spPr bwMode="auto">
          <a:xfrm>
            <a:off x="5782414" y="464408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16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602" y="148496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7331814" y="240571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578339" y="1985780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5.   A quelle place </a:t>
            </a:r>
            <a:r>
              <a:rPr lang="fr-FR" sz="1000" u="sng" dirty="0" smtClean="0">
                <a:latin typeface="Short Stack" panose="02010500040000000007" pitchFamily="2" charset="0"/>
              </a:rPr>
              <a:t>devrait</a:t>
            </a:r>
            <a:r>
              <a:rPr lang="fr-FR" sz="1000" dirty="0" smtClean="0">
                <a:latin typeface="Short Stack" panose="02010500040000000007" pitchFamily="2" charset="0"/>
              </a:rPr>
              <a:t> se placer Aurélie ?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6.   Ils n’</a:t>
            </a:r>
            <a:r>
              <a:rPr lang="fr-FR" sz="1000" u="sng" dirty="0" smtClean="0">
                <a:latin typeface="Short Stack" panose="02010500040000000007" pitchFamily="2" charset="0"/>
              </a:rPr>
              <a:t>auront</a:t>
            </a:r>
            <a:r>
              <a:rPr lang="fr-FR" sz="1000" dirty="0" smtClean="0">
                <a:latin typeface="Short Stack" panose="02010500040000000007" pitchFamily="2" charset="0"/>
              </a:rPr>
              <a:t> pas de punition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7.   Les parents </a:t>
            </a:r>
            <a:r>
              <a:rPr lang="fr-FR" sz="1000" u="sng" dirty="0" smtClean="0">
                <a:latin typeface="Short Stack" panose="02010500040000000007" pitchFamily="2" charset="0"/>
              </a:rPr>
              <a:t>accompagnèrent</a:t>
            </a:r>
            <a:r>
              <a:rPr lang="fr-FR" sz="1000" dirty="0" smtClean="0">
                <a:latin typeface="Short Stack" panose="02010500040000000007" pitchFamily="2" charset="0"/>
              </a:rPr>
              <a:t> les élèves.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8.   Nous </a:t>
            </a:r>
            <a:r>
              <a:rPr lang="fr-FR" sz="1000" u="sng" dirty="0" smtClean="0">
                <a:latin typeface="Short Stack" panose="02010500040000000007" pitchFamily="2" charset="0"/>
              </a:rPr>
              <a:t>montrons</a:t>
            </a:r>
            <a:r>
              <a:rPr lang="fr-FR" sz="1000" dirty="0" smtClean="0">
                <a:latin typeface="Short Stack" panose="02010500040000000007" pitchFamily="2" charset="0"/>
              </a:rPr>
              <a:t> cet objet du doigt.</a:t>
            </a:r>
          </a:p>
        </p:txBody>
      </p:sp>
      <p:sp>
        <p:nvSpPr>
          <p:cNvPr id="42" name="Rectangle 41"/>
          <p:cNvSpPr/>
          <p:nvPr/>
        </p:nvSpPr>
        <p:spPr>
          <a:xfrm rot="10800000">
            <a:off x="5706740" y="2690402"/>
            <a:ext cx="4739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2. vrai    3.faux    4. faux    5. non    6. oui    7. non    8. non   </a:t>
            </a:r>
          </a:p>
          <a:p>
            <a:endParaRPr lang="fr-FR" sz="800" dirty="0"/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5706740" y="91346"/>
            <a:ext cx="1407586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Le futur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515" y="5195097"/>
            <a:ext cx="291397" cy="1160193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81" y="1873368"/>
            <a:ext cx="291397" cy="116019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378" y="1735301"/>
            <a:ext cx="329157" cy="1310532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3020" y="499532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66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532024" y="1025381"/>
            <a:ext cx="4866564" cy="6305747"/>
          </a:xfrm>
          <a:prstGeom prst="roundRect">
            <a:avLst>
              <a:gd name="adj" fmla="val 471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72798" y="978014"/>
            <a:ext cx="4866564" cy="3625240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ZoneTexte 6"/>
          <p:cNvSpPr txBox="1"/>
          <p:nvPr/>
        </p:nvSpPr>
        <p:spPr>
          <a:xfrm>
            <a:off x="855748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L’imparfait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8" name="Larme 7"/>
          <p:cNvSpPr/>
          <p:nvPr/>
        </p:nvSpPr>
        <p:spPr>
          <a:xfrm>
            <a:off x="407984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18283" y="292712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C5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524449" y="4603254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62137" y="5262634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A l’imparfait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: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les terminaisons sont différentes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selon les groupes.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le radical du verbe reste le même pour toutes les personnes.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les verbes en –</a:t>
            </a:r>
            <a:r>
              <a:rPr lang="fr-FR" altLang="fr-FR" sz="1000" dirty="0" err="1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ier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ont deux i qui se suivent avec nous et vous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On n’entend pas la différence entre les 3 personnes du singulier à l’oral.</a:t>
            </a: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62124" y="4837927"/>
            <a:ext cx="4887913" cy="2543103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281272" y="6228903"/>
            <a:ext cx="2554843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souligné est-il à l’imparfait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279684" y="4962597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6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37" y="4660404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936949" y="4752479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073" y="693606"/>
            <a:ext cx="720147" cy="50575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421058" y="780796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83474" y="6481870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Les touristes visitaient les grottes.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Nous surveillons la croissance des plantes.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L’épiai les ruses de l’adversaire.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Vous vous munissiez d’armes pour le combat.</a:t>
            </a:r>
          </a:p>
        </p:txBody>
      </p:sp>
      <p:sp>
        <p:nvSpPr>
          <p:cNvPr id="20" name="Rectangle 19"/>
          <p:cNvSpPr/>
          <p:nvPr/>
        </p:nvSpPr>
        <p:spPr>
          <a:xfrm rot="10800000">
            <a:off x="311875" y="7042476"/>
            <a:ext cx="4739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Faux   2. vrai   3.vrai    4. vrai    5. oui    6. non   7. non    8. oui  </a:t>
            </a:r>
          </a:p>
          <a:p>
            <a:endParaRPr lang="fr-FR" sz="800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17" y="180231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2" name="ZoneTexte 21"/>
          <p:cNvSpPr txBox="1"/>
          <p:nvPr/>
        </p:nvSpPr>
        <p:spPr>
          <a:xfrm>
            <a:off x="6188741" y="300672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 passé simple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23" name="Larme 22"/>
          <p:cNvSpPr/>
          <p:nvPr/>
        </p:nvSpPr>
        <p:spPr>
          <a:xfrm>
            <a:off x="5740977" y="314158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751276" y="314157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C6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066" y="715051"/>
            <a:ext cx="720147" cy="505755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9754051" y="802241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740404"/>
              </p:ext>
            </p:extLst>
          </p:nvPr>
        </p:nvGraphicFramePr>
        <p:xfrm>
          <a:off x="292743" y="1764406"/>
          <a:ext cx="4673600" cy="1728193"/>
        </p:xfrm>
        <a:graphic>
          <a:graphicData uri="http://schemas.openxmlformats.org/drawingml/2006/table">
            <a:tbl>
              <a:tblPr/>
              <a:tblGrid>
                <a:gridCol w="494665"/>
                <a:gridCol w="835025"/>
                <a:gridCol w="965200"/>
                <a:gridCol w="900430"/>
                <a:gridCol w="723900"/>
                <a:gridCol w="754380"/>
              </a:tblGrid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900" spc="-5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er</a:t>
                      </a: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900" spc="-5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gpe</a:t>
                      </a: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 : chanter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900" spc="-5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ème</a:t>
                      </a: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900" spc="-5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gpe</a:t>
                      </a: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 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900" spc="-5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ème</a:t>
                      </a: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900" spc="-5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gpe</a:t>
                      </a: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 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vendre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être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avoir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</a:tr>
              <a:tr h="233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assoon Infant Std" pitchFamily="34" charset="0"/>
                          <a:ea typeface="Times New Roman"/>
                          <a:cs typeface="Times New Roman"/>
                        </a:rPr>
                        <a:t>Je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finissais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étais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assoon Infant Std" pitchFamily="34" charset="0"/>
                          <a:ea typeface="Times New Roman"/>
                          <a:cs typeface="Times New Roman"/>
                        </a:rPr>
                        <a:t>Tu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finissais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étais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assoon Infant Std" pitchFamily="34" charset="0"/>
                          <a:ea typeface="Times New Roman"/>
                          <a:cs typeface="Times New Roman"/>
                        </a:rPr>
                        <a:t>Il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chantait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finissait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vendait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était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avait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assoon Infant Std" pitchFamily="34" charset="0"/>
                          <a:ea typeface="Times New Roman"/>
                          <a:cs typeface="Times New Roman"/>
                        </a:rPr>
                        <a:t>Nous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chantions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finissions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vendions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étions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avions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assoon Infant Std" pitchFamily="34" charset="0"/>
                          <a:ea typeface="Times New Roman"/>
                          <a:cs typeface="Times New Roman"/>
                        </a:rPr>
                        <a:t>Vous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chantiez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finissiez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vendiez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étiez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aviez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assoon Infant Std" pitchFamily="34" charset="0"/>
                          <a:ea typeface="Times New Roman"/>
                          <a:cs typeface="Times New Roman"/>
                        </a:rPr>
                        <a:t>Ils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chantaient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finissaient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vendaient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étaient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avaient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297735" y="1116335"/>
            <a:ext cx="245609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A l’imparfait les terminaisons sont les même pour tous les verbes pour tous les groupes : 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262137" y="3526279"/>
            <a:ext cx="4748621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     Les verbes comme </a:t>
            </a: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crier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balayer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et </a:t>
            </a: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travailler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aux deux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fr-FR" altLang="fr-FR" sz="1000" dirty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1000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personnes du pluriel s’écrivent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fr-FR" altLang="fr-FR" sz="500" dirty="0">
                <a:latin typeface="Short Stack" panose="02010500040000000007" pitchFamily="2" charset="0"/>
                <a:cs typeface="Times New Roman" pitchFamily="18" charset="0"/>
              </a:rPr>
              <a:t> </a:t>
            </a:r>
            <a:endParaRPr kumimoji="0" lang="fr-FR" altLang="fr-FR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</a:endParaRPr>
          </a:p>
          <a:p>
            <a:pPr lvl="0" defTabSz="914400" eaLnBrk="0" hangingPunct="0">
              <a:lnSpc>
                <a:spcPct val="120000"/>
              </a:lnSpc>
              <a:tabLst>
                <a:tab pos="1069975" algn="l"/>
              </a:tabLst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* crier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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	nous cri</a:t>
            </a:r>
            <a:r>
              <a:rPr lang="fr-FR" altLang="fr-FR" sz="1000" b="1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, vous cri</a:t>
            </a:r>
            <a:r>
              <a:rPr lang="fr-FR" altLang="fr-FR" sz="1000" b="1" dirty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________ 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sym typeface="Wingdings" pitchFamily="2" charset="2"/>
            </a:endParaRPr>
          </a:p>
          <a:p>
            <a:pPr lvl="0" defTabSz="914400" eaLnBrk="0" hangingPunct="0">
              <a:lnSpc>
                <a:spcPct val="120000"/>
              </a:lnSpc>
              <a:tabLst>
                <a:tab pos="1069975" algn="l"/>
              </a:tabLst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* balayer 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	nous </a:t>
            </a:r>
            <a:r>
              <a:rPr kumimoji="0" lang="fr-FR" altLang="fr-F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balay</a:t>
            </a:r>
            <a:r>
              <a:rPr lang="fr-FR" altLang="fr-FR" sz="1000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</a:t>
            </a: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,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vous </a:t>
            </a:r>
            <a:r>
              <a:rPr kumimoji="0" lang="fr-FR" altLang="fr-F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balay</a:t>
            </a:r>
            <a:r>
              <a:rPr lang="fr-FR" altLang="fr-FR" sz="1000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</a:t>
            </a:r>
            <a:r>
              <a:rPr lang="fr-FR" altLang="fr-FR" sz="1000" b="1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sym typeface="Wingdings" pitchFamily="2" charset="2"/>
            </a:endParaRPr>
          </a:p>
          <a:p>
            <a:pPr lvl="0" defTabSz="914400" eaLnBrk="0" hangingPunct="0">
              <a:lnSpc>
                <a:spcPct val="120000"/>
              </a:lnSpc>
              <a:tabLst>
                <a:tab pos="1069975" algn="l"/>
              </a:tabLst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* travailler 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	nous </a:t>
            </a:r>
            <a:r>
              <a:rPr kumimoji="0" lang="fr-FR" altLang="fr-F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travaill</a:t>
            </a:r>
            <a:r>
              <a:rPr lang="fr-FR" altLang="fr-FR" sz="1000" b="1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, vous </a:t>
            </a:r>
            <a:r>
              <a:rPr kumimoji="0" lang="fr-FR" altLang="fr-F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travaill</a:t>
            </a:r>
            <a:r>
              <a:rPr lang="fr-FR" altLang="fr-FR" sz="1000" b="1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 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52230" y="1067532"/>
            <a:ext cx="150393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_____ _____ _____</a:t>
            </a:r>
          </a:p>
          <a:p>
            <a:pPr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_____ _____ _____</a:t>
            </a:r>
            <a:endParaRPr lang="fr-FR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2799964" y="1109651"/>
            <a:ext cx="1608471" cy="553997"/>
          </a:xfrm>
          <a:prstGeom prst="roundRect">
            <a:avLst>
              <a:gd name="adj" fmla="val 24470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09" y="3575691"/>
            <a:ext cx="276948" cy="276948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5626666" y="1133505"/>
            <a:ext cx="473264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Certains verbes du 3</a:t>
            </a:r>
            <a:r>
              <a:rPr lang="fr-FR" sz="1000" baseline="30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ème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groupe sont irréguliers, c’est-à-dire qu’ils ne suivent pas de règles. </a:t>
            </a:r>
          </a:p>
          <a:p>
            <a:pPr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Pour les connaître, il faut les apprendre par cœur.</a:t>
            </a:r>
          </a:p>
        </p:txBody>
      </p: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230336"/>
              </p:ext>
            </p:extLst>
          </p:nvPr>
        </p:nvGraphicFramePr>
        <p:xfrm>
          <a:off x="5642989" y="2844528"/>
          <a:ext cx="4578200" cy="2088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021"/>
                <a:gridCol w="1017974"/>
                <a:gridCol w="938131"/>
                <a:gridCol w="911037"/>
                <a:gridCol w="911037"/>
              </a:tblGrid>
              <a:tr h="268968">
                <a:tc>
                  <a:txBody>
                    <a:bodyPr/>
                    <a:lstStyle/>
                    <a:p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être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avoir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aller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chanter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</a:tr>
              <a:tr h="30305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je/j’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allai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chantai</a:t>
                      </a:r>
                    </a:p>
                  </a:txBody>
                  <a:tcPr marL="44450" marR="44450" marT="0" marB="0" anchor="ctr"/>
                </a:tc>
              </a:tr>
              <a:tr h="30305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tu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allas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chantas</a:t>
                      </a:r>
                    </a:p>
                  </a:txBody>
                  <a:tcPr marL="44450" marR="44450" marT="0" marB="0" anchor="ctr"/>
                </a:tc>
              </a:tr>
              <a:tr h="30305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il, elle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fut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eut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chanta</a:t>
                      </a:r>
                    </a:p>
                  </a:txBody>
                  <a:tcPr marL="44450" marR="44450" marT="0" marB="0" anchor="ctr"/>
                </a:tc>
              </a:tr>
              <a:tr h="30305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nous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fûmes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eûmes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allâmes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chantâmes</a:t>
                      </a:r>
                    </a:p>
                  </a:txBody>
                  <a:tcPr marL="44450" marR="44450" marT="0" marB="0" anchor="ctr"/>
                </a:tc>
              </a:tr>
              <a:tr h="30305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vous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fûtes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eûtes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allâtes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chantâtes</a:t>
                      </a:r>
                    </a:p>
                  </a:txBody>
                  <a:tcPr marL="44450" marR="44450" marT="0" marB="0" anchor="ctr"/>
                </a:tc>
              </a:tr>
              <a:tr h="303989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100" baseline="0" dirty="0" smtClean="0">
                          <a:latin typeface="Short Stack" panose="02010500040000000007" pitchFamily="2" charset="0"/>
                        </a:rPr>
                        <a:t>ils</a:t>
                      </a: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, </a:t>
                      </a:r>
                      <a:r>
                        <a:rPr lang="fr-FR" sz="1000" spc="0" baseline="0" dirty="0" smtClean="0">
                          <a:latin typeface="Short Stack" panose="02010500040000000007" pitchFamily="2" charset="0"/>
                        </a:rPr>
                        <a:t>elles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furent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eurent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allèrent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chantèrent</a:t>
                      </a: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154985"/>
              </p:ext>
            </p:extLst>
          </p:nvPr>
        </p:nvGraphicFramePr>
        <p:xfrm>
          <a:off x="5642990" y="5193904"/>
          <a:ext cx="4593755" cy="1995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7518"/>
                <a:gridCol w="1027515"/>
                <a:gridCol w="919574"/>
                <a:gridCol w="919574"/>
                <a:gridCol w="919574"/>
              </a:tblGrid>
              <a:tr h="266363">
                <a:tc>
                  <a:txBody>
                    <a:bodyPr/>
                    <a:lstStyle/>
                    <a:p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finir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vendre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courir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venir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</a:tr>
              <a:tr h="288248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je/j’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courus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vins</a:t>
                      </a:r>
                    </a:p>
                  </a:txBody>
                  <a:tcPr marL="44450" marR="44450" marT="0" marB="0" anchor="ctr"/>
                </a:tc>
              </a:tr>
              <a:tr h="288248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tu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courus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vins</a:t>
                      </a:r>
                    </a:p>
                  </a:txBody>
                  <a:tcPr marL="44450" marR="44450" marT="0" marB="0" anchor="ctr"/>
                </a:tc>
              </a:tr>
              <a:tr h="288248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il, elle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vendit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courut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vint</a:t>
                      </a:r>
                    </a:p>
                  </a:txBody>
                  <a:tcPr marL="44450" marR="44450" marT="0" marB="0" anchor="ctr"/>
                </a:tc>
              </a:tr>
              <a:tr h="288248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nous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finîmes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vendîmes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courûmes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vînmes</a:t>
                      </a:r>
                    </a:p>
                  </a:txBody>
                  <a:tcPr marL="44450" marR="44450" marT="0" marB="0" anchor="ctr"/>
                </a:tc>
              </a:tr>
              <a:tr h="288248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vous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finîtes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vendîtes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courûtes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vîntes</a:t>
                      </a:r>
                    </a:p>
                  </a:txBody>
                  <a:tcPr marL="44450" marR="44450" marT="0" marB="0" anchor="ctr"/>
                </a:tc>
              </a:tr>
              <a:tr h="288248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100" baseline="0" dirty="0" smtClean="0">
                          <a:latin typeface="Short Stack" panose="02010500040000000007" pitchFamily="2" charset="0"/>
                        </a:rPr>
                        <a:t>ils</a:t>
                      </a: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, </a:t>
                      </a:r>
                      <a:r>
                        <a:rPr lang="fr-FR" sz="1000" spc="0" baseline="0" dirty="0" smtClean="0">
                          <a:latin typeface="Short Stack" panose="02010500040000000007" pitchFamily="2" charset="0"/>
                        </a:rPr>
                        <a:t>elles</a:t>
                      </a:r>
                    </a:p>
                  </a:txBody>
                  <a:tcPr anchor="ctr">
                    <a:solidFill>
                      <a:srgbClr val="E8F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finirent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vendirent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coururent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vinrent</a:t>
                      </a: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6" name="Rectangle à coins arrondis 35"/>
          <p:cNvSpPr/>
          <p:nvPr/>
        </p:nvSpPr>
        <p:spPr>
          <a:xfrm>
            <a:off x="5641957" y="1816048"/>
            <a:ext cx="1482887" cy="812455"/>
          </a:xfrm>
          <a:prstGeom prst="roundRect">
            <a:avLst>
              <a:gd name="adj" fmla="val 24470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7250619" y="1815649"/>
            <a:ext cx="1429374" cy="812455"/>
          </a:xfrm>
          <a:prstGeom prst="roundRect">
            <a:avLst>
              <a:gd name="adj" fmla="val 24470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8791815" y="1816046"/>
            <a:ext cx="1429374" cy="812455"/>
          </a:xfrm>
          <a:prstGeom prst="roundRect">
            <a:avLst>
              <a:gd name="adj" fmla="val 24470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641957" y="1868332"/>
            <a:ext cx="14828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Les verbes du 1</a:t>
            </a:r>
            <a:r>
              <a:rPr lang="fr-FR" altLang="fr-FR" sz="1000" baseline="30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er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groupe ont leurs terminaisons en _____ </a:t>
            </a:r>
            <a:r>
              <a:rPr lang="fr-FR" altLang="fr-FR" sz="8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(sauf avec ils)</a:t>
            </a:r>
            <a:endParaRPr lang="fr-FR" sz="1800" dirty="0"/>
          </a:p>
        </p:txBody>
      </p:sp>
      <p:sp>
        <p:nvSpPr>
          <p:cNvPr id="40" name="Rectangle 39"/>
          <p:cNvSpPr/>
          <p:nvPr/>
        </p:nvSpPr>
        <p:spPr>
          <a:xfrm>
            <a:off x="7223862" y="1868332"/>
            <a:ext cx="14828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altLang="fr-FR" sz="1000" spc="-15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verbes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du 2</a:t>
            </a:r>
            <a:r>
              <a:rPr lang="fr-FR" altLang="fr-FR" sz="1000" baseline="30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ème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 groupe ont leurs terminaisons en _____ </a:t>
            </a:r>
            <a:endParaRPr lang="fr-FR" sz="1800" dirty="0"/>
          </a:p>
        </p:txBody>
      </p:sp>
      <p:sp>
        <p:nvSpPr>
          <p:cNvPr id="41" name="Rectangle 40"/>
          <p:cNvSpPr/>
          <p:nvPr/>
        </p:nvSpPr>
        <p:spPr>
          <a:xfrm>
            <a:off x="8765058" y="1868332"/>
            <a:ext cx="14828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altLang="fr-FR" sz="1000" spc="-15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verbes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du 3</a:t>
            </a:r>
            <a:r>
              <a:rPr lang="fr-FR" altLang="fr-FR" sz="1000" baseline="30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ème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groupe ont leur terminaisons en ____ , ____ , ____</a:t>
            </a:r>
            <a:endParaRPr lang="fr-FR" sz="1800" dirty="0"/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978" y="5958922"/>
            <a:ext cx="329157" cy="1310532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588" y="595892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162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à coins arrondis 41"/>
          <p:cNvSpPr/>
          <p:nvPr/>
        </p:nvSpPr>
        <p:spPr>
          <a:xfrm>
            <a:off x="172798" y="1008549"/>
            <a:ext cx="4866564" cy="2946633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4" name="ZoneTexte 43"/>
          <p:cNvSpPr txBox="1"/>
          <p:nvPr/>
        </p:nvSpPr>
        <p:spPr>
          <a:xfrm>
            <a:off x="855748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Passé simple ou imparfait ?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45" name="Larme 44"/>
          <p:cNvSpPr/>
          <p:nvPr/>
        </p:nvSpPr>
        <p:spPr>
          <a:xfrm>
            <a:off x="407984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418283" y="292712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C7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3524449" y="4027190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262137" y="4716735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’imparfait est le temps du récit.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L’imparfait exprime une action qui s’est répété dans le temps.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On utilise le passé simple dans les contes.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Le passé simple s’utilise toujours à toutes les personnes.</a:t>
            </a:r>
          </a:p>
        </p:txBody>
      </p:sp>
      <p:sp>
        <p:nvSpPr>
          <p:cNvPr id="49" name="AutoShape 13"/>
          <p:cNvSpPr>
            <a:spLocks noChangeArrowheads="1"/>
          </p:cNvSpPr>
          <p:nvPr/>
        </p:nvSpPr>
        <p:spPr bwMode="auto">
          <a:xfrm>
            <a:off x="162124" y="4261863"/>
            <a:ext cx="4887913" cy="2687120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" name="AutoShape 14"/>
          <p:cNvSpPr>
            <a:spLocks noChangeArrowheads="1"/>
          </p:cNvSpPr>
          <p:nvPr/>
        </p:nvSpPr>
        <p:spPr bwMode="auto">
          <a:xfrm>
            <a:off x="281274" y="5652839"/>
            <a:ext cx="3243176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temps des verbes soulignés est-il bien choisi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15"/>
          <p:cNvSpPr>
            <a:spLocks noChangeArrowheads="1"/>
          </p:cNvSpPr>
          <p:nvPr/>
        </p:nvSpPr>
        <p:spPr bwMode="auto">
          <a:xfrm>
            <a:off x="279684" y="4386533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52" name="Picture 16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37" y="4084340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1936949" y="4176415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073" y="724141"/>
            <a:ext cx="720147" cy="505755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4421058" y="811331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183474" y="5977814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Ceux qui </a:t>
            </a:r>
            <a:r>
              <a:rPr lang="fr-FR" sz="1000" u="sng" dirty="0" smtClean="0">
                <a:latin typeface="Short Stack" panose="02010500040000000007" pitchFamily="2" charset="0"/>
              </a:rPr>
              <a:t>furent</a:t>
            </a:r>
            <a:r>
              <a:rPr lang="fr-FR" sz="1000" dirty="0" smtClean="0">
                <a:latin typeface="Short Stack" panose="02010500040000000007" pitchFamily="2" charset="0"/>
              </a:rPr>
              <a:t> dans le château, </a:t>
            </a:r>
            <a:r>
              <a:rPr lang="fr-FR" sz="1000" u="sng" dirty="0" smtClean="0">
                <a:latin typeface="Short Stack" panose="02010500040000000007" pitchFamily="2" charset="0"/>
              </a:rPr>
              <a:t>couraient</a:t>
            </a:r>
            <a:r>
              <a:rPr lang="fr-FR" sz="1000" dirty="0" smtClean="0">
                <a:latin typeface="Short Stack" panose="02010500040000000007" pitchFamily="2" charset="0"/>
              </a:rPr>
              <a:t> dans tous les sens.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Ils </a:t>
            </a:r>
            <a:r>
              <a:rPr lang="fr-FR" sz="1000" u="sng" dirty="0" smtClean="0">
                <a:latin typeface="Short Stack" panose="02010500040000000007" pitchFamily="2" charset="0"/>
              </a:rPr>
              <a:t>tiraient</a:t>
            </a:r>
            <a:r>
              <a:rPr lang="fr-FR" sz="1000" dirty="0" smtClean="0">
                <a:latin typeface="Short Stack" panose="02010500040000000007" pitchFamily="2" charset="0"/>
              </a:rPr>
              <a:t> des coups de canon.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Les ennemis </a:t>
            </a:r>
            <a:r>
              <a:rPr lang="fr-FR" sz="1000" u="sng" dirty="0" smtClean="0">
                <a:latin typeface="Short Stack" panose="02010500040000000007" pitchFamily="2" charset="0"/>
              </a:rPr>
              <a:t>crurent</a:t>
            </a:r>
            <a:r>
              <a:rPr lang="fr-FR" sz="1000" dirty="0" smtClean="0">
                <a:latin typeface="Short Stack" panose="02010500040000000007" pitchFamily="2" charset="0"/>
              </a:rPr>
              <a:t> que la terre </a:t>
            </a:r>
            <a:r>
              <a:rPr lang="fr-FR" sz="1000" u="sng" dirty="0" smtClean="0">
                <a:latin typeface="Short Stack" panose="02010500040000000007" pitchFamily="2" charset="0"/>
              </a:rPr>
              <a:t>trembla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</p:txBody>
      </p:sp>
      <p:sp>
        <p:nvSpPr>
          <p:cNvPr id="57" name="Rectangle 56"/>
          <p:cNvSpPr/>
          <p:nvPr/>
        </p:nvSpPr>
        <p:spPr>
          <a:xfrm rot="10800000">
            <a:off x="311875" y="6733538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Faux   2. vrai   3.vrai    4. faux   5. non - oui   6. oui     7. oui - non </a:t>
            </a:r>
            <a:endParaRPr lang="fr-FR" sz="800" dirty="0"/>
          </a:p>
        </p:txBody>
      </p:sp>
      <p:sp>
        <p:nvSpPr>
          <p:cNvPr id="58" name="Rectangle 2"/>
          <p:cNvSpPr>
            <a:spLocks noChangeArrowheads="1"/>
          </p:cNvSpPr>
          <p:nvPr/>
        </p:nvSpPr>
        <p:spPr bwMode="auto">
          <a:xfrm>
            <a:off x="162124" y="1043936"/>
            <a:ext cx="4896491" cy="283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1050" b="1" dirty="0">
                <a:latin typeface="Short Stack" panose="02010500040000000007" pitchFamily="2" charset="0"/>
              </a:rPr>
              <a:t>L’imparfait</a:t>
            </a:r>
            <a:r>
              <a:rPr lang="fr-FR" sz="1050" dirty="0">
                <a:latin typeface="Short Stack" panose="02010500040000000007" pitchFamily="2" charset="0"/>
              </a:rPr>
              <a:t> est le temps de la description. </a:t>
            </a:r>
          </a:p>
          <a:p>
            <a:r>
              <a:rPr lang="fr-FR" sz="1050" dirty="0">
                <a:latin typeface="Short Stack" panose="02010500040000000007" pitchFamily="2" charset="0"/>
              </a:rPr>
              <a:t>Il indique généralement une </a:t>
            </a:r>
            <a:r>
              <a:rPr lang="fr-FR" sz="1050" b="1" dirty="0">
                <a:latin typeface="Short Stack" panose="02010500040000000007" pitchFamily="2" charset="0"/>
              </a:rPr>
              <a:t>action</a:t>
            </a:r>
            <a:r>
              <a:rPr lang="fr-FR" sz="1050" dirty="0">
                <a:latin typeface="Short Stack" panose="02010500040000000007" pitchFamily="2" charset="0"/>
              </a:rPr>
              <a:t> ou un état qui a </a:t>
            </a:r>
            <a:r>
              <a:rPr lang="fr-FR" sz="1050" b="1" dirty="0">
                <a:latin typeface="Short Stack" panose="02010500040000000007" pitchFamily="2" charset="0"/>
              </a:rPr>
              <a:t>duré</a:t>
            </a:r>
            <a:r>
              <a:rPr lang="fr-FR" sz="1050" dirty="0">
                <a:latin typeface="Short Stack" panose="02010500040000000007" pitchFamily="2" charset="0"/>
              </a:rPr>
              <a:t> ou </a:t>
            </a:r>
            <a:r>
              <a:rPr lang="fr-FR" sz="1050" dirty="0" smtClean="0">
                <a:latin typeface="Short Stack" panose="02010500040000000007" pitchFamily="2" charset="0"/>
              </a:rPr>
              <a:t>s’est </a:t>
            </a:r>
            <a:r>
              <a:rPr lang="fr-FR" sz="1050" b="1" dirty="0">
                <a:latin typeface="Short Stack" panose="02010500040000000007" pitchFamily="2" charset="0"/>
              </a:rPr>
              <a:t>répété</a:t>
            </a:r>
            <a:r>
              <a:rPr lang="fr-FR" sz="1050" dirty="0">
                <a:latin typeface="Short Stack" panose="02010500040000000007" pitchFamily="2" charset="0"/>
              </a:rPr>
              <a:t> dans le passé, sans limites définies :</a:t>
            </a:r>
          </a:p>
          <a:p>
            <a:pPr marL="171450" indent="-171450">
              <a:buFont typeface="Wingdings"/>
              <a:buChar char="ð"/>
            </a:pPr>
            <a:r>
              <a:rPr lang="fr-FR" sz="1400" dirty="0" smtClean="0">
                <a:latin typeface="Amandine" pitchFamily="2" charset="0"/>
              </a:rPr>
              <a:t>Autrefois</a:t>
            </a:r>
            <a:r>
              <a:rPr lang="fr-FR" sz="1400" dirty="0">
                <a:latin typeface="Amandine" pitchFamily="2" charset="0"/>
              </a:rPr>
              <a:t>, on </a:t>
            </a:r>
            <a:r>
              <a:rPr lang="fr-FR" sz="1400" b="1" u="sng" dirty="0">
                <a:latin typeface="Amandine" pitchFamily="2" charset="0"/>
              </a:rPr>
              <a:t>s’éclairait</a:t>
            </a:r>
            <a:r>
              <a:rPr lang="fr-FR" sz="1400" dirty="0">
                <a:latin typeface="Amandine" pitchFamily="2" charset="0"/>
              </a:rPr>
              <a:t> à la lampe à pétrole</a:t>
            </a:r>
            <a:r>
              <a:rPr lang="fr-FR" sz="1400" dirty="0" smtClean="0">
                <a:latin typeface="Amandine" pitchFamily="2" charset="0"/>
              </a:rPr>
              <a:t>.</a:t>
            </a:r>
          </a:p>
          <a:p>
            <a:pPr marL="171450" indent="-171450">
              <a:buFont typeface="Wingdings"/>
              <a:buChar char="ð"/>
            </a:pPr>
            <a:endParaRPr lang="fr-FR" sz="1050" dirty="0">
              <a:latin typeface="Short Stack" panose="02010500040000000007" pitchFamily="2" charset="0"/>
            </a:endParaRPr>
          </a:p>
          <a:p>
            <a:pPr lvl="0"/>
            <a:r>
              <a:rPr lang="fr-FR" sz="1050" b="1" dirty="0">
                <a:latin typeface="Short Stack" panose="02010500040000000007" pitchFamily="2" charset="0"/>
              </a:rPr>
              <a:t>Le passé simple</a:t>
            </a:r>
            <a:r>
              <a:rPr lang="fr-FR" sz="1050" dirty="0">
                <a:latin typeface="Short Stack" panose="02010500040000000007" pitchFamily="2" charset="0"/>
              </a:rPr>
              <a:t> est le temps du récit. (conte, roman</a:t>
            </a:r>
            <a:r>
              <a:rPr lang="fr-FR" sz="1050" dirty="0" smtClean="0">
                <a:latin typeface="Short Stack" panose="02010500040000000007" pitchFamily="2" charset="0"/>
              </a:rPr>
              <a:t>, légende</a:t>
            </a:r>
            <a:r>
              <a:rPr lang="fr-FR" sz="1050" dirty="0">
                <a:latin typeface="Short Stack" panose="02010500040000000007" pitchFamily="2" charset="0"/>
              </a:rPr>
              <a:t>, faits divers…).</a:t>
            </a:r>
          </a:p>
          <a:p>
            <a:r>
              <a:rPr lang="fr-FR" sz="1050" dirty="0">
                <a:latin typeface="Short Stack" panose="02010500040000000007" pitchFamily="2" charset="0"/>
              </a:rPr>
              <a:t>Il indique un événement ou une </a:t>
            </a:r>
            <a:r>
              <a:rPr lang="fr-FR" sz="1050" b="1" dirty="0">
                <a:latin typeface="Short Stack" panose="02010500040000000007" pitchFamily="2" charset="0"/>
              </a:rPr>
              <a:t>action</a:t>
            </a:r>
            <a:r>
              <a:rPr lang="fr-FR" sz="1050" dirty="0">
                <a:latin typeface="Short Stack" panose="02010500040000000007" pitchFamily="2" charset="0"/>
              </a:rPr>
              <a:t> qui a eu lieu à un moment défini du passé (événement qui </a:t>
            </a:r>
            <a:r>
              <a:rPr lang="fr-FR" sz="1050" b="1" dirty="0">
                <a:latin typeface="Short Stack" panose="02010500040000000007" pitchFamily="2" charset="0"/>
              </a:rPr>
              <a:t>survient tout</a:t>
            </a:r>
            <a:r>
              <a:rPr lang="fr-FR" sz="1050" dirty="0">
                <a:latin typeface="Short Stack" panose="02010500040000000007" pitchFamily="2" charset="0"/>
              </a:rPr>
              <a:t> </a:t>
            </a:r>
            <a:r>
              <a:rPr lang="fr-FR" sz="1050" b="1" dirty="0">
                <a:latin typeface="Short Stack" panose="02010500040000000007" pitchFamily="2" charset="0"/>
              </a:rPr>
              <a:t>à </a:t>
            </a:r>
            <a:r>
              <a:rPr lang="fr-FR" sz="1050" b="1" dirty="0" smtClean="0">
                <a:latin typeface="Short Stack" panose="02010500040000000007" pitchFamily="2" charset="0"/>
              </a:rPr>
              <a:t>coup</a:t>
            </a:r>
            <a:r>
              <a:rPr lang="fr-FR" sz="1050" dirty="0">
                <a:latin typeface="Short Stack" panose="02010500040000000007" pitchFamily="2" charset="0"/>
              </a:rPr>
              <a:t>). Il s’utilise le plus souvent à la troisième personne.</a:t>
            </a:r>
          </a:p>
          <a:p>
            <a:r>
              <a:rPr lang="fr-FR" sz="1400" dirty="0" smtClean="0">
                <a:latin typeface="Short Stack" panose="02010500040000000007" pitchFamily="2" charset="0"/>
                <a:sym typeface="Wingdings"/>
              </a:rPr>
              <a:t></a:t>
            </a:r>
            <a:r>
              <a:rPr lang="fr-FR" sz="1050" dirty="0" smtClean="0">
                <a:latin typeface="Short Stack" panose="02010500040000000007" pitchFamily="2" charset="0"/>
              </a:rPr>
              <a:t> </a:t>
            </a:r>
            <a:r>
              <a:rPr lang="fr-FR" sz="1400" dirty="0">
                <a:latin typeface="Amandine" pitchFamily="2" charset="0"/>
              </a:rPr>
              <a:t>Soudain la pluie </a:t>
            </a:r>
            <a:r>
              <a:rPr lang="fr-FR" sz="1400" b="1" u="sng" dirty="0" smtClean="0">
                <a:latin typeface="Amandine" pitchFamily="2" charset="0"/>
              </a:rPr>
              <a:t>tomba</a:t>
            </a:r>
            <a:r>
              <a:rPr lang="fr-FR" sz="1400" b="1" dirty="0" smtClean="0">
                <a:latin typeface="Amandine" pitchFamily="2" charset="0"/>
              </a:rPr>
              <a:t>.</a:t>
            </a:r>
            <a:endParaRPr lang="fr-FR" sz="1400" dirty="0">
              <a:latin typeface="Amandine" pitchFamily="2" charset="0"/>
            </a:endParaRPr>
          </a:p>
          <a:p>
            <a:r>
              <a:rPr lang="fr-FR" sz="1050" b="1" dirty="0">
                <a:latin typeface="Short Stack" panose="02010500040000000007" pitchFamily="2" charset="0"/>
              </a:rPr>
              <a:t> </a:t>
            </a:r>
            <a:endParaRPr lang="fr-FR" sz="1050" dirty="0">
              <a:latin typeface="Short Stack" panose="02010500040000000007" pitchFamily="2" charset="0"/>
            </a:endParaRPr>
          </a:p>
          <a:p>
            <a:pPr lvl="0"/>
            <a:r>
              <a:rPr lang="fr-FR" sz="1050" dirty="0">
                <a:latin typeface="Short Stack" panose="02010500040000000007" pitchFamily="2" charset="0"/>
              </a:rPr>
              <a:t>L’emploi du passé simple associé à l’imparfait, marque l’opposition entre un fait qui dure et un autre qui survient </a:t>
            </a:r>
            <a:r>
              <a:rPr lang="fr-FR" sz="1050" dirty="0" smtClean="0">
                <a:latin typeface="Short Stack" panose="02010500040000000007" pitchFamily="2" charset="0"/>
              </a:rPr>
              <a:t>tout </a:t>
            </a:r>
            <a:r>
              <a:rPr lang="fr-FR" sz="1050" dirty="0">
                <a:latin typeface="Short Stack" panose="02010500040000000007" pitchFamily="2" charset="0"/>
              </a:rPr>
              <a:t>à coup :</a:t>
            </a:r>
          </a:p>
          <a:p>
            <a:r>
              <a:rPr lang="fr-FR" sz="1400" dirty="0" smtClean="0">
                <a:latin typeface="Short Stack" panose="02010500040000000007" pitchFamily="2" charset="0"/>
                <a:sym typeface="Wingdings"/>
              </a:rPr>
              <a:t></a:t>
            </a:r>
            <a:r>
              <a:rPr lang="fr-FR" sz="1050" dirty="0" smtClean="0">
                <a:latin typeface="Short Stack" panose="02010500040000000007" pitchFamily="2" charset="0"/>
              </a:rPr>
              <a:t> </a:t>
            </a:r>
            <a:r>
              <a:rPr lang="fr-FR" sz="1400" dirty="0">
                <a:latin typeface="Amandine" pitchFamily="2" charset="0"/>
              </a:rPr>
              <a:t>Nous </a:t>
            </a:r>
            <a:r>
              <a:rPr lang="fr-FR" sz="1400" b="1" u="sng" dirty="0">
                <a:latin typeface="Amandine" pitchFamily="2" charset="0"/>
              </a:rPr>
              <a:t>marchions</a:t>
            </a:r>
            <a:r>
              <a:rPr lang="fr-FR" sz="1400" dirty="0">
                <a:latin typeface="Amandine" pitchFamily="2" charset="0"/>
              </a:rPr>
              <a:t> tranquillement quand un sanglier </a:t>
            </a:r>
            <a:r>
              <a:rPr lang="fr-FR" sz="1400" b="1" u="sng" dirty="0">
                <a:latin typeface="Amandine" pitchFamily="2" charset="0"/>
              </a:rPr>
              <a:t>apparut</a:t>
            </a:r>
            <a:r>
              <a:rPr lang="fr-FR" sz="1400" dirty="0" smtClean="0">
                <a:latin typeface="Amandine" pitchFamily="2" charset="0"/>
              </a:rPr>
              <a:t>.</a:t>
            </a:r>
            <a:endParaRPr lang="fr-FR" sz="1400" dirty="0">
              <a:latin typeface="Amandine" pitchFamily="2" charset="0"/>
            </a:endParaRPr>
          </a:p>
        </p:txBody>
      </p:sp>
      <p:sp>
        <p:nvSpPr>
          <p:cNvPr id="59" name="Rectangle à coins arrondis 58"/>
          <p:cNvSpPr/>
          <p:nvPr/>
        </p:nvSpPr>
        <p:spPr>
          <a:xfrm>
            <a:off x="5573398" y="978014"/>
            <a:ext cx="4866564" cy="3378681"/>
          </a:xfrm>
          <a:prstGeom prst="roundRect">
            <a:avLst>
              <a:gd name="adj" fmla="val 4244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60" name="Image 5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724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1" name="ZoneTexte 60"/>
          <p:cNvSpPr txBox="1"/>
          <p:nvPr/>
        </p:nvSpPr>
        <p:spPr>
          <a:xfrm>
            <a:off x="6256348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>
                <a:latin typeface="Fineliner Script" pitchFamily="50" charset="0"/>
              </a:rPr>
              <a:t>Le présent de l’impératif</a:t>
            </a:r>
          </a:p>
        </p:txBody>
      </p:sp>
      <p:sp>
        <p:nvSpPr>
          <p:cNvPr id="62" name="Larme 61"/>
          <p:cNvSpPr/>
          <p:nvPr/>
        </p:nvSpPr>
        <p:spPr>
          <a:xfrm>
            <a:off x="5808584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5752292" y="292712"/>
            <a:ext cx="653489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C8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64" name="Image 63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657" y="612279"/>
            <a:ext cx="720147" cy="505755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9677642" y="699469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66" name="Rectangle 2"/>
          <p:cNvSpPr>
            <a:spLocks noChangeArrowheads="1"/>
          </p:cNvSpPr>
          <p:nvPr/>
        </p:nvSpPr>
        <p:spPr bwMode="auto">
          <a:xfrm>
            <a:off x="5706088" y="1044327"/>
            <a:ext cx="465471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1000" dirty="0">
                <a:latin typeface="Short Stack" panose="02010500040000000007" pitchFamily="2" charset="0"/>
              </a:rPr>
              <a:t>L’impératif permet de donner un ordre ou un conseil.</a:t>
            </a:r>
          </a:p>
          <a:p>
            <a:pPr lvl="0"/>
            <a:r>
              <a:rPr lang="fr-FR" sz="1000" dirty="0">
                <a:latin typeface="Short Stack" panose="02010500040000000007" pitchFamily="2" charset="0"/>
              </a:rPr>
              <a:t>A l’impératif, le verbe le verbe ne se conjugue qu’à 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trois personnes, sans sujet exprimé. (Il est sous-entendu)</a:t>
            </a:r>
          </a:p>
        </p:txBody>
      </p:sp>
      <p:graphicFrame>
        <p:nvGraphicFramePr>
          <p:cNvPr id="67" name="Tableau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139616"/>
              </p:ext>
            </p:extLst>
          </p:nvPr>
        </p:nvGraphicFramePr>
        <p:xfrm>
          <a:off x="5709726" y="1729901"/>
          <a:ext cx="4595495" cy="1058827"/>
        </p:xfrm>
        <a:graphic>
          <a:graphicData uri="http://schemas.openxmlformats.org/drawingml/2006/table">
            <a:tbl>
              <a:tblPr/>
              <a:tblGrid>
                <a:gridCol w="180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02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17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avoir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être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arrêter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obéir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prendre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537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1000" baseline="30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p. sing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</a:t>
                      </a:r>
                      <a:r>
                        <a:rPr lang="fr-FR" sz="1000" b="1" u="sng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10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sois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arrêt</a:t>
                      </a:r>
                      <a:r>
                        <a:rPr lang="fr-FR" sz="1000" b="1" u="sng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100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obéis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fr-FR" sz="1000" b="1" u="sng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</a:t>
                      </a:r>
                      <a:endParaRPr lang="fr-FR" sz="100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prends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537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1000" baseline="30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p. plu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ayons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soyons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arrêtons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obéissons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prenons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0537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1000" baseline="30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p. plu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ayez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soyez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arrêtez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obéissez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allez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prenez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5651756" y="2976637"/>
            <a:ext cx="4640492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La 2</a:t>
            </a:r>
            <a:r>
              <a:rPr lang="fr-FR" sz="1000" baseline="30000" dirty="0">
                <a:latin typeface="Short Stack" panose="02010500040000000007" pitchFamily="2" charset="0"/>
                <a:ea typeface="Times New Roman"/>
                <a:cs typeface="Times New Roman"/>
              </a:rPr>
              <a:t>ème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personne du singulier des verbes du 1</a:t>
            </a:r>
            <a:r>
              <a:rPr lang="fr-FR" sz="1000" baseline="30000" dirty="0">
                <a:latin typeface="Short Stack" panose="02010500040000000007" pitchFamily="2" charset="0"/>
                <a:ea typeface="Times New Roman"/>
                <a:cs typeface="Times New Roman"/>
              </a:rPr>
              <a:t>er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groupe, ainsi que celle du verbe aller et avoir, ne prend pas de « s » final, sauf devant les pronoms </a:t>
            </a:r>
            <a:r>
              <a:rPr lang="fr-FR" sz="1000" i="1" dirty="0">
                <a:latin typeface="Short Stack" panose="02010500040000000007" pitchFamily="2" charset="0"/>
                <a:ea typeface="Times New Roman"/>
                <a:cs typeface="Times New Roman"/>
              </a:rPr>
              <a:t>en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et </a:t>
            </a:r>
            <a:r>
              <a:rPr lang="fr-FR" sz="1000" i="1" dirty="0">
                <a:latin typeface="Short Stack" panose="02010500040000000007" pitchFamily="2" charset="0"/>
                <a:ea typeface="Times New Roman"/>
                <a:cs typeface="Times New Roman"/>
              </a:rPr>
              <a:t>y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:</a:t>
            </a:r>
          </a:p>
          <a:p>
            <a:pPr lvl="0">
              <a:spcAft>
                <a:spcPts val="0"/>
              </a:spcAft>
              <a:tabLst>
                <a:tab pos="228600" algn="l"/>
              </a:tabLst>
            </a:pPr>
            <a:endParaRPr lang="fr-FR" sz="1000" dirty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	</a:t>
            </a:r>
            <a:r>
              <a:rPr lang="fr-FR" sz="1300" dirty="0">
                <a:latin typeface="Amandine" pitchFamily="2" charset="0"/>
                <a:ea typeface="Times New Roman"/>
                <a:cs typeface="Times New Roman"/>
                <a:sym typeface="Wingdings"/>
              </a:rPr>
              <a:t></a:t>
            </a:r>
            <a:r>
              <a:rPr lang="fr-FR" sz="1300" dirty="0">
                <a:latin typeface="Amandine" pitchFamily="2" charset="0"/>
                <a:ea typeface="Times New Roman"/>
                <a:cs typeface="Times New Roman"/>
              </a:rPr>
              <a:t> regarde !      range ta chambre !</a:t>
            </a:r>
          </a:p>
          <a:p>
            <a:pPr>
              <a:spcAft>
                <a:spcPts val="0"/>
              </a:spcAft>
            </a:pPr>
            <a:r>
              <a:rPr lang="fr-FR" sz="1300" dirty="0">
                <a:latin typeface="Amandine" pitchFamily="2" charset="0"/>
                <a:ea typeface="Times New Roman"/>
                <a:cs typeface="Times New Roman"/>
              </a:rPr>
              <a:t>	   va dormir !   aie du courage !</a:t>
            </a:r>
          </a:p>
          <a:p>
            <a:pPr>
              <a:spcAft>
                <a:spcPts val="0"/>
              </a:spcAft>
            </a:pPr>
            <a:r>
              <a:rPr lang="fr-FR" sz="1300" dirty="0">
                <a:latin typeface="Amandine" pitchFamily="2" charset="0"/>
                <a:ea typeface="Times New Roman"/>
                <a:cs typeface="Times New Roman"/>
              </a:rPr>
              <a:t>	</a:t>
            </a:r>
            <a:r>
              <a:rPr lang="fr-FR" sz="1300" dirty="0">
                <a:latin typeface="Amandine" pitchFamily="2" charset="0"/>
                <a:ea typeface="Times New Roman"/>
                <a:cs typeface="Times New Roman"/>
                <a:sym typeface="Wingdings"/>
              </a:rPr>
              <a:t> p</a:t>
            </a:r>
            <a:r>
              <a:rPr lang="fr-FR" sz="1300" dirty="0">
                <a:latin typeface="Amandine" pitchFamily="2" charset="0"/>
                <a:ea typeface="Times New Roman"/>
                <a:cs typeface="Times New Roman"/>
              </a:rPr>
              <a:t>arle</a:t>
            </a:r>
            <a:r>
              <a:rPr lang="fr-FR" sz="1300" u="sng" dirty="0">
                <a:latin typeface="Amandine" pitchFamily="2" charset="0"/>
                <a:ea typeface="Times New Roman"/>
                <a:cs typeface="Times New Roman"/>
              </a:rPr>
              <a:t>s</a:t>
            </a:r>
            <a:r>
              <a:rPr lang="fr-FR" sz="1300" dirty="0">
                <a:latin typeface="Amandine" pitchFamily="2" charset="0"/>
                <a:ea typeface="Times New Roman"/>
                <a:cs typeface="Times New Roman"/>
              </a:rPr>
              <a:t>-en      reste</a:t>
            </a:r>
            <a:r>
              <a:rPr lang="fr-FR" sz="1300" u="sng" dirty="0">
                <a:latin typeface="Amandine" pitchFamily="2" charset="0"/>
                <a:ea typeface="Times New Roman"/>
                <a:cs typeface="Times New Roman"/>
              </a:rPr>
              <a:t>s</a:t>
            </a:r>
            <a:r>
              <a:rPr lang="fr-FR" sz="1300" dirty="0">
                <a:latin typeface="Amandine" pitchFamily="2" charset="0"/>
                <a:ea typeface="Times New Roman"/>
                <a:cs typeface="Times New Roman"/>
              </a:rPr>
              <a:t>-y</a:t>
            </a:r>
            <a:endParaRPr lang="fr-FR" sz="1300" dirty="0">
              <a:effectLst/>
              <a:latin typeface="Amandine" pitchFamily="2" charset="0"/>
              <a:ea typeface="Times New Roman"/>
              <a:cs typeface="Times New Roman"/>
            </a:endParaRPr>
          </a:p>
        </p:txBody>
      </p:sp>
      <p:sp>
        <p:nvSpPr>
          <p:cNvPr id="69" name="Text Box 10"/>
          <p:cNvSpPr txBox="1">
            <a:spLocks noChangeArrowheads="1"/>
          </p:cNvSpPr>
          <p:nvPr/>
        </p:nvSpPr>
        <p:spPr bwMode="auto">
          <a:xfrm>
            <a:off x="8925049" y="4459238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 Box 11"/>
          <p:cNvSpPr txBox="1">
            <a:spLocks noChangeArrowheads="1"/>
          </p:cNvSpPr>
          <p:nvPr/>
        </p:nvSpPr>
        <p:spPr bwMode="auto">
          <a:xfrm>
            <a:off x="5662737" y="5076775"/>
            <a:ext cx="4765675" cy="96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Il y a 3 personnes au présent de l’impératif.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Au présent de l’impératif, il n’y a pas de sujet.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Au présent de l’impératif, les terminaisons des verbes sont identiques pour tous les groupes.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Les terminaisons du présent de l’impératif sont identiques à celles du présent de l’indicatif.</a:t>
            </a:r>
          </a:p>
        </p:txBody>
      </p:sp>
      <p:sp>
        <p:nvSpPr>
          <p:cNvPr id="71" name="AutoShape 13"/>
          <p:cNvSpPr>
            <a:spLocks noChangeArrowheads="1"/>
          </p:cNvSpPr>
          <p:nvPr/>
        </p:nvSpPr>
        <p:spPr bwMode="auto">
          <a:xfrm>
            <a:off x="5562724" y="4693911"/>
            <a:ext cx="4887913" cy="2687120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AutoShape 14"/>
          <p:cNvSpPr>
            <a:spLocks noChangeArrowheads="1"/>
          </p:cNvSpPr>
          <p:nvPr/>
        </p:nvSpPr>
        <p:spPr bwMode="auto">
          <a:xfrm>
            <a:off x="5681874" y="6084887"/>
            <a:ext cx="2734714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>
                <a:latin typeface="Fineliner Script" pitchFamily="50" charset="0"/>
                <a:cs typeface="Arial" pitchFamily="34" charset="0"/>
              </a:rPr>
              <a:t>Le verbe conjugué proposé est-il correct ?</a:t>
            </a:r>
            <a:endParaRPr kumimoji="0" lang="fr-FR" altLang="fr-FR" sz="1800" i="0" u="none" strike="noStrike" cap="none" normalizeH="0" baseline="0" dirty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AutoShape 15"/>
          <p:cNvSpPr>
            <a:spLocks noChangeArrowheads="1"/>
          </p:cNvSpPr>
          <p:nvPr/>
        </p:nvSpPr>
        <p:spPr bwMode="auto">
          <a:xfrm>
            <a:off x="5680284" y="4788743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74" name="Picture 16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37" y="4516388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75" name="Text Box 17"/>
          <p:cNvSpPr txBox="1">
            <a:spLocks noChangeArrowheads="1"/>
          </p:cNvSpPr>
          <p:nvPr/>
        </p:nvSpPr>
        <p:spPr bwMode="auto">
          <a:xfrm>
            <a:off x="7337549" y="4608463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584074" y="6409862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 startAt="5"/>
            </a:pPr>
            <a:r>
              <a:rPr lang="fr-FR" sz="1000" dirty="0">
                <a:latin typeface="Short Stack" panose="02010500040000000007" pitchFamily="2" charset="0"/>
              </a:rPr>
              <a:t>(employer) le bon matériel : emploies</a:t>
            </a:r>
          </a:p>
          <a:p>
            <a:pPr marL="228600" indent="-228600">
              <a:buAutoNum type="arabicPeriod" startAt="5"/>
            </a:pPr>
            <a:r>
              <a:rPr lang="fr-FR" sz="1000" dirty="0">
                <a:latin typeface="Short Stack" panose="02010500040000000007" pitchFamily="2" charset="0"/>
              </a:rPr>
              <a:t>(choisir) une forme géométrique : choisis</a:t>
            </a:r>
          </a:p>
          <a:p>
            <a:pPr marL="228600" indent="-228600">
              <a:buAutoNum type="arabicPeriod" startAt="5"/>
            </a:pPr>
            <a:r>
              <a:rPr lang="fr-FR" sz="1000" dirty="0">
                <a:latin typeface="Short Stack" panose="02010500040000000007" pitchFamily="2" charset="0"/>
              </a:rPr>
              <a:t>(servir)-toi de ta mémoire : sert</a:t>
            </a:r>
          </a:p>
          <a:p>
            <a:pPr marL="228600" indent="-228600">
              <a:buAutoNum type="arabicPeriod" startAt="5"/>
            </a:pPr>
            <a:r>
              <a:rPr lang="fr-FR" sz="1000" dirty="0">
                <a:latin typeface="Short Stack" panose="02010500040000000007" pitchFamily="2" charset="0"/>
              </a:rPr>
              <a:t>(aller) montrer ton travail : vas</a:t>
            </a:r>
          </a:p>
        </p:txBody>
      </p:sp>
      <p:sp>
        <p:nvSpPr>
          <p:cNvPr id="77" name="Rectangle 76"/>
          <p:cNvSpPr/>
          <p:nvPr/>
        </p:nvSpPr>
        <p:spPr>
          <a:xfrm rot="10800000">
            <a:off x="5562724" y="7165586"/>
            <a:ext cx="48895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>
                <a:latin typeface="Short Stack" panose="02010500040000000007" pitchFamily="2" charset="0"/>
                <a:sym typeface="Wingdings" panose="05000000000000000000" pitchFamily="2" charset="2"/>
              </a:rPr>
              <a:t>1. Vrai   2. vrai   faux    4. faux   5. non (emploie)   6. oui    7. non : sers    8. non : va </a:t>
            </a:r>
            <a:endParaRPr lang="fr-FR" sz="800" dirty="0"/>
          </a:p>
        </p:txBody>
      </p:sp>
      <p:pic>
        <p:nvPicPr>
          <p:cNvPr id="78" name="Image 7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471" y="5605945"/>
            <a:ext cx="329157" cy="1310532"/>
          </a:xfrm>
          <a:prstGeom prst="rect">
            <a:avLst/>
          </a:prstGeom>
        </p:spPr>
      </p:pic>
      <p:pic>
        <p:nvPicPr>
          <p:cNvPr id="79" name="Image 7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278" y="601287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294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99254" y="978013"/>
            <a:ext cx="4866564" cy="6403017"/>
          </a:xfrm>
          <a:prstGeom prst="roundRect">
            <a:avLst>
              <a:gd name="adj" fmla="val 332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882204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 passé composé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5" name="Larme 4"/>
          <p:cNvSpPr/>
          <p:nvPr/>
        </p:nvSpPr>
        <p:spPr>
          <a:xfrm>
            <a:off x="434440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44739" y="292712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C9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572" y="612279"/>
            <a:ext cx="720147" cy="5057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231557" y="699469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228245"/>
              </p:ext>
            </p:extLst>
          </p:nvPr>
        </p:nvGraphicFramePr>
        <p:xfrm>
          <a:off x="319199" y="2340471"/>
          <a:ext cx="4526963" cy="1915074"/>
        </p:xfrm>
        <a:graphic>
          <a:graphicData uri="http://schemas.openxmlformats.org/drawingml/2006/table">
            <a:tbl>
              <a:tblPr/>
              <a:tblGrid>
                <a:gridCol w="600138"/>
                <a:gridCol w="1218613"/>
                <a:gridCol w="965459"/>
                <a:gridCol w="869136"/>
                <a:gridCol w="873617"/>
              </a:tblGrid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chanter</a:t>
                      </a:r>
                      <a:endParaRPr lang="fr-FR" sz="1000" spc="-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finir</a:t>
                      </a:r>
                      <a:endParaRPr lang="fr-FR" sz="1000" spc="-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Être </a:t>
                      </a:r>
                      <a:endParaRPr lang="fr-FR" sz="1000" spc="-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spc="-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avoir</a:t>
                      </a:r>
                      <a:endParaRPr lang="fr-FR" sz="1000" spc="-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</a:tr>
              <a:tr h="28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Je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ai chanté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ai fini</a:t>
                      </a:r>
                      <a:endParaRPr lang="fr-FR" sz="1600" b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ai été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ai eu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Tu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as chanté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as fini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as été</a:t>
                      </a:r>
                      <a:endParaRPr lang="fr-FR" sz="1600" b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as eu</a:t>
                      </a:r>
                      <a:endParaRPr lang="fr-FR" sz="1600" b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Il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 chanté</a:t>
                      </a:r>
                      <a:endParaRPr lang="fr-FR" sz="1600" b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 fini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 été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 eu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Nous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avons chanté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avons fini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avons été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avons eu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Vous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avez chanté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avez fini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avez  été</a:t>
                      </a:r>
                      <a:endParaRPr lang="fr-FR" sz="1600" b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avez  eu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Ils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EA4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ont chanté</a:t>
                      </a:r>
                      <a:endParaRPr lang="fr-FR" sz="1600" b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ont fini</a:t>
                      </a:r>
                      <a:endParaRPr lang="fr-FR" sz="1600" b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ont  été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ont  eu</a:t>
                      </a:r>
                      <a:endParaRPr lang="fr-FR" sz="16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75352" y="1377945"/>
            <a:ext cx="155772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Le pass</a:t>
            </a:r>
            <a:r>
              <a:rPr lang="fr-FR" altLang="fr-FR" sz="1000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é composé se forme avec 2 mots :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34132" y="4356695"/>
            <a:ext cx="474862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sz="1000" u="sng" dirty="0" smtClean="0">
                <a:latin typeface="Short Stack" panose="02010500040000000007" pitchFamily="2" charset="0"/>
              </a:rPr>
              <a:t>* Voici </a:t>
            </a:r>
            <a:r>
              <a:rPr lang="fr-FR" sz="1000" u="sng" dirty="0">
                <a:latin typeface="Short Stack" panose="02010500040000000007" pitchFamily="2" charset="0"/>
              </a:rPr>
              <a:t>d’autres passé composé à connaître</a:t>
            </a:r>
            <a:r>
              <a:rPr lang="fr-FR" sz="1000" dirty="0">
                <a:latin typeface="Short Stack" panose="02010500040000000007" pitchFamily="2" charset="0"/>
              </a:rPr>
              <a:t> </a:t>
            </a:r>
            <a:r>
              <a:rPr lang="fr-FR" sz="1000" dirty="0" smtClean="0">
                <a:latin typeface="Short Stack" panose="02010500040000000007" pitchFamily="2" charset="0"/>
              </a:rPr>
              <a:t>:</a:t>
            </a:r>
            <a:r>
              <a:rPr lang="fr-FR" sz="1000" dirty="0">
                <a:latin typeface="Short Stack" panose="02010500040000000007" pitchFamily="2" charset="0"/>
              </a:rPr>
              <a:t>	</a:t>
            </a:r>
            <a:endParaRPr kumimoji="0" lang="fr-FR" altLang="fr-FR" sz="10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72420" y="1519780"/>
            <a:ext cx="3161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6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+</a:t>
            </a:r>
            <a:endParaRPr lang="fr-FR" sz="44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1746301" y="1109651"/>
            <a:ext cx="3168351" cy="1053125"/>
          </a:xfrm>
          <a:prstGeom prst="roundRect">
            <a:avLst>
              <a:gd name="adj" fmla="val 15428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746301" y="1108784"/>
            <a:ext cx="15841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L’</a:t>
            </a:r>
            <a:r>
              <a:rPr lang="fr-FR" altLang="fr-FR" sz="1000" b="1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_______________ </a:t>
            </a:r>
          </a:p>
          <a:p>
            <a:pPr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__________ ou __________ au ______________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30477" y="1188343"/>
            <a:ext cx="158417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Le ______________</a:t>
            </a:r>
          </a:p>
          <a:p>
            <a:pPr algn="r"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_____________</a:t>
            </a:r>
          </a:p>
          <a:p>
            <a:pPr algn="r">
              <a:lnSpc>
                <a:spcPct val="150000"/>
              </a:lnSpc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d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u _____________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147518"/>
              </p:ext>
            </p:extLst>
          </p:nvPr>
        </p:nvGraphicFramePr>
        <p:xfrm>
          <a:off x="306140" y="4572719"/>
          <a:ext cx="4561410" cy="973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0470"/>
                <a:gridCol w="1520470"/>
                <a:gridCol w="1520470"/>
              </a:tblGrid>
              <a:tr h="97326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courir : j’ai couru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mettre : j’ai mis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pouvoir : j’ai pu 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vouloir : j’ai voulu 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tenir : j’ai tenu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entendre : j’ai entendu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mourir : je suis mort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recevoir : j’ai  reçu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voir : j’ai vu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prendre : j’ai pris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dire : j’ai</a:t>
                      </a:r>
                      <a:r>
                        <a:rPr lang="fr-FR" sz="1100" baseline="0" dirty="0" smtClean="0">
                          <a:latin typeface="Arial Narrow" panose="020B0606020202030204" pitchFamily="34" charset="0"/>
                        </a:rPr>
                        <a:t> dit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faire : j’ai fait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devoir : j’ai du</a:t>
                      </a: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résoudre : j’ai résolu 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fr-FR" sz="1100" dirty="0" smtClean="0">
                          <a:latin typeface="Arial Narrow" panose="020B0606020202030204" pitchFamily="34" charset="0"/>
                        </a:rPr>
                        <a:t>craindre : j’ai craint </a:t>
                      </a:r>
                      <a:endParaRPr lang="fr-FR" sz="11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99254" y="5508823"/>
            <a:ext cx="4878826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* Le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participe passé employé avec l’auxiliaire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___________ ne s’accorde pas.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100" dirty="0">
                <a:latin typeface="Amandine" pitchFamily="2" charset="0"/>
                <a:ea typeface="Times New Roman"/>
                <a:cs typeface="Times New Roman"/>
              </a:rPr>
              <a:t>j’ai attrap</a:t>
            </a:r>
            <a:r>
              <a:rPr lang="fr-FR" sz="1100" u="sng" dirty="0">
                <a:latin typeface="Amandine" pitchFamily="2" charset="0"/>
                <a:ea typeface="Times New Roman"/>
                <a:cs typeface="Times New Roman"/>
              </a:rPr>
              <a:t>é</a:t>
            </a:r>
            <a:r>
              <a:rPr lang="fr-FR" sz="1100" dirty="0">
                <a:latin typeface="Amandine" pitchFamily="2" charset="0"/>
                <a:ea typeface="Times New Roman"/>
                <a:cs typeface="Times New Roman"/>
              </a:rPr>
              <a:t> la </a:t>
            </a:r>
            <a:r>
              <a:rPr lang="fr-FR" sz="1100" dirty="0" smtClean="0">
                <a:latin typeface="Amandine" pitchFamily="2" charset="0"/>
                <a:ea typeface="Times New Roman"/>
                <a:cs typeface="Times New Roman"/>
              </a:rPr>
              <a:t>souris</a:t>
            </a:r>
          </a:p>
          <a:p>
            <a:pPr>
              <a:spcAft>
                <a:spcPts val="0"/>
              </a:spcAft>
            </a:pPr>
            <a:endParaRPr lang="fr-FR" sz="500" dirty="0">
              <a:latin typeface="Amandine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Mais il s’accorde avec le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 si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celui-ci est placé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_________ le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verbe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.     </a:t>
            </a:r>
            <a:r>
              <a:rPr lang="fr-FR" sz="1100" dirty="0" smtClean="0">
                <a:latin typeface="Amandine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100" dirty="0" smtClean="0">
                <a:latin typeface="Amandine" pitchFamily="2" charset="0"/>
                <a:ea typeface="Times New Roman"/>
                <a:cs typeface="Times New Roman"/>
              </a:rPr>
              <a:t> </a:t>
            </a:r>
            <a:r>
              <a:rPr lang="fr-FR" sz="1100" dirty="0">
                <a:latin typeface="Amandine" pitchFamily="2" charset="0"/>
                <a:ea typeface="Times New Roman"/>
                <a:cs typeface="Times New Roman"/>
              </a:rPr>
              <a:t>je </a:t>
            </a:r>
            <a:r>
              <a:rPr lang="fr-FR" sz="1100" u="sng" dirty="0">
                <a:latin typeface="Amandine" pitchFamily="2" charset="0"/>
                <a:ea typeface="Times New Roman"/>
                <a:cs typeface="Times New Roman"/>
              </a:rPr>
              <a:t>l</a:t>
            </a:r>
            <a:r>
              <a:rPr lang="fr-FR" sz="1100" dirty="0">
                <a:latin typeface="Amandine" pitchFamily="2" charset="0"/>
                <a:ea typeface="Times New Roman"/>
                <a:cs typeface="Times New Roman"/>
              </a:rPr>
              <a:t>’ai attrap</a:t>
            </a:r>
            <a:r>
              <a:rPr lang="fr-FR" sz="1100" u="sng" dirty="0">
                <a:latin typeface="Amandine" pitchFamily="2" charset="0"/>
                <a:ea typeface="Times New Roman"/>
                <a:cs typeface="Times New Roman"/>
              </a:rPr>
              <a:t>ée</a:t>
            </a:r>
            <a:endParaRPr lang="fr-FR" sz="1100" dirty="0">
              <a:effectLst/>
              <a:latin typeface="Amandine" pitchFamily="2" charset="0"/>
              <a:ea typeface="Times New Roman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5352" y="6364098"/>
            <a:ext cx="489046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>
              <a:spcAft>
                <a:spcPts val="0"/>
              </a:spcAf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* Pour les verbes qui se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conjuguent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avec l’auxiliaire ________ , le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participe passé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______________ avec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le sujet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.</a:t>
            </a:r>
          </a:p>
          <a:p>
            <a:pPr marL="6350" indent="-6350">
              <a:spcAft>
                <a:spcPts val="0"/>
              </a:spcAft>
            </a:pPr>
            <a:r>
              <a:rPr lang="fr-FR" sz="5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  </a:t>
            </a:r>
            <a:endParaRPr lang="fr-FR" sz="500" dirty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 marL="714375">
              <a:spcAft>
                <a:spcPts val="0"/>
              </a:spcAft>
            </a:pPr>
            <a:r>
              <a:rPr lang="fr-FR" sz="1100" dirty="0">
                <a:latin typeface="Arial Narrow" panose="020B0606020202030204" pitchFamily="34" charset="0"/>
                <a:ea typeface="Times New Roman"/>
                <a:cs typeface="Times New Roman"/>
              </a:rPr>
              <a:t>v</a:t>
            </a:r>
            <a:r>
              <a:rPr lang="fr-FR" sz="1100" dirty="0" smtClean="0">
                <a:latin typeface="Arial Narrow" panose="020B0606020202030204" pitchFamily="34" charset="0"/>
                <a:ea typeface="Times New Roman"/>
                <a:cs typeface="Times New Roman"/>
              </a:rPr>
              <a:t>enir</a:t>
            </a:r>
            <a:r>
              <a:rPr lang="fr-FR" sz="1100" dirty="0">
                <a:latin typeface="Arial Narrow" panose="020B0606020202030204" pitchFamily="34" charset="0"/>
                <a:ea typeface="Times New Roman"/>
                <a:cs typeface="Times New Roman"/>
              </a:rPr>
              <a:t> : </a:t>
            </a:r>
            <a:r>
              <a:rPr lang="fr-FR" sz="1100" dirty="0" smtClean="0">
                <a:latin typeface="Arial Narrow" panose="020B0606020202030204" pitchFamily="34" charset="0"/>
                <a:ea typeface="Times New Roman"/>
                <a:cs typeface="Times New Roman"/>
              </a:rPr>
              <a:t>elle  est venue		aller  : elles sont allées</a:t>
            </a:r>
          </a:p>
          <a:p>
            <a:pPr marL="714375">
              <a:spcAft>
                <a:spcPts val="0"/>
              </a:spcAft>
            </a:pPr>
            <a:r>
              <a:rPr lang="fr-FR" sz="1100" dirty="0">
                <a:latin typeface="Arial Narrow" panose="020B0606020202030204" pitchFamily="34" charset="0"/>
                <a:ea typeface="Times New Roman"/>
                <a:cs typeface="Times New Roman"/>
              </a:rPr>
              <a:t>t</a:t>
            </a:r>
            <a:r>
              <a:rPr lang="fr-FR" sz="1100" dirty="0" smtClean="0">
                <a:latin typeface="Arial Narrow" panose="020B0606020202030204" pitchFamily="34" charset="0"/>
                <a:ea typeface="Times New Roman"/>
                <a:cs typeface="Times New Roman"/>
              </a:rPr>
              <a:t>omber</a:t>
            </a:r>
            <a:r>
              <a:rPr lang="fr-FR" sz="1100" dirty="0">
                <a:latin typeface="Arial Narrow" panose="020B0606020202030204" pitchFamily="34" charset="0"/>
                <a:ea typeface="Times New Roman"/>
                <a:cs typeface="Times New Roman"/>
              </a:rPr>
              <a:t> : </a:t>
            </a:r>
            <a:r>
              <a:rPr lang="fr-FR" sz="1100" dirty="0" smtClean="0">
                <a:latin typeface="Arial Narrow" panose="020B0606020202030204" pitchFamily="34" charset="0"/>
                <a:ea typeface="Times New Roman"/>
                <a:cs typeface="Times New Roman"/>
              </a:rPr>
              <a:t>nous sommes tombés</a:t>
            </a:r>
            <a:r>
              <a:rPr lang="fr-FR" sz="1100" dirty="0">
                <a:latin typeface="Arial Narrow" panose="020B0606020202030204" pitchFamily="34" charset="0"/>
                <a:ea typeface="Times New Roman"/>
                <a:cs typeface="Times New Roman"/>
              </a:rPr>
              <a:t>	</a:t>
            </a:r>
            <a:r>
              <a:rPr lang="fr-FR" sz="1100" dirty="0" smtClean="0">
                <a:latin typeface="Arial Narrow" panose="020B0606020202030204" pitchFamily="34" charset="0"/>
                <a:ea typeface="Times New Roman"/>
                <a:cs typeface="Times New Roman"/>
              </a:rPr>
              <a:t>partir</a:t>
            </a:r>
            <a:r>
              <a:rPr lang="fr-FR" sz="1100" dirty="0">
                <a:latin typeface="Arial Narrow" panose="020B0606020202030204" pitchFamily="34" charset="0"/>
                <a:ea typeface="Times New Roman"/>
                <a:cs typeface="Times New Roman"/>
              </a:rPr>
              <a:t> : je suis parti(e) </a:t>
            </a:r>
          </a:p>
          <a:p>
            <a:pPr marL="714375">
              <a:spcAft>
                <a:spcPts val="0"/>
              </a:spcAft>
            </a:pPr>
            <a:r>
              <a:rPr lang="fr-FR" sz="1100" dirty="0" smtClean="0">
                <a:latin typeface="Arial Narrow" panose="020B0606020202030204" pitchFamily="34" charset="0"/>
                <a:ea typeface="Times New Roman"/>
                <a:cs typeface="Times New Roman"/>
              </a:rPr>
              <a:t>entrer</a:t>
            </a:r>
            <a:r>
              <a:rPr lang="fr-FR" sz="1100" dirty="0">
                <a:latin typeface="Arial Narrow" panose="020B0606020202030204" pitchFamily="34" charset="0"/>
                <a:ea typeface="Times New Roman"/>
                <a:cs typeface="Times New Roman"/>
              </a:rPr>
              <a:t> : </a:t>
            </a:r>
            <a:r>
              <a:rPr lang="fr-FR" sz="1100" dirty="0" smtClean="0">
                <a:latin typeface="Arial Narrow" panose="020B0606020202030204" pitchFamily="34" charset="0"/>
                <a:ea typeface="Times New Roman"/>
                <a:cs typeface="Times New Roman"/>
              </a:rPr>
              <a:t>vous êtes entrés</a:t>
            </a:r>
            <a:endParaRPr lang="fr-FR" sz="1100" dirty="0">
              <a:effectLst/>
              <a:latin typeface="Arial Narrow" panose="020B0606020202030204" pitchFamily="34" charset="0"/>
              <a:ea typeface="Times New Roman"/>
              <a:cs typeface="Times New Roman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5584073" y="978013"/>
            <a:ext cx="4866564" cy="4746833"/>
          </a:xfrm>
          <a:prstGeom prst="roundRect">
            <a:avLst>
              <a:gd name="adj" fmla="val 4244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399" y="158785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ZoneTexte 20"/>
          <p:cNvSpPr txBox="1"/>
          <p:nvPr/>
        </p:nvSpPr>
        <p:spPr>
          <a:xfrm>
            <a:off x="6267023" y="279226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Les autres temps composés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22" name="Larme 21"/>
          <p:cNvSpPr/>
          <p:nvPr/>
        </p:nvSpPr>
        <p:spPr>
          <a:xfrm>
            <a:off x="5819259" y="292712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5779817" y="292711"/>
            <a:ext cx="653489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C10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332" y="612278"/>
            <a:ext cx="720147" cy="505755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9688317" y="699468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5716764" y="1118033"/>
            <a:ext cx="13919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Tous les temps composés se composent de 2 mots :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57239" y="1519779"/>
            <a:ext cx="3161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6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+</a:t>
            </a:r>
            <a:endParaRPr lang="fr-FR" sz="4400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7131120" y="1109651"/>
            <a:ext cx="3168351" cy="899236"/>
          </a:xfrm>
          <a:prstGeom prst="roundRect">
            <a:avLst>
              <a:gd name="adj" fmla="val 15428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7131120" y="1108783"/>
            <a:ext cx="158417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L’</a:t>
            </a:r>
            <a:r>
              <a:rPr lang="fr-FR" altLang="fr-FR" sz="1000" b="1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_______________ </a:t>
            </a:r>
          </a:p>
          <a:p>
            <a:pPr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__________ ou __________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715296" y="1116334"/>
            <a:ext cx="158417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Le ______________</a:t>
            </a:r>
          </a:p>
          <a:p>
            <a:pPr algn="r">
              <a:lnSpc>
                <a:spcPct val="150000"/>
              </a:lnSpc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_____________</a:t>
            </a:r>
          </a:p>
          <a:p>
            <a:pPr algn="r">
              <a:lnSpc>
                <a:spcPct val="150000"/>
              </a:lnSpc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d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u _____________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5690960" y="2423937"/>
            <a:ext cx="1416068" cy="1445103"/>
          </a:xfrm>
          <a:prstGeom prst="roundRect">
            <a:avLst>
              <a:gd name="adj" fmla="val 15428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6483047" y="2124446"/>
            <a:ext cx="302433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Il existe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___ autres temps composés :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5690761" y="2434504"/>
            <a:ext cx="1413902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Le ____________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_______________</a:t>
            </a:r>
            <a:endParaRPr lang="fr-FR" altLang="fr-FR" sz="1000" dirty="0">
              <a:latin typeface="Short Stack" panose="02010500040000000007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Times New Roman" pitchFamily="18" charset="0"/>
              </a:rPr>
              <a:t>L’auxiliaire est à l’imparfait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latin typeface="Short Stack" panose="02010500040000000007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mandine" pitchFamily="2" charset="0"/>
                <a:cs typeface="Times New Roman" pitchFamily="18" charset="0"/>
              </a:rPr>
              <a:t>Tu </a:t>
            </a:r>
            <a:r>
              <a:rPr kumimoji="0" lang="fr-FR" altLang="fr-FR" sz="13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mandine" pitchFamily="2" charset="0"/>
                <a:cs typeface="Times New Roman" pitchFamily="18" charset="0"/>
              </a:rPr>
              <a:t>avais</a:t>
            </a:r>
            <a:r>
              <a:rPr kumimoji="0" lang="fr-FR" altLang="fr-F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mandine" pitchFamily="2" charset="0"/>
                <a:cs typeface="Times New Roman" pitchFamily="18" charset="0"/>
              </a:rPr>
              <a:t> joué</a:t>
            </a:r>
            <a:endParaRPr kumimoji="0" lang="fr-FR" altLang="fr-F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mandine" pitchFamily="2" charset="0"/>
              <a:cs typeface="Arial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7304535" y="2412478"/>
            <a:ext cx="1416068" cy="1456562"/>
          </a:xfrm>
          <a:prstGeom prst="roundRect">
            <a:avLst>
              <a:gd name="adj" fmla="val 15428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7317933" y="2412478"/>
            <a:ext cx="1413902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1000" dirty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Le ____________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_______________</a:t>
            </a:r>
            <a:endParaRPr lang="fr-FR" altLang="fr-FR" sz="1000" dirty="0">
              <a:latin typeface="Short Stack" panose="02010500040000000007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Times New Roman" pitchFamily="18" charset="0"/>
              </a:rPr>
              <a:t>L’auxiliaire est au futur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latin typeface="Short Stack" panose="02010500040000000007" pitchFamily="2" charset="0"/>
              <a:cs typeface="Times New Roman" pitchFamily="18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300" dirty="0">
                <a:latin typeface="Amandine" pitchFamily="2" charset="0"/>
                <a:cs typeface="Times New Roman" pitchFamily="18" charset="0"/>
              </a:rPr>
              <a:t>Tu </a:t>
            </a:r>
            <a:r>
              <a:rPr lang="fr-FR" altLang="fr-FR" sz="1300" u="sng" dirty="0" smtClean="0">
                <a:latin typeface="Amandine" pitchFamily="2" charset="0"/>
                <a:cs typeface="Times New Roman" pitchFamily="18" charset="0"/>
              </a:rPr>
              <a:t>auras</a:t>
            </a:r>
            <a:r>
              <a:rPr lang="fr-FR" altLang="fr-FR" sz="1300" dirty="0" smtClean="0">
                <a:latin typeface="Amandine" pitchFamily="2" charset="0"/>
                <a:cs typeface="Times New Roman" pitchFamily="18" charset="0"/>
              </a:rPr>
              <a:t> joué</a:t>
            </a:r>
            <a:endParaRPr lang="fr-FR" altLang="fr-FR" sz="1300" dirty="0">
              <a:latin typeface="Amandine" pitchFamily="2" charset="0"/>
              <a:cs typeface="Arial" pitchFamily="34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8867482" y="2423938"/>
            <a:ext cx="1416068" cy="1445102"/>
          </a:xfrm>
          <a:prstGeom prst="roundRect">
            <a:avLst>
              <a:gd name="adj" fmla="val 15428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8873351" y="2426809"/>
            <a:ext cx="1413902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1000" dirty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Le </a:t>
            </a:r>
            <a:r>
              <a:rPr lang="fr-FR" altLang="fr-FR" sz="1000" dirty="0" smtClean="0"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____________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_______________</a:t>
            </a:r>
            <a:endParaRPr lang="fr-FR" altLang="fr-FR" sz="1000" dirty="0">
              <a:latin typeface="Short Stack" panose="02010500040000000007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Times New Roman" pitchFamily="18" charset="0"/>
              </a:rPr>
              <a:t>L’auxiliaire est au passé simple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latin typeface="Short Stack" panose="02010500040000000007" pitchFamily="2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300" dirty="0">
                <a:solidFill>
                  <a:prstClr val="black"/>
                </a:solidFill>
                <a:latin typeface="Amandine" pitchFamily="2" charset="0"/>
                <a:cs typeface="Times New Roman" pitchFamily="18" charset="0"/>
              </a:rPr>
              <a:t>Tu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Times New Roman" pitchFamily="18" charset="0"/>
              </a:rPr>
              <a:t>eus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Times New Roman" pitchFamily="18" charset="0"/>
              </a:rPr>
              <a:t> joué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5690959" y="4013057"/>
            <a:ext cx="46119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Les règles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applicables au passé composé le sont aussi pour tous les autres temps composés :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5715051" y="4445105"/>
            <a:ext cx="4587871" cy="1116994"/>
          </a:xfrm>
          <a:prstGeom prst="roundRect">
            <a:avLst>
              <a:gd name="adj" fmla="val 15428"/>
            </a:avLst>
          </a:prstGeom>
          <a:noFill/>
          <a:ln w="127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2"/>
          <p:cNvSpPr>
            <a:spLocks noChangeArrowheads="1"/>
          </p:cNvSpPr>
          <p:nvPr/>
        </p:nvSpPr>
        <p:spPr bwMode="auto">
          <a:xfrm>
            <a:off x="5742847" y="4474428"/>
            <a:ext cx="461196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Accord du participe passé employé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avec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ea typeface="Times New Roman" pitchFamily="18" charset="0"/>
                <a:cs typeface="Times New Roman" pitchFamily="18" charset="0"/>
              </a:rPr>
              <a:t> l’auxiliaire ___________</a:t>
            </a:r>
          </a:p>
          <a:p>
            <a:pPr marL="228600" marR="0" lvl="0" indent="-2286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fr-FR" altLang="fr-FR" sz="1000" baseline="0" dirty="0" smtClean="0">
                <a:latin typeface="Short Stack" panose="02010500040000000007" pitchFamily="2" charset="0"/>
                <a:cs typeface="Times New Roman" pitchFamily="18" charset="0"/>
              </a:rPr>
              <a:t>Pas d’accord du</a:t>
            </a:r>
            <a:r>
              <a:rPr lang="fr-FR" altLang="fr-FR" sz="1000" dirty="0" smtClean="0">
                <a:latin typeface="Short Stack" panose="02010500040000000007" pitchFamily="2" charset="0"/>
                <a:cs typeface="Times New Roman" pitchFamily="18" charset="0"/>
              </a:rPr>
              <a:t> participe passé employé avec l’auxiliaire ___________ sauf si le _______ est placé avant le verbe.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5577656" y="5796854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13"/>
          <p:cNvSpPr>
            <a:spLocks noChangeArrowheads="1"/>
          </p:cNvSpPr>
          <p:nvPr/>
        </p:nvSpPr>
        <p:spPr bwMode="auto">
          <a:xfrm>
            <a:off x="5562724" y="6050577"/>
            <a:ext cx="4887913" cy="1372551"/>
          </a:xfrm>
          <a:prstGeom prst="roundRect">
            <a:avLst>
              <a:gd name="adj" fmla="val 14127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3" name="AutoShape 14"/>
          <p:cNvSpPr>
            <a:spLocks noChangeArrowheads="1"/>
          </p:cNvSpPr>
          <p:nvPr/>
        </p:nvSpPr>
        <p:spPr bwMode="auto">
          <a:xfrm>
            <a:off x="5681872" y="6157519"/>
            <a:ext cx="2689164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souligné est-il au temps indiqué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Picture 16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91" y="5873054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8635520" y="5965129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584074" y="6451959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fr-FR" sz="1000" dirty="0" smtClean="0">
                <a:latin typeface="Short Stack" panose="02010500040000000007" pitchFamily="2" charset="0"/>
              </a:rPr>
              <a:t>1.   La terrible catastrophe </a:t>
            </a:r>
            <a:r>
              <a:rPr lang="fr-FR" sz="1000" u="sng" dirty="0" smtClean="0">
                <a:latin typeface="Short Stack" panose="02010500040000000007" pitchFamily="2" charset="0"/>
              </a:rPr>
              <a:t>avait remué</a:t>
            </a:r>
            <a:r>
              <a:rPr lang="fr-FR" sz="1000" dirty="0" smtClean="0">
                <a:latin typeface="Short Stack" panose="02010500040000000007" pitchFamily="2" charset="0"/>
              </a:rPr>
              <a:t> tout le pas : PQP</a:t>
            </a:r>
          </a:p>
          <a:p>
            <a:pPr>
              <a:tabLst>
                <a:tab pos="180975" algn="l"/>
              </a:tabLst>
            </a:pPr>
            <a:r>
              <a:rPr lang="fr-FR" sz="1000" dirty="0" smtClean="0">
                <a:latin typeface="Short Stack" panose="02010500040000000007" pitchFamily="2" charset="0"/>
              </a:rPr>
              <a:t>2.  Il </a:t>
            </a:r>
            <a:r>
              <a:rPr lang="fr-FR" sz="1000" u="sng" dirty="0" smtClean="0">
                <a:latin typeface="Short Stack" panose="02010500040000000007" pitchFamily="2" charset="0"/>
              </a:rPr>
              <a:t>eut marché</a:t>
            </a:r>
            <a:r>
              <a:rPr lang="fr-FR" sz="1000" dirty="0" smtClean="0">
                <a:latin typeface="Short Stack" panose="02010500040000000007" pitchFamily="2" charset="0"/>
              </a:rPr>
              <a:t> longtemps : FA</a:t>
            </a:r>
          </a:p>
          <a:p>
            <a:pPr>
              <a:tabLst>
                <a:tab pos="180975" algn="l"/>
              </a:tabLst>
            </a:pPr>
            <a:r>
              <a:rPr lang="fr-FR" sz="1000" dirty="0" smtClean="0">
                <a:latin typeface="Short Stack" panose="02010500040000000007" pitchFamily="2" charset="0"/>
              </a:rPr>
              <a:t>3.  Tu </a:t>
            </a:r>
            <a:r>
              <a:rPr lang="fr-FR" sz="1000" u="sng" dirty="0" smtClean="0">
                <a:latin typeface="Short Stack" panose="02010500040000000007" pitchFamily="2" charset="0"/>
              </a:rPr>
              <a:t>avais lu</a:t>
            </a:r>
            <a:r>
              <a:rPr lang="fr-FR" sz="1000" dirty="0" smtClean="0">
                <a:latin typeface="Short Stack" panose="02010500040000000007" pitchFamily="2" charset="0"/>
              </a:rPr>
              <a:t> ce roman : PC</a:t>
            </a:r>
          </a:p>
          <a:p>
            <a:pPr>
              <a:tabLst>
                <a:tab pos="180975" algn="l"/>
              </a:tabLst>
            </a:pPr>
            <a:r>
              <a:rPr lang="fr-FR" sz="1000" dirty="0" smtClean="0">
                <a:latin typeface="Short Stack" panose="02010500040000000007" pitchFamily="2" charset="0"/>
              </a:rPr>
              <a:t>4.  Nous </a:t>
            </a:r>
            <a:r>
              <a:rPr lang="fr-FR" sz="1000" u="sng" dirty="0" smtClean="0">
                <a:latin typeface="Short Stack" panose="02010500040000000007" pitchFamily="2" charset="0"/>
              </a:rPr>
              <a:t>aurons fini</a:t>
            </a:r>
            <a:r>
              <a:rPr lang="fr-FR" sz="1000" dirty="0" smtClean="0">
                <a:latin typeface="Short Stack" panose="02010500040000000007" pitchFamily="2" charset="0"/>
              </a:rPr>
              <a:t> nos travaux bientôt : FA</a:t>
            </a:r>
          </a:p>
        </p:txBody>
      </p:sp>
      <p:sp>
        <p:nvSpPr>
          <p:cNvPr id="47" name="Rectangle 46"/>
          <p:cNvSpPr/>
          <p:nvPr/>
        </p:nvSpPr>
        <p:spPr>
          <a:xfrm rot="10800000">
            <a:off x="5712475" y="7012565"/>
            <a:ext cx="4739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Oui      2. non : PA       3.non : PQP        4. oui</a:t>
            </a:r>
          </a:p>
          <a:p>
            <a:endParaRPr lang="fr-FR" sz="800" dirty="0"/>
          </a:p>
        </p:txBody>
      </p:sp>
      <p:pic>
        <p:nvPicPr>
          <p:cNvPr id="48" name="Image 4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312" y="6070498"/>
            <a:ext cx="329157" cy="1310532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648" y="6050577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34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99254" y="978014"/>
            <a:ext cx="4866564" cy="6186993"/>
          </a:xfrm>
          <a:prstGeom prst="roundRect">
            <a:avLst>
              <a:gd name="adj" fmla="val 4244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882204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 présent du conditionnel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5" name="Larme 4"/>
          <p:cNvSpPr/>
          <p:nvPr/>
        </p:nvSpPr>
        <p:spPr>
          <a:xfrm>
            <a:off x="434440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8148" y="292712"/>
            <a:ext cx="653489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C11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513" y="612279"/>
            <a:ext cx="720147" cy="5057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03498" y="699469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368807"/>
              </p:ext>
            </p:extLst>
          </p:nvPr>
        </p:nvGraphicFramePr>
        <p:xfrm>
          <a:off x="378147" y="2062273"/>
          <a:ext cx="4539957" cy="1070285"/>
        </p:xfrm>
        <a:graphic>
          <a:graphicData uri="http://schemas.openxmlformats.org/drawingml/2006/table">
            <a:tbl>
              <a:tblPr/>
              <a:tblGrid>
                <a:gridCol w="983406"/>
                <a:gridCol w="983406"/>
                <a:gridCol w="983406"/>
                <a:gridCol w="794568"/>
                <a:gridCol w="795171"/>
              </a:tblGrid>
              <a:tr h="236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100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er</a:t>
                      </a: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grpe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100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ème</a:t>
                      </a: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grpe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100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ème</a:t>
                      </a: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grpe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être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avoir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8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Je chanter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Je finir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Je vendr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Je ser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J’aur</a:t>
                      </a:r>
                      <a:r>
                        <a:rPr lang="fr-FR" sz="1000" b="1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ais</a:t>
                      </a:r>
                      <a:endParaRPr lang="fr-FR" sz="110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Nous chanter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ions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Nous finir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ions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Nous vendr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ions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Nous ser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ions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Nous aur</a:t>
                      </a:r>
                      <a:r>
                        <a:rPr lang="fr-FR" sz="1000" b="1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ions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37374" y="1051015"/>
            <a:ext cx="474928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Les terminaisons du présent du conditionnel sont les mêmes pour tous les verbes.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Pour les verbes réguliers, il se forme de :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sz="1000" b="1" dirty="0">
                <a:latin typeface="Short Stack" panose="02010500040000000007" pitchFamily="2" charset="0"/>
                <a:ea typeface="Times New Roman"/>
                <a:cs typeface="Times New Roman"/>
              </a:rPr>
              <a:t>l’infinitif du verbe + les terminaisons de l’imparfait.</a:t>
            </a:r>
            <a:endParaRPr lang="fr-FR" sz="1000" dirty="0">
              <a:effectLst/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7374" y="3218259"/>
            <a:ext cx="484070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00" b="1" dirty="0">
                <a:latin typeface="Short Stack" panose="02010500040000000007" pitchFamily="2" charset="0"/>
                <a:ea typeface="Times New Roman"/>
                <a:cs typeface="Times New Roman"/>
              </a:rPr>
              <a:t>Pour certains verbes irréguliers, le radical se modifie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: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aller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j’irais	 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    courir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je courrais	pouvoir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je pourrais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faire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je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ferai      venir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je viendrais 	tenir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je tiendrais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savoir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je saurais 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00" b="1" dirty="0">
                <a:latin typeface="Short Stack" panose="02010500040000000007" pitchFamily="2" charset="0"/>
                <a:cs typeface="Times New Roman"/>
              </a:rPr>
              <a:t>Concordance des temps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Si la condition est au </a:t>
            </a:r>
            <a:r>
              <a:rPr lang="fr-FR" sz="1000" b="1" dirty="0">
                <a:latin typeface="Short Stack" panose="02010500040000000007" pitchFamily="2" charset="0"/>
                <a:ea typeface="Times New Roman"/>
                <a:cs typeface="Times New Roman"/>
              </a:rPr>
              <a:t>présent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, le verbe est au </a:t>
            </a:r>
            <a:r>
              <a:rPr lang="fr-FR" sz="1000" b="1" dirty="0">
                <a:latin typeface="Short Stack" panose="02010500040000000007" pitchFamily="2" charset="0"/>
                <a:ea typeface="Times New Roman"/>
                <a:cs typeface="Times New Roman"/>
              </a:rPr>
              <a:t>futur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: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400" dirty="0">
                <a:latin typeface="Amandine" pitchFamily="2" charset="0"/>
                <a:ea typeface="Times New Roman"/>
                <a:cs typeface="Times New Roman"/>
              </a:rPr>
              <a:t>Si je le </a:t>
            </a:r>
            <a:r>
              <a:rPr lang="fr-FR" sz="1400" u="sng" dirty="0">
                <a:latin typeface="Amandine" pitchFamily="2" charset="0"/>
                <a:ea typeface="Times New Roman"/>
                <a:cs typeface="Times New Roman"/>
              </a:rPr>
              <a:t>veux</a:t>
            </a:r>
            <a:r>
              <a:rPr lang="fr-FR" sz="1400" dirty="0">
                <a:latin typeface="Amandine" pitchFamily="2" charset="0"/>
                <a:ea typeface="Times New Roman"/>
                <a:cs typeface="Times New Roman"/>
              </a:rPr>
              <a:t>, je </a:t>
            </a:r>
            <a:r>
              <a:rPr lang="fr-FR" sz="1400" u="sng" dirty="0">
                <a:latin typeface="Amandine" pitchFamily="2" charset="0"/>
                <a:ea typeface="Times New Roman"/>
                <a:cs typeface="Times New Roman"/>
              </a:rPr>
              <a:t>finirai</a:t>
            </a:r>
            <a:r>
              <a:rPr lang="fr-FR" sz="1400" dirty="0">
                <a:latin typeface="Amandine" pitchFamily="2" charset="0"/>
                <a:ea typeface="Times New Roman"/>
                <a:cs typeface="Times New Roman"/>
              </a:rPr>
              <a:t> ce travail avant midi</a:t>
            </a:r>
            <a:endParaRPr lang="fr-FR" sz="1000" dirty="0">
              <a:latin typeface="Amandine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Si la condition est à </a:t>
            </a:r>
            <a:r>
              <a:rPr lang="fr-FR" sz="1000" b="1" dirty="0">
                <a:latin typeface="Short Stack" panose="02010500040000000007" pitchFamily="2" charset="0"/>
                <a:ea typeface="Times New Roman"/>
                <a:cs typeface="Times New Roman"/>
              </a:rPr>
              <a:t>l’imparfait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, le verbe est au </a:t>
            </a:r>
            <a:r>
              <a:rPr lang="fr-FR" sz="1000" b="1" dirty="0">
                <a:latin typeface="Short Stack" panose="02010500040000000007" pitchFamily="2" charset="0"/>
                <a:ea typeface="Times New Roman"/>
                <a:cs typeface="Times New Roman"/>
              </a:rPr>
              <a:t>conditionnel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: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400" dirty="0">
                <a:latin typeface="Amandine" pitchFamily="2" charset="0"/>
                <a:ea typeface="Times New Roman"/>
                <a:cs typeface="Times New Roman"/>
              </a:rPr>
              <a:t>Si je le </a:t>
            </a:r>
            <a:r>
              <a:rPr lang="fr-FR" sz="1400" u="sng" dirty="0">
                <a:latin typeface="Amandine" pitchFamily="2" charset="0"/>
                <a:ea typeface="Times New Roman"/>
                <a:cs typeface="Times New Roman"/>
              </a:rPr>
              <a:t>voulais</a:t>
            </a:r>
            <a:r>
              <a:rPr lang="fr-FR" sz="1400" dirty="0">
                <a:latin typeface="Amandine" pitchFamily="2" charset="0"/>
                <a:ea typeface="Times New Roman"/>
                <a:cs typeface="Times New Roman"/>
              </a:rPr>
              <a:t>, je </a:t>
            </a:r>
            <a:r>
              <a:rPr lang="fr-FR" sz="1400" u="sng" dirty="0">
                <a:latin typeface="Amandine" pitchFamily="2" charset="0"/>
                <a:ea typeface="Times New Roman"/>
                <a:cs typeface="Times New Roman"/>
              </a:rPr>
              <a:t>finirais</a:t>
            </a:r>
            <a:r>
              <a:rPr lang="fr-FR" sz="1400" dirty="0">
                <a:latin typeface="Amandine" pitchFamily="2" charset="0"/>
                <a:ea typeface="Times New Roman"/>
                <a:cs typeface="Times New Roman"/>
              </a:rPr>
              <a:t> ce travail avant midi</a:t>
            </a:r>
            <a:endParaRPr lang="fr-FR" sz="1000" dirty="0">
              <a:latin typeface="Amandine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00" b="1" dirty="0">
                <a:latin typeface="Short Stack" panose="02010500040000000007" pitchFamily="2" charset="0"/>
                <a:cs typeface="Times New Roman"/>
              </a:rPr>
              <a:t>L’emploi du conditionnel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Le conditionnel est un mode, comme l’indicatif ou l’impératif.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Son emploi indique qu’un fait dépend d’une condition.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On l’utilise aussi parfois pour faire une demande polie :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400" u="sng" dirty="0">
                <a:latin typeface="Amandine" pitchFamily="2" charset="0"/>
                <a:ea typeface="Times New Roman"/>
                <a:cs typeface="Times New Roman"/>
              </a:rPr>
              <a:t>Voudrais</a:t>
            </a:r>
            <a:r>
              <a:rPr lang="fr-FR" sz="1400" dirty="0">
                <a:latin typeface="Amandine" pitchFamily="2" charset="0"/>
                <a:ea typeface="Times New Roman"/>
                <a:cs typeface="Times New Roman"/>
              </a:rPr>
              <a:t>-tu venir, s’il te plaît ?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Il s’emploie également pour donner une information sous toute réserve :</a:t>
            </a:r>
          </a:p>
          <a:p>
            <a:pPr>
              <a:spcAft>
                <a:spcPts val="0"/>
              </a:spcAft>
            </a:pP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L’épidémie </a:t>
            </a:r>
            <a:r>
              <a:rPr lang="fr-FR" sz="1400" dirty="0">
                <a:latin typeface="Amandine" pitchFamily="2" charset="0"/>
                <a:ea typeface="Times New Roman"/>
                <a:cs typeface="Times New Roman"/>
              </a:rPr>
              <a:t>serait enrayée</a:t>
            </a:r>
            <a:r>
              <a:rPr lang="fr-FR" sz="1000" b="1" dirty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(on le croit sans en être sûr).</a:t>
            </a:r>
            <a:endParaRPr lang="fr-FR" sz="1000" dirty="0">
              <a:effectLst/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573398" y="978014"/>
            <a:ext cx="4866564" cy="5970969"/>
          </a:xfrm>
          <a:prstGeom prst="roundRect">
            <a:avLst>
              <a:gd name="adj" fmla="val 4244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724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4" name="ZoneTexte 13"/>
          <p:cNvSpPr txBox="1"/>
          <p:nvPr/>
        </p:nvSpPr>
        <p:spPr>
          <a:xfrm>
            <a:off x="6256348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 présent du subjonctif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15" name="Larme 14"/>
          <p:cNvSpPr/>
          <p:nvPr/>
        </p:nvSpPr>
        <p:spPr>
          <a:xfrm>
            <a:off x="5808584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752292" y="292712"/>
            <a:ext cx="653489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C12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657" y="612279"/>
            <a:ext cx="720147" cy="50575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9677642" y="699469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06696"/>
              </p:ext>
            </p:extLst>
          </p:nvPr>
        </p:nvGraphicFramePr>
        <p:xfrm>
          <a:off x="5752290" y="3938040"/>
          <a:ext cx="4539957" cy="1138735"/>
        </p:xfrm>
        <a:graphic>
          <a:graphicData uri="http://schemas.openxmlformats.org/drawingml/2006/table">
            <a:tbl>
              <a:tblPr/>
              <a:tblGrid>
                <a:gridCol w="1513319"/>
                <a:gridCol w="1513319"/>
                <a:gridCol w="1513319"/>
              </a:tblGrid>
              <a:tr h="236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100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er</a:t>
                      </a: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grpe</a:t>
                      </a:r>
                      <a:endParaRPr lang="fr-FR" sz="1000" dirty="0" smtClean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chanter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100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ème</a:t>
                      </a: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grpe</a:t>
                      </a:r>
                      <a:endParaRPr lang="fr-FR" sz="1000" dirty="0" smtClean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finir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1000" baseline="30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ème</a:t>
                      </a:r>
                      <a:r>
                        <a:rPr lang="fr-FR" sz="1000" dirty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dirty="0" err="1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grpe</a:t>
                      </a:r>
                      <a:endParaRPr lang="fr-FR" sz="1000" dirty="0" smtClean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vendre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8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je chante</a:t>
                      </a:r>
                      <a:endParaRPr lang="fr-FR" sz="12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je finisse</a:t>
                      </a:r>
                      <a:endParaRPr lang="fr-FR" sz="12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je vende</a:t>
                      </a:r>
                      <a:endParaRPr lang="fr-FR" sz="10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nous chantions</a:t>
                      </a:r>
                      <a:endParaRPr lang="fr-FR" sz="12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nous finissions</a:t>
                      </a:r>
                      <a:endParaRPr lang="fr-FR" sz="12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nous</a:t>
                      </a:r>
                      <a:r>
                        <a:rPr lang="fr-FR" sz="105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vendions</a:t>
                      </a:r>
                      <a:endParaRPr lang="fr-FR" sz="10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5573398" y="1051015"/>
            <a:ext cx="4866564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Alors que l’indicatif exprime un fait que l’on peut constater, le subjonctif exprime un fait ______________ ou _______________ .</a:t>
            </a:r>
          </a:p>
          <a:p>
            <a:pPr>
              <a:spcAft>
                <a:spcPts val="0"/>
              </a:spcAft>
            </a:pPr>
            <a:endParaRPr lang="fr-FR" sz="100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0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Indicatif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: </a:t>
            </a:r>
            <a:r>
              <a:rPr lang="fr-FR" sz="1200" dirty="0">
                <a:latin typeface="Amandine" pitchFamily="2" charset="0"/>
                <a:ea typeface="Times New Roman"/>
                <a:cs typeface="Times New Roman"/>
              </a:rPr>
              <a:t>L</a:t>
            </a: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es trois ordres font élire leurs députés.</a:t>
            </a:r>
          </a:p>
          <a:p>
            <a:pPr>
              <a:spcAft>
                <a:spcPts val="0"/>
              </a:spcAft>
            </a:pPr>
            <a:r>
              <a:rPr lang="fr-FR" sz="100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Subjonctif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: </a:t>
            </a:r>
            <a:r>
              <a:rPr lang="fr-FR" sz="1200" dirty="0">
                <a:latin typeface="Amandine" pitchFamily="2" charset="0"/>
                <a:ea typeface="Times New Roman"/>
                <a:cs typeface="Times New Roman"/>
              </a:rPr>
              <a:t>T</a:t>
            </a: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out est prêt pour que les trois ordres fassent élire leurs </a:t>
            </a:r>
          </a:p>
          <a:p>
            <a:pPr>
              <a:spcAft>
                <a:spcPts val="0"/>
              </a:spcAft>
            </a:pP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           députés;</a:t>
            </a:r>
          </a:p>
          <a:p>
            <a:pPr>
              <a:spcAft>
                <a:spcPts val="0"/>
              </a:spcAft>
            </a:pPr>
            <a:endParaRPr lang="fr-FR" sz="1200" dirty="0">
              <a:latin typeface="Amandine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Le subjonctif s’emploie après des ____________ comme  :</a:t>
            </a:r>
          </a:p>
          <a:p>
            <a:pPr>
              <a:spcAft>
                <a:spcPts val="0"/>
              </a:spcAf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vouloir, ordonner, souhaiter, permettre, s’étonner, être heureux, se réjouir, interdire…</a:t>
            </a:r>
          </a:p>
          <a:p>
            <a:pPr algn="ctr">
              <a:spcAft>
                <a:spcPts val="0"/>
              </a:spcAft>
            </a:pP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Je ne crois pas qu’il fassent élire leurs députés.</a:t>
            </a:r>
          </a:p>
          <a:p>
            <a:pPr>
              <a:spcAft>
                <a:spcPts val="0"/>
              </a:spcAft>
            </a:pPr>
            <a:endParaRPr lang="fr-FR" sz="105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Au présent du subjonctif, tous les verbes ont la même terminaison, sauf être et avoir :</a:t>
            </a:r>
          </a:p>
          <a:p>
            <a:pPr>
              <a:spcAft>
                <a:spcPts val="0"/>
              </a:spcAft>
            </a:pPr>
            <a:endParaRPr lang="fr-FR" sz="105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_______________________________________________________</a:t>
            </a:r>
            <a:endParaRPr lang="fr-FR" sz="1050" dirty="0"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628117"/>
              </p:ext>
            </p:extLst>
          </p:nvPr>
        </p:nvGraphicFramePr>
        <p:xfrm>
          <a:off x="5752290" y="5292799"/>
          <a:ext cx="4539956" cy="1478789"/>
        </p:xfrm>
        <a:graphic>
          <a:graphicData uri="http://schemas.openxmlformats.org/drawingml/2006/table">
            <a:tbl>
              <a:tblPr/>
              <a:tblGrid>
                <a:gridCol w="1134989"/>
                <a:gridCol w="1134989"/>
                <a:gridCol w="1134989"/>
                <a:gridCol w="1134989"/>
              </a:tblGrid>
              <a:tr h="2363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Être 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Avoir </a:t>
                      </a: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8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je sois</a:t>
                      </a:r>
                      <a:endParaRPr lang="fr-FR" sz="12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nous soyons</a:t>
                      </a:r>
                      <a:endParaRPr lang="fr-FR" sz="12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j’aie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fr-FR" sz="105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nous ayons</a:t>
                      </a:r>
                      <a:endParaRPr lang="fr-FR" sz="10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04"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tu sois</a:t>
                      </a:r>
                      <a:endParaRPr lang="fr-FR" sz="1200" dirty="0" smtClean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vous soyez</a:t>
                      </a:r>
                      <a:endParaRPr lang="fr-FR" sz="1200" dirty="0" smtClean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fr-FR" sz="105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tu aies</a:t>
                      </a:r>
                      <a:endParaRPr lang="fr-FR" sz="10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que vous ayez</a:t>
                      </a:r>
                      <a:endParaRPr lang="fr-FR" sz="10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qu’il soit</a:t>
                      </a:r>
                      <a:endParaRPr lang="fr-FR" sz="12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qu’ils soient</a:t>
                      </a:r>
                      <a:endParaRPr lang="fr-FR" sz="120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qu’i</a:t>
                      </a:r>
                      <a:r>
                        <a:rPr lang="fr-FR" sz="1050" baseline="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l ait</a:t>
                      </a:r>
                      <a:endParaRPr lang="fr-FR" sz="10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 smtClean="0"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qu’ils aient</a:t>
                      </a:r>
                      <a:endParaRPr lang="fr-FR" sz="1050" dirty="0"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2" name="Imag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745" y="5638451"/>
            <a:ext cx="329157" cy="131053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260" y="5638451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4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3524449" y="108223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62137" y="725760"/>
            <a:ext cx="4765675" cy="12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Au conditionnel, les terminaisons sont celles de l’imparfait.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Au conditionnel, il n’y a pas de verbes irréguliers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Au conditionnel, les terminaisons sont les mêmes pour tous les verbes.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On utilise le conditionnel pour faire une demande polie.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Quand il y a deux verbes dans une phrase avec un verbe au conditionnel, l’autre doit être au présent.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fr-FR" altLang="fr-FR" sz="1000" dirty="0" smtClean="0">
              <a:solidFill>
                <a:srgbClr val="000000"/>
              </a:solidFill>
              <a:latin typeface="Short Stack" panose="02010500040000000007" pitchFamily="2" charset="0"/>
              <a:cs typeface="Arial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fr-FR" altLang="fr-FR" sz="1000" dirty="0" smtClean="0">
              <a:solidFill>
                <a:srgbClr val="000000"/>
              </a:solidFill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162124" y="342896"/>
            <a:ext cx="4887913" cy="3075972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281274" y="1953959"/>
            <a:ext cx="3769282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conjugué au conditionnel proposé est-il correct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15"/>
          <p:cNvSpPr>
            <a:spLocks noChangeArrowheads="1"/>
          </p:cNvSpPr>
          <p:nvPr/>
        </p:nvSpPr>
        <p:spPr bwMode="auto">
          <a:xfrm>
            <a:off x="279684" y="437728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16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37" y="165373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936949" y="257448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83474" y="2278934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6. Si je t’expliquais, tu </a:t>
            </a:r>
            <a:r>
              <a:rPr lang="fr-FR" sz="1000" u="sng" dirty="0" smtClean="0">
                <a:latin typeface="Short Stack" panose="02010500040000000007" pitchFamily="2" charset="0"/>
              </a:rPr>
              <a:t>comprendrai</a:t>
            </a:r>
            <a:r>
              <a:rPr lang="fr-FR" sz="1000" dirty="0" smtClean="0">
                <a:latin typeface="Short Stack" panose="02010500040000000007" pitchFamily="2" charset="0"/>
              </a:rPr>
              <a:t> mieux.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7. </a:t>
            </a:r>
            <a:r>
              <a:rPr lang="fr-FR" sz="1000" u="sng" dirty="0" smtClean="0">
                <a:latin typeface="Short Stack" panose="02010500040000000007" pitchFamily="2" charset="0"/>
              </a:rPr>
              <a:t>J’essuierais</a:t>
            </a:r>
            <a:r>
              <a:rPr lang="fr-FR" sz="1000" dirty="0" smtClean="0">
                <a:latin typeface="Short Stack" panose="02010500040000000007" pitchFamily="2" charset="0"/>
              </a:rPr>
              <a:t> la vaisselle si tu la faisais.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8. Si tu revenais, je </a:t>
            </a:r>
            <a:r>
              <a:rPr lang="fr-FR" sz="1000" u="sng" dirty="0" smtClean="0">
                <a:latin typeface="Short Stack" panose="02010500040000000007" pitchFamily="2" charset="0"/>
              </a:rPr>
              <a:t>courais</a:t>
            </a:r>
            <a:r>
              <a:rPr lang="fr-FR" sz="1000" dirty="0" smtClean="0">
                <a:latin typeface="Short Stack" panose="02010500040000000007" pitchFamily="2" charset="0"/>
              </a:rPr>
              <a:t> pour t’accueillir.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9. Nous </a:t>
            </a:r>
            <a:r>
              <a:rPr lang="fr-FR" sz="1000" u="sng" dirty="0" smtClean="0">
                <a:latin typeface="Short Stack" panose="02010500040000000007" pitchFamily="2" charset="0"/>
              </a:rPr>
              <a:t>aurions</a:t>
            </a:r>
            <a:r>
              <a:rPr lang="fr-FR" sz="1000" dirty="0" smtClean="0">
                <a:latin typeface="Short Stack" panose="02010500040000000007" pitchFamily="2" charset="0"/>
              </a:rPr>
              <a:t> trop chaud, si tu allumais le chauffage.</a:t>
            </a:r>
          </a:p>
        </p:txBody>
      </p:sp>
      <p:sp>
        <p:nvSpPr>
          <p:cNvPr id="30" name="Rectangle 29"/>
          <p:cNvSpPr/>
          <p:nvPr/>
        </p:nvSpPr>
        <p:spPr>
          <a:xfrm rot="10800000">
            <a:off x="162124" y="3069860"/>
            <a:ext cx="4889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2. faux    3. vrai    4. vrai    5. faux    6. non (comprendrais)    7. oui    8. non (courrais)    9. oui </a:t>
            </a:r>
            <a:endParaRPr lang="fr-FR" sz="800" dirty="0"/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204920" y="119255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Le présent du conditionnel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8925049" y="112847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5662737" y="730384"/>
            <a:ext cx="4765675" cy="12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Au subjonctif, les terminaisons sont les mêmes pour tous les groupes.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Au subjonctif, être et avoir se conjuguent comme les autres verbes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Au subjonctif toutes les terminaisons ressemblent à l’imparfait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On utilise le subjonctif pour exprimer un fait envisagé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fr-FR" altLang="fr-FR" sz="1000" dirty="0" smtClean="0">
              <a:solidFill>
                <a:srgbClr val="000000"/>
              </a:solidFill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44" name="AutoShape 13"/>
          <p:cNvSpPr>
            <a:spLocks noChangeArrowheads="1"/>
          </p:cNvSpPr>
          <p:nvPr/>
        </p:nvSpPr>
        <p:spPr bwMode="auto">
          <a:xfrm>
            <a:off x="5562724" y="347520"/>
            <a:ext cx="4887913" cy="2859948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AutoShape 14"/>
          <p:cNvSpPr>
            <a:spLocks noChangeArrowheads="1"/>
          </p:cNvSpPr>
          <p:nvPr/>
        </p:nvSpPr>
        <p:spPr bwMode="auto">
          <a:xfrm>
            <a:off x="5681874" y="1911324"/>
            <a:ext cx="3769282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conjugué au subjonctif est-il correct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AutoShape 15"/>
          <p:cNvSpPr>
            <a:spLocks noChangeArrowheads="1"/>
          </p:cNvSpPr>
          <p:nvPr/>
        </p:nvSpPr>
        <p:spPr bwMode="auto">
          <a:xfrm>
            <a:off x="5680284" y="442352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Picture 16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37" y="169997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7337549" y="262072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584074" y="2201330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5. Il faut que tu </a:t>
            </a:r>
            <a:r>
              <a:rPr lang="fr-FR" sz="1000" u="sng" dirty="0" smtClean="0">
                <a:latin typeface="Short Stack" panose="02010500040000000007" pitchFamily="2" charset="0"/>
              </a:rPr>
              <a:t>soit</a:t>
            </a:r>
            <a:r>
              <a:rPr lang="fr-FR" sz="1000" dirty="0" smtClean="0">
                <a:latin typeface="Short Stack" panose="02010500040000000007" pitchFamily="2" charset="0"/>
              </a:rPr>
              <a:t> la meilleure.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6. Je souhaite que tu </a:t>
            </a:r>
            <a:r>
              <a:rPr lang="fr-FR" sz="1000" u="sng" dirty="0" smtClean="0">
                <a:latin typeface="Short Stack" panose="02010500040000000007" pitchFamily="2" charset="0"/>
              </a:rPr>
              <a:t>ais</a:t>
            </a:r>
            <a:r>
              <a:rPr lang="fr-FR" sz="1000" dirty="0" smtClean="0">
                <a:latin typeface="Short Stack" panose="02010500040000000007" pitchFamily="2" charset="0"/>
              </a:rPr>
              <a:t> une bonne note.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7. Nous nous réjouissons que tu </a:t>
            </a:r>
            <a:r>
              <a:rPr lang="fr-FR" sz="1000" u="sng" dirty="0" smtClean="0">
                <a:latin typeface="Short Stack" panose="02010500040000000007" pitchFamily="2" charset="0"/>
              </a:rPr>
              <a:t>viennes</a:t>
            </a:r>
            <a:r>
              <a:rPr lang="fr-FR" sz="1000" dirty="0" smtClean="0">
                <a:latin typeface="Short Stack" panose="02010500040000000007" pitchFamily="2" charset="0"/>
              </a:rPr>
              <a:t> cet été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8. Ils s’étonnent qu’ils </a:t>
            </a:r>
            <a:r>
              <a:rPr lang="fr-FR" sz="1000" u="sng" dirty="0" smtClean="0">
                <a:latin typeface="Short Stack" panose="02010500040000000007" pitchFamily="2" charset="0"/>
              </a:rPr>
              <a:t>écoutent</a:t>
            </a:r>
            <a:r>
              <a:rPr lang="fr-FR" sz="1000" dirty="0" smtClean="0">
                <a:latin typeface="Short Stack" panose="02010500040000000007" pitchFamily="2" charset="0"/>
              </a:rPr>
              <a:t> aussi bien.</a:t>
            </a:r>
          </a:p>
        </p:txBody>
      </p:sp>
      <p:sp>
        <p:nvSpPr>
          <p:cNvPr id="50" name="Rectangle 49"/>
          <p:cNvSpPr/>
          <p:nvPr/>
        </p:nvSpPr>
        <p:spPr>
          <a:xfrm rot="10800000">
            <a:off x="5562724" y="2919436"/>
            <a:ext cx="48895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Faux    2. faux    3. faux     4. vrai    5. non (sois)    6. non (aies)    7. oui    8. oui </a:t>
            </a:r>
            <a:endParaRPr lang="fr-FR" sz="800" dirty="0"/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5598443" y="108223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Le présent du subjonctif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2" y="2109617"/>
            <a:ext cx="329157" cy="1310532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358" y="182434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31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à coins arrondis 21"/>
          <p:cNvSpPr/>
          <p:nvPr/>
        </p:nvSpPr>
        <p:spPr>
          <a:xfrm>
            <a:off x="172798" y="1179820"/>
            <a:ext cx="5003430" cy="6247685"/>
          </a:xfrm>
          <a:prstGeom prst="roundRect">
            <a:avLst>
              <a:gd name="adj" fmla="val 4244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58786"/>
            <a:ext cx="5014104" cy="93384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4" name="ZoneTexte 23"/>
          <p:cNvSpPr txBox="1"/>
          <p:nvPr/>
        </p:nvSpPr>
        <p:spPr>
          <a:xfrm>
            <a:off x="855748" y="279227"/>
            <a:ext cx="3672408" cy="70856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2800" dirty="0">
                <a:latin typeface="Fineliner Script" pitchFamily="50" charset="0"/>
              </a:rPr>
              <a:t>La formation et l’accord des participes présent et passé</a:t>
            </a:r>
          </a:p>
        </p:txBody>
      </p:sp>
      <p:sp>
        <p:nvSpPr>
          <p:cNvPr id="25" name="Larme 24"/>
          <p:cNvSpPr/>
          <p:nvPr/>
        </p:nvSpPr>
        <p:spPr>
          <a:xfrm>
            <a:off x="407984" y="292713"/>
            <a:ext cx="519772" cy="452984"/>
          </a:xfrm>
          <a:prstGeom prst="teardrop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51692" y="292712"/>
            <a:ext cx="653489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rgbClr val="00B050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C13</a:t>
            </a:r>
            <a:endParaRPr lang="fr-FR" sz="2300" spc="114" dirty="0">
              <a:ln w="18000">
                <a:solidFill>
                  <a:srgbClr val="00B050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057" y="612279"/>
            <a:ext cx="720147" cy="505755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4277042" y="699469"/>
            <a:ext cx="614606" cy="351546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Waltograph" pitchFamily="66" charset="0"/>
              </a:rPr>
              <a:t>CM2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337398" y="1513702"/>
            <a:ext cx="4687664" cy="2482953"/>
          </a:xfrm>
          <a:prstGeom prst="roundRect">
            <a:avLst>
              <a:gd name="adj" fmla="val 7598"/>
            </a:avLst>
          </a:prstGeom>
          <a:solidFill>
            <a:schemeClr val="bg1"/>
          </a:solidFill>
          <a:ln w="190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337398" y="4140671"/>
            <a:ext cx="4687664" cy="3096344"/>
          </a:xfrm>
          <a:prstGeom prst="roundRect">
            <a:avLst>
              <a:gd name="adj" fmla="val 7598"/>
            </a:avLst>
          </a:prstGeom>
          <a:solidFill>
            <a:schemeClr val="bg1"/>
          </a:solidFill>
          <a:ln w="190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337398" y="1195031"/>
            <a:ext cx="4766822" cy="598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Le participe est une forme de verbe.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fr-FR" sz="500" dirty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050" spc="-80" dirty="0" smtClean="0">
                <a:latin typeface="Short Stack" panose="02010500040000000007" pitchFamily="2" charset="0"/>
                <a:ea typeface="Times New Roman"/>
                <a:cs typeface="Times New Roman"/>
              </a:rPr>
              <a:t>Le participe </a:t>
            </a:r>
            <a:r>
              <a:rPr lang="fr-FR" sz="1050" u="sng" spc="-80" dirty="0" smtClean="0">
                <a:latin typeface="Short Stack" panose="02010500040000000007" pitchFamily="2" charset="0"/>
                <a:ea typeface="Times New Roman"/>
                <a:cs typeface="Times New Roman"/>
              </a:rPr>
              <a:t>présent</a:t>
            </a:r>
            <a:r>
              <a:rPr lang="fr-FR" sz="1050" spc="-8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se termine par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–_____ : </a:t>
            </a: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chantant, voulant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Pour le verbes du 2</a:t>
            </a:r>
            <a:r>
              <a:rPr lang="fr-FR" sz="1050" baseline="30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ème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groupe, on ajoute –____ : </a:t>
            </a: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finissant</a:t>
            </a:r>
            <a:endParaRPr lang="fr-FR" sz="1050" dirty="0" smtClean="0">
              <a:latin typeface="Amandine" pitchFamily="2" charset="0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Le participe présent est toujours ___________________ 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Si on ajoutant « en » devant le participe présent on obtient le ______________________ 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fr-FR" sz="105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           Il ne faut pas confondre le participe présent (invariable) de l’adjectif verbal (qui s’accorde):</a:t>
            </a:r>
          </a:p>
          <a:p>
            <a:pPr marL="171450" indent="-171450">
              <a:lnSpc>
                <a:spcPct val="120000"/>
              </a:lnSpc>
              <a:spcAft>
                <a:spcPts val="0"/>
              </a:spcAft>
              <a:buFontTx/>
              <a:buChar char="-"/>
            </a:pP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Je cherche l’image </a:t>
            </a:r>
            <a:r>
              <a:rPr lang="fr-FR" sz="1400" u="sng" dirty="0" smtClean="0">
                <a:latin typeface="Amandine" pitchFamily="2" charset="0"/>
                <a:ea typeface="Times New Roman"/>
                <a:cs typeface="Times New Roman"/>
              </a:rPr>
              <a:t>correspondant</a:t>
            </a: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 au mot.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 panose="05000000000000000000" pitchFamily="2" charset="2"/>
              </a:rPr>
              <a:t> ______________</a:t>
            </a:r>
            <a:endParaRPr lang="fr-FR" sz="105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 marL="171450" indent="-171450">
              <a:lnSpc>
                <a:spcPct val="120000"/>
              </a:lnSpc>
              <a:spcAft>
                <a:spcPts val="0"/>
              </a:spcAft>
              <a:buFontTx/>
              <a:buChar char="-"/>
            </a:pP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Tu coches la case </a:t>
            </a:r>
            <a:r>
              <a:rPr lang="fr-FR" sz="1400" u="sng" dirty="0" smtClean="0">
                <a:latin typeface="Amandine" pitchFamily="2" charset="0"/>
                <a:ea typeface="Times New Roman"/>
                <a:cs typeface="Times New Roman"/>
              </a:rPr>
              <a:t>correspondante</a:t>
            </a: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.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 panose="05000000000000000000" pitchFamily="2" charset="2"/>
              </a:rPr>
              <a:t> _________________</a:t>
            </a:r>
            <a:endParaRPr lang="fr-FR" sz="105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fr-FR" sz="1050" dirty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fr-FR" sz="60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Le participe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passé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se termine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par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–___ , –___ , –___ , –___ , –___ selon les verbes et les groupes : </a:t>
            </a: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chanté, fini, bu, assis, écrit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On utilise les part. passés dans les temps ______________ :</a:t>
            </a:r>
            <a:endParaRPr lang="fr-FR" sz="1050" dirty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* Avec l’auxiliaire être, le participe passé ____________________ en genre et en nombre avec le ______________ du verbe. </a:t>
            </a: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Les cigognes sont parti</a:t>
            </a:r>
            <a:r>
              <a:rPr lang="fr-FR" sz="1400" u="sng" dirty="0" smtClean="0">
                <a:latin typeface="Amandine" pitchFamily="2" charset="0"/>
                <a:ea typeface="Times New Roman"/>
                <a:cs typeface="Times New Roman"/>
              </a:rPr>
              <a:t>es</a:t>
            </a: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 ce matin.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* Avec l’auxiliaire avoir, le participe passé ne s’accorde jamais avec le __________ . Mais il s’accorde avec le ______ quand il est placé ____________ le verbe.</a:t>
            </a: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Les cigognes ont regagné l’Afrique.</a:t>
            </a: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Les cigognes </a:t>
            </a:r>
            <a:r>
              <a:rPr lang="fr-FR" sz="1400" u="sng" dirty="0" smtClean="0">
                <a:latin typeface="Amandine" pitchFamily="2" charset="0"/>
                <a:ea typeface="Times New Roman"/>
                <a:cs typeface="Times New Roman"/>
              </a:rPr>
              <a:t>l</a:t>
            </a: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’ont regagné</a:t>
            </a:r>
            <a:r>
              <a:rPr lang="fr-FR" sz="1400" u="sng" dirty="0" smtClean="0">
                <a:latin typeface="Amandine" pitchFamily="2" charset="0"/>
                <a:ea typeface="Times New Roman"/>
                <a:cs typeface="Times New Roman"/>
              </a:rPr>
              <a:t>e</a:t>
            </a:r>
            <a:r>
              <a:rPr lang="fr-FR" sz="1400" dirty="0" smtClean="0">
                <a:latin typeface="Amandine" pitchFamily="2" charset="0"/>
                <a:ea typeface="Times New Roman"/>
                <a:cs typeface="Times New Roman"/>
              </a:rPr>
              <a:t>.</a:t>
            </a: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774" y="2650540"/>
            <a:ext cx="550937" cy="349769"/>
          </a:xfrm>
          <a:prstGeom prst="rect">
            <a:avLst/>
          </a:prstGeom>
        </p:spPr>
      </p:pic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8925049" y="36215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5662737" y="653752"/>
            <a:ext cx="4765675" cy="12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Les participes sont invariables.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Le participe présent se forme en ajoutant la terminaison      -</a:t>
            </a:r>
            <a:r>
              <a:rPr lang="fr-FR" altLang="fr-FR" sz="1000" dirty="0" err="1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ant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au radical du verbe.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Si on ajoute « en » devant le participe passé, on obtient le gérondif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On utilise les participes passés pour les temps composés.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Avec l’auxiliaire avoir, le PP ne s’accorde jamais.</a:t>
            </a:r>
          </a:p>
        </p:txBody>
      </p:sp>
      <p:sp>
        <p:nvSpPr>
          <p:cNvPr id="44" name="AutoShape 13"/>
          <p:cNvSpPr>
            <a:spLocks noChangeArrowheads="1"/>
          </p:cNvSpPr>
          <p:nvPr/>
        </p:nvSpPr>
        <p:spPr bwMode="auto">
          <a:xfrm>
            <a:off x="5562724" y="270888"/>
            <a:ext cx="4887913" cy="2859948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AutoShape 14"/>
          <p:cNvSpPr>
            <a:spLocks noChangeArrowheads="1"/>
          </p:cNvSpPr>
          <p:nvPr/>
        </p:nvSpPr>
        <p:spPr bwMode="auto">
          <a:xfrm>
            <a:off x="5681874" y="1834692"/>
            <a:ext cx="3222538" cy="277812"/>
          </a:xfrm>
          <a:prstGeom prst="roundRect">
            <a:avLst>
              <a:gd name="adj" fmla="val 36366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L’accord du participe passé convient-il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AutoShape 15"/>
          <p:cNvSpPr>
            <a:spLocks noChangeArrowheads="1"/>
          </p:cNvSpPr>
          <p:nvPr/>
        </p:nvSpPr>
        <p:spPr bwMode="auto">
          <a:xfrm>
            <a:off x="5680284" y="365720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E8FDD3"/>
          </a:solidFill>
          <a:ln w="19050" cap="rnd" algn="in">
            <a:solidFill>
              <a:srgbClr val="00B050"/>
            </a:solidFill>
            <a:prstDash val="solid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Picture 16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37" y="93365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7337549" y="185440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584074" y="2124698"/>
            <a:ext cx="4827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6. La princesse a ___ trouvé l’anneau magique </a:t>
            </a:r>
            <a:r>
              <a:rPr lang="fr-FR" sz="10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 trouvé</a:t>
            </a:r>
          </a:p>
          <a:p>
            <a:r>
              <a:rPr lang="fr-FR" sz="10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7. Les canoë ont ___ le cours d’eau  suivi</a:t>
            </a:r>
          </a:p>
          <a:p>
            <a:r>
              <a:rPr lang="fr-FR" sz="10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8. Lucie et </a:t>
            </a:r>
            <a:r>
              <a:rPr lang="fr-FR" sz="1000" dirty="0" err="1" smtClean="0">
                <a:latin typeface="Short Stack" panose="02010500040000000007" pitchFamily="2" charset="0"/>
                <a:sym typeface="Wingdings" panose="05000000000000000000" pitchFamily="2" charset="2"/>
              </a:rPr>
              <a:t>Aurelle</a:t>
            </a:r>
            <a:r>
              <a:rPr lang="fr-FR" sz="10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 sont ___ me dire bonjour  venus</a:t>
            </a:r>
          </a:p>
          <a:p>
            <a:r>
              <a:rPr lang="fr-FR" sz="10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9. J’ai ___ ces acteurs merveilleux.  trouvés</a:t>
            </a:r>
          </a:p>
        </p:txBody>
      </p:sp>
      <p:sp>
        <p:nvSpPr>
          <p:cNvPr id="50" name="Rectangle 49"/>
          <p:cNvSpPr/>
          <p:nvPr/>
        </p:nvSpPr>
        <p:spPr>
          <a:xfrm rot="10800000">
            <a:off x="6816934" y="2781249"/>
            <a:ext cx="36352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Faux    2. vrai   3. vrai    4. vrai    5. faux    6. oui    7. oui    8. non (venues)  9. non (trouvé)</a:t>
            </a:r>
            <a:endParaRPr lang="fr-FR" sz="800" dirty="0"/>
          </a:p>
        </p:txBody>
      </p:sp>
      <p:pic>
        <p:nvPicPr>
          <p:cNvPr id="63" name="Image 6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792" y="6116973"/>
            <a:ext cx="329157" cy="1310532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358" y="184397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002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2922</Words>
  <Application>Microsoft Office PowerPoint</Application>
  <PresentationFormat>Personnalisé</PresentationFormat>
  <Paragraphs>741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2" baseType="lpstr">
      <vt:lpstr>Amandine</vt:lpstr>
      <vt:lpstr>Arial</vt:lpstr>
      <vt:lpstr>Arial Narrow</vt:lpstr>
      <vt:lpstr>Calibri</vt:lpstr>
      <vt:lpstr>Fineliner Script</vt:lpstr>
      <vt:lpstr>KG Primary Italics</vt:lpstr>
      <vt:lpstr>Sassoon Infant Std</vt:lpstr>
      <vt:lpstr>Short Stack</vt:lpstr>
      <vt:lpstr>Symbol</vt:lpstr>
      <vt:lpstr>Times New Roman</vt:lpstr>
      <vt:lpstr>Waltograph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69</cp:revision>
  <dcterms:created xsi:type="dcterms:W3CDTF">2014-07-29T16:54:57Z</dcterms:created>
  <dcterms:modified xsi:type="dcterms:W3CDTF">2016-06-05T21:00:34Z</dcterms:modified>
</cp:coreProperties>
</file>