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66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BE1E-F8A3-4E7C-B904-B448CDCC7897}" type="datetimeFigureOut">
              <a:rPr lang="fr-FR" smtClean="0"/>
              <a:t>05/03/2016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3693-CB53-4959-AB04-BF9CAB4D11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107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BE1E-F8A3-4E7C-B904-B448CDCC7897}" type="datetimeFigureOut">
              <a:rPr lang="fr-FR" smtClean="0"/>
              <a:t>05/03/2016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3693-CB53-4959-AB04-BF9CAB4D11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53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BE1E-F8A3-4E7C-B904-B448CDCC7897}" type="datetimeFigureOut">
              <a:rPr lang="fr-FR" smtClean="0"/>
              <a:t>05/03/2016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3693-CB53-4959-AB04-BF9CAB4D11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36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BE1E-F8A3-4E7C-B904-B448CDCC7897}" type="datetimeFigureOut">
              <a:rPr lang="fr-FR" smtClean="0"/>
              <a:t>05/03/2016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3693-CB53-4959-AB04-BF9CAB4D11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20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BE1E-F8A3-4E7C-B904-B448CDCC7897}" type="datetimeFigureOut">
              <a:rPr lang="fr-FR" smtClean="0"/>
              <a:t>05/03/2016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3693-CB53-4959-AB04-BF9CAB4D11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97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BE1E-F8A3-4E7C-B904-B448CDCC7897}" type="datetimeFigureOut">
              <a:rPr lang="fr-FR" smtClean="0"/>
              <a:t>05/03/2016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3693-CB53-4959-AB04-BF9CAB4D11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06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BE1E-F8A3-4E7C-B904-B448CDCC7897}" type="datetimeFigureOut">
              <a:rPr lang="fr-FR" smtClean="0"/>
              <a:t>05/03/2016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3693-CB53-4959-AB04-BF9CAB4D11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51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BE1E-F8A3-4E7C-B904-B448CDCC7897}" type="datetimeFigureOut">
              <a:rPr lang="fr-FR" smtClean="0"/>
              <a:t>05/03/2016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3693-CB53-4959-AB04-BF9CAB4D11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84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BE1E-F8A3-4E7C-B904-B448CDCC7897}" type="datetimeFigureOut">
              <a:rPr lang="fr-FR" smtClean="0"/>
              <a:t>05/03/2016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3693-CB53-4959-AB04-BF9CAB4D11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06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BE1E-F8A3-4E7C-B904-B448CDCC7897}" type="datetimeFigureOut">
              <a:rPr lang="fr-FR" smtClean="0"/>
              <a:t>05/03/2016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3693-CB53-4959-AB04-BF9CAB4D11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434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BE1E-F8A3-4E7C-B904-B448CDCC7897}" type="datetimeFigureOut">
              <a:rPr lang="fr-FR" smtClean="0"/>
              <a:t>05/03/2016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3693-CB53-4959-AB04-BF9CAB4D11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67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0BE1E-F8A3-4E7C-B904-B448CDCC7897}" type="datetimeFigureOut">
              <a:rPr lang="fr-FR" smtClean="0"/>
              <a:t>05/03/2016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93693-CB53-4959-AB04-BF9CAB4D11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4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833717"/>
            <a:ext cx="121919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 smtClean="0">
                <a:latin typeface="GROBOLD" panose="02000603030000020004" pitchFamily="2" charset="0"/>
              </a:rPr>
              <a:t>Les rimes...</a:t>
            </a:r>
          </a:p>
          <a:p>
            <a:pPr algn="ctr"/>
            <a:endParaRPr lang="fr-FR" sz="8000" dirty="0" smtClean="0">
              <a:latin typeface="GROBOLD" panose="02000603030000020004" pitchFamily="2" charset="0"/>
            </a:endParaRPr>
          </a:p>
          <a:p>
            <a:pPr algn="ctr"/>
            <a:r>
              <a:rPr lang="fr-FR" sz="7200" dirty="0" smtClean="0">
                <a:latin typeface="GROBOLD" panose="02000603030000020004" pitchFamily="2" charset="0"/>
              </a:rPr>
              <a:t>qu’est-ce que c’est ???</a:t>
            </a:r>
            <a:endParaRPr lang="fr-FR" sz="7200" dirty="0">
              <a:latin typeface="GROBOLD" panose="020006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58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6"/>
          <a:stretch/>
        </p:blipFill>
        <p:spPr bwMode="auto">
          <a:xfrm>
            <a:off x="1375145" y="0"/>
            <a:ext cx="9441710" cy="684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49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9642" y="685632"/>
            <a:ext cx="733794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0" i="0" dirty="0" smtClean="0">
                <a:solidFill>
                  <a:srgbClr val="333333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Bahia</a:t>
            </a:r>
          </a:p>
          <a:p>
            <a:r>
              <a:rPr lang="fr-FR" sz="2400" b="0" i="0" dirty="0" smtClean="0">
                <a:solidFill>
                  <a:srgbClr val="333333"/>
                </a:solidFill>
                <a:effectLst/>
                <a:latin typeface="Roboto"/>
              </a:rPr>
              <a:t>Lagunes églises palmiers maisons cubiques</a:t>
            </a:r>
          </a:p>
          <a:p>
            <a:r>
              <a:rPr lang="fr-FR" sz="2400" b="0" i="0" dirty="0" smtClean="0">
                <a:solidFill>
                  <a:srgbClr val="333333"/>
                </a:solidFill>
                <a:effectLst/>
                <a:latin typeface="Roboto"/>
              </a:rPr>
              <a:t>Grandes barques avec deux voiles rectangulaires</a:t>
            </a:r>
          </a:p>
          <a:p>
            <a:r>
              <a:rPr lang="fr-FR" sz="2400" b="0" i="0" dirty="0" smtClean="0">
                <a:solidFill>
                  <a:srgbClr val="333333"/>
                </a:solidFill>
                <a:effectLst/>
                <a:latin typeface="Roboto"/>
              </a:rPr>
              <a:t>  renversées qui ressemblent aux jambes </a:t>
            </a:r>
          </a:p>
          <a:p>
            <a:r>
              <a:rPr lang="fr-FR" sz="2400" b="0" i="0" dirty="0" smtClean="0">
                <a:solidFill>
                  <a:srgbClr val="333333"/>
                </a:solidFill>
                <a:effectLst/>
                <a:latin typeface="Roboto"/>
              </a:rPr>
              <a:t>  immenses d'un pantalon que le vent gonfle</a:t>
            </a:r>
          </a:p>
          <a:p>
            <a:r>
              <a:rPr lang="fr-FR" sz="2400" b="0" i="0" dirty="0" smtClean="0">
                <a:solidFill>
                  <a:srgbClr val="333333"/>
                </a:solidFill>
                <a:effectLst/>
                <a:latin typeface="Roboto"/>
              </a:rPr>
              <a:t>Petites barquettes à aileron de requin </a:t>
            </a:r>
          </a:p>
          <a:p>
            <a:r>
              <a:rPr lang="fr-FR" sz="2400" b="0" i="0" dirty="0" smtClean="0">
                <a:solidFill>
                  <a:srgbClr val="333333"/>
                </a:solidFill>
                <a:effectLst/>
                <a:latin typeface="Roboto"/>
              </a:rPr>
              <a:t>  qui bondissent entre les lames de fond</a:t>
            </a:r>
          </a:p>
          <a:p>
            <a:r>
              <a:rPr lang="fr-FR" sz="2400" b="0" i="0" dirty="0" smtClean="0">
                <a:solidFill>
                  <a:srgbClr val="333333"/>
                </a:solidFill>
                <a:effectLst/>
                <a:latin typeface="Roboto"/>
              </a:rPr>
              <a:t>Grands nuages perpendiculaires renflés </a:t>
            </a:r>
          </a:p>
          <a:p>
            <a:r>
              <a:rPr lang="fr-FR" sz="2400" b="0" i="0" dirty="0" smtClean="0">
                <a:solidFill>
                  <a:srgbClr val="333333"/>
                </a:solidFill>
                <a:effectLst/>
                <a:latin typeface="Roboto"/>
              </a:rPr>
              <a:t>  colorés comme des poteries</a:t>
            </a:r>
          </a:p>
          <a:p>
            <a:r>
              <a:rPr lang="fr-FR" sz="2400" b="0" i="0" dirty="0" smtClean="0">
                <a:solidFill>
                  <a:srgbClr val="333333"/>
                </a:solidFill>
                <a:effectLst/>
                <a:latin typeface="Roboto"/>
              </a:rPr>
              <a:t>Jaunes et bleues</a:t>
            </a:r>
          </a:p>
          <a:p>
            <a:endParaRPr lang="fr-FR" sz="2400" dirty="0" smtClean="0"/>
          </a:p>
          <a:p>
            <a:r>
              <a:rPr lang="fr-FR" sz="2400" dirty="0" smtClean="0"/>
              <a:t>Blaise Cendrars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25" y="3161039"/>
            <a:ext cx="5519998" cy="355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11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6937" y="289679"/>
            <a:ext cx="6096000" cy="62786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3600" b="0" i="0" dirty="0" smtClean="0">
                <a:solidFill>
                  <a:srgbClr val="2A2A2A"/>
                </a:solidFill>
                <a:effectLst/>
                <a:latin typeface="AR BLANCA" panose="02000000000000000000" pitchFamily="2" charset="0"/>
              </a:rPr>
              <a:t>Le dormeur du val</a:t>
            </a:r>
          </a:p>
          <a:p>
            <a:endParaRPr lang="fr-FR" sz="2400" b="0" i="0" dirty="0" smtClean="0">
              <a:solidFill>
                <a:srgbClr val="2A2A2A"/>
              </a:solidFill>
              <a:effectLst/>
              <a:latin typeface="AR BLANCA" panose="02000000000000000000" pitchFamily="2" charset="0"/>
            </a:endParaRPr>
          </a:p>
          <a:p>
            <a: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C'est un trou de verdure où chante une rivière,</a:t>
            </a:r>
            <a:b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Accrochant follement aux herbes des haillons</a:t>
            </a:r>
            <a:b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D'argent ; où le soleil, de la montagne fière,</a:t>
            </a:r>
            <a:b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Luit : c'est un petit val qui mousse de rayons.</a:t>
            </a:r>
            <a:b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 soldat jeune, bouche ouverte, tête nue,</a:t>
            </a:r>
            <a:b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Et la nuque baignant dans le frais cresson bleu,</a:t>
            </a:r>
            <a:b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Dort ; il est étendu dans l'herbe, sous la nue,</a:t>
            </a:r>
            <a:b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Pâle dans son lit vert où la lumière pleut.</a:t>
            </a:r>
            <a:b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Les pieds dans les glaïeuls, il dort. Souriant comme</a:t>
            </a:r>
            <a:b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Sourirait un enfant malade, il fait un somme :</a:t>
            </a:r>
            <a:b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Nature, berce-le chaudement : il a froid.</a:t>
            </a:r>
            <a:b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Les parfums ne font pas frissonner sa narine ;</a:t>
            </a:r>
            <a:b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Il dort dans le soleil, la main sur sa poitrine,</a:t>
            </a:r>
            <a:b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Tranquille. Il a deux trous rouges au côté droit.</a:t>
            </a:r>
          </a:p>
          <a:p>
            <a:endParaRPr lang="fr-F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Arthur Rimbaud</a:t>
            </a:r>
            <a:endParaRPr lang="fr-FR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891" y="3322210"/>
            <a:ext cx="6040176" cy="324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81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4149" y="341194"/>
            <a:ext cx="5481851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Rue des cordelières</a:t>
            </a:r>
          </a:p>
          <a:p>
            <a:endParaRPr lang="fr-FR" dirty="0"/>
          </a:p>
          <a:p>
            <a:r>
              <a:rPr lang="fr-FR" sz="2400" dirty="0" smtClean="0"/>
              <a:t>A Paris, rue des Cordelières,</a:t>
            </a:r>
          </a:p>
          <a:p>
            <a:r>
              <a:rPr lang="fr-FR" sz="2400" dirty="0" smtClean="0"/>
              <a:t>Les écoliers, les écolières</a:t>
            </a:r>
          </a:p>
          <a:p>
            <a:endParaRPr lang="fr-FR" sz="2400" dirty="0"/>
          </a:p>
          <a:p>
            <a:r>
              <a:rPr lang="fr-FR" sz="2400" dirty="0" smtClean="0"/>
              <a:t>Vont, le cartables en bandoulière,</a:t>
            </a:r>
          </a:p>
          <a:p>
            <a:r>
              <a:rPr lang="fr-FR" sz="2400" dirty="0" smtClean="0"/>
              <a:t>Affronter l’algèbre et Molière,</a:t>
            </a:r>
          </a:p>
          <a:p>
            <a:endParaRPr lang="fr-FR" sz="2400" dirty="0"/>
          </a:p>
          <a:p>
            <a:r>
              <a:rPr lang="fr-FR" sz="2400" dirty="0" smtClean="0"/>
              <a:t>Et leur cœur est une volière</a:t>
            </a:r>
          </a:p>
          <a:p>
            <a:r>
              <a:rPr lang="fr-FR" sz="2400" dirty="0" smtClean="0"/>
              <a:t>Où mille chansons familières</a:t>
            </a:r>
          </a:p>
          <a:p>
            <a:endParaRPr lang="fr-FR" sz="2400" dirty="0"/>
          </a:p>
          <a:p>
            <a:r>
              <a:rPr lang="fr-FR" sz="2400" dirty="0" smtClean="0"/>
              <a:t>Font une rumeur singulière,</a:t>
            </a:r>
          </a:p>
          <a:p>
            <a:r>
              <a:rPr lang="fr-FR" sz="2400" dirty="0" smtClean="0"/>
              <a:t>A Paris, rue des Cordelières.</a:t>
            </a:r>
          </a:p>
          <a:p>
            <a:endParaRPr lang="fr-FR" sz="2400" dirty="0"/>
          </a:p>
          <a:p>
            <a:r>
              <a:rPr lang="fr-FR" sz="2400" dirty="0" smtClean="0"/>
              <a:t>Jean-Luc Moreau</a:t>
            </a:r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387" y="1690687"/>
            <a:ext cx="518160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5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686" y="262047"/>
            <a:ext cx="6096000" cy="609397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3200" b="0" i="0" dirty="0" smtClean="0">
                <a:solidFill>
                  <a:srgbClr val="2A2A2A"/>
                </a:solidFill>
                <a:effectLst/>
                <a:latin typeface="Chinacat" panose="00000400000000000000" pitchFamily="2" charset="0"/>
              </a:rPr>
              <a:t>Les chats</a:t>
            </a:r>
          </a:p>
          <a:p>
            <a:endParaRPr lang="fr-FR" sz="1600" b="0" i="0" dirty="0" smtClean="0">
              <a:solidFill>
                <a:srgbClr val="2A2A2A"/>
              </a:solidFill>
              <a:effectLst/>
              <a:latin typeface="Chinacat" panose="00000400000000000000" pitchFamily="2" charset="0"/>
            </a:endParaRPr>
          </a:p>
          <a:p>
            <a: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Les amoureux fervents et les savants austères</a:t>
            </a:r>
            <a:b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Aiment également, dans leur mûre saison,</a:t>
            </a:r>
            <a:b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Les chats puissants et doux, orgueil de la maison,</a:t>
            </a:r>
            <a:b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Qui comme eux sont frileux et comme eux sédentaires.</a:t>
            </a:r>
            <a:b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Amis de la science et de la volupté</a:t>
            </a:r>
            <a:b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Ils cherchent le silence et l'horreur des ténèbres ;</a:t>
            </a:r>
            <a:b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L'</a:t>
            </a:r>
            <a:r>
              <a:rPr lang="fr-FR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Erèbe</a:t>
            </a:r>
            <a: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les eût pris pour ses coursiers funèbres,</a:t>
            </a:r>
            <a:b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S'ils pouvaient au servage incliner leur fierté.</a:t>
            </a:r>
            <a:b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Ils prennent en songeant les nobles attitudes</a:t>
            </a:r>
            <a:b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Des grands sphinx allongés au fond des solitudes,</a:t>
            </a:r>
            <a:b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Qui semblent s'endormir dans un rêve sans fin ;</a:t>
            </a:r>
            <a:b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Leurs reins féconds sont pleins d'étincelles magiques,</a:t>
            </a:r>
            <a:b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Et des parcelles d'or, ainsi qu'un sable fin,</a:t>
            </a:r>
            <a:b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Etoilent vaguement leurs prunelles mystiques.</a:t>
            </a:r>
          </a:p>
          <a:p>
            <a:endParaRPr lang="fr-F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Charles Baudelaire</a:t>
            </a:r>
            <a:endParaRPr lang="fr-FR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179" y="2565779"/>
            <a:ext cx="5850341" cy="438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92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00501" y="148471"/>
            <a:ext cx="5495499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hinacat" panose="00000400000000000000" pitchFamily="2" charset="0"/>
              </a:rPr>
              <a:t>Le mousse fait de la mousse</a:t>
            </a:r>
          </a:p>
          <a:p>
            <a:endParaRPr lang="fr-FR" dirty="0"/>
          </a:p>
          <a:p>
            <a:r>
              <a:rPr lang="fr-FR" sz="2400" dirty="0" smtClean="0"/>
              <a:t>Chacun sur le bateau</a:t>
            </a:r>
          </a:p>
          <a:p>
            <a:r>
              <a:rPr lang="fr-FR" sz="2400" dirty="0" smtClean="0"/>
              <a:t>L’appelle à la rescousse.</a:t>
            </a:r>
          </a:p>
          <a:p>
            <a:r>
              <a:rPr lang="fr-FR" sz="2400" dirty="0" smtClean="0"/>
              <a:t>Il accourt aussitôt.</a:t>
            </a:r>
          </a:p>
          <a:p>
            <a:r>
              <a:rPr lang="fr-FR" sz="2400" dirty="0" smtClean="0"/>
              <a:t>Il est fier d’être </a:t>
            </a:r>
            <a:r>
              <a:rPr lang="fr-FR" sz="2400" i="1" dirty="0" smtClean="0"/>
              <a:t>un </a:t>
            </a:r>
            <a:r>
              <a:rPr lang="fr-FR" sz="2400" dirty="0" smtClean="0"/>
              <a:t>mousse.</a:t>
            </a:r>
          </a:p>
          <a:p>
            <a:endParaRPr lang="fr-FR" sz="2400" dirty="0"/>
          </a:p>
          <a:p>
            <a:r>
              <a:rPr lang="fr-FR" sz="2400" dirty="0" smtClean="0"/>
              <a:t>Mais quand il prend son bain,</a:t>
            </a:r>
          </a:p>
          <a:p>
            <a:r>
              <a:rPr lang="fr-FR" sz="2400" dirty="0" smtClean="0"/>
              <a:t>qu’il rit et s’éclabousse,</a:t>
            </a:r>
          </a:p>
          <a:p>
            <a:r>
              <a:rPr lang="fr-FR" sz="2400" dirty="0" smtClean="0"/>
              <a:t>le savon dans sa main </a:t>
            </a:r>
          </a:p>
          <a:p>
            <a:r>
              <a:rPr lang="fr-FR" sz="2400" dirty="0" smtClean="0"/>
              <a:t>donne </a:t>
            </a:r>
            <a:r>
              <a:rPr lang="fr-FR" sz="2400" i="1" dirty="0" smtClean="0"/>
              <a:t>une</a:t>
            </a:r>
            <a:r>
              <a:rPr lang="fr-FR" sz="2400" dirty="0" smtClean="0"/>
              <a:t> jolie mousse.</a:t>
            </a:r>
          </a:p>
          <a:p>
            <a:endParaRPr lang="fr-FR" sz="2400" dirty="0"/>
          </a:p>
          <a:p>
            <a:r>
              <a:rPr lang="fr-FR" sz="2400" dirty="0" smtClean="0"/>
              <a:t>Les mots sont masculins,</a:t>
            </a:r>
          </a:p>
          <a:p>
            <a:r>
              <a:rPr lang="fr-FR" sz="2400" dirty="0" smtClean="0"/>
              <a:t>les mêmes sont féminins.</a:t>
            </a:r>
          </a:p>
          <a:p>
            <a:r>
              <a:rPr lang="fr-FR" sz="2400" dirty="0" smtClean="0"/>
              <a:t>Pour que sa peau soit douce</a:t>
            </a:r>
          </a:p>
          <a:p>
            <a:r>
              <a:rPr lang="fr-FR" sz="2400" i="1" dirty="0" smtClean="0"/>
              <a:t>le</a:t>
            </a:r>
            <a:r>
              <a:rPr lang="fr-FR" sz="2400" dirty="0" smtClean="0"/>
              <a:t> mousse fait de </a:t>
            </a:r>
            <a:r>
              <a:rPr lang="fr-FR" sz="2400" i="1" dirty="0" smtClean="0"/>
              <a:t>la</a:t>
            </a:r>
            <a:r>
              <a:rPr lang="fr-FR" sz="2400" dirty="0" smtClean="0"/>
              <a:t> mousse...</a:t>
            </a:r>
          </a:p>
          <a:p>
            <a:endParaRPr lang="fr-FR" sz="2400" dirty="0"/>
          </a:p>
          <a:p>
            <a:r>
              <a:rPr lang="fr-FR" sz="2400" dirty="0" smtClean="0"/>
              <a:t>Jacques Mercier</a:t>
            </a:r>
            <a:endParaRPr lang="fr-FR" sz="2400" dirty="0"/>
          </a:p>
        </p:txBody>
      </p:sp>
      <p:pic>
        <p:nvPicPr>
          <p:cNvPr id="717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342" y="1559848"/>
            <a:ext cx="4198062" cy="416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49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208</Words>
  <Application>Microsoft Office PowerPoint</Application>
  <PresentationFormat>Grand écran</PresentationFormat>
  <Paragraphs>58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6" baseType="lpstr">
      <vt:lpstr>AR BLANCA</vt:lpstr>
      <vt:lpstr>Arial</vt:lpstr>
      <vt:lpstr>Calibri</vt:lpstr>
      <vt:lpstr>Calibri Light</vt:lpstr>
      <vt:lpstr>Chinacat</vt:lpstr>
      <vt:lpstr>GROBOLD</vt:lpstr>
      <vt:lpstr>MV Boli</vt:lpstr>
      <vt:lpstr>Roboto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Caroline Courtois</dc:creator>
  <cp:lastModifiedBy>Caroline Courtois</cp:lastModifiedBy>
  <cp:revision>6</cp:revision>
  <dcterms:created xsi:type="dcterms:W3CDTF">2016-03-05T21:43:01Z</dcterms:created>
  <dcterms:modified xsi:type="dcterms:W3CDTF">2016-03-05T22:28:30Z</dcterms:modified>
</cp:coreProperties>
</file>