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858000" cy="9144000"/>
  <p:defaultTextStyle>
    <a:defPPr>
      <a:defRPr lang="fr-FR"/>
    </a:defPPr>
    <a:lvl1pPr marL="0" algn="l" defTabSz="914304" rtl="0" eaLnBrk="1" latinLnBrk="0" hangingPunct="1">
      <a:defRPr sz="1800" kern="1200">
        <a:solidFill>
          <a:schemeClr val="tx1"/>
        </a:solidFill>
        <a:latin typeface="+mn-lt"/>
        <a:ea typeface="+mn-ea"/>
        <a:cs typeface="+mn-cs"/>
      </a:defRPr>
    </a:lvl1pPr>
    <a:lvl2pPr marL="457153"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7" algn="l" defTabSz="914304" rtl="0" eaLnBrk="1" latinLnBrk="0" hangingPunct="1">
      <a:defRPr sz="1800" kern="1200">
        <a:solidFill>
          <a:schemeClr val="tx1"/>
        </a:solidFill>
        <a:latin typeface="+mn-lt"/>
        <a:ea typeface="+mn-ea"/>
        <a:cs typeface="+mn-cs"/>
      </a:defRPr>
    </a:lvl4pPr>
    <a:lvl5pPr marL="1828609" algn="l" defTabSz="914304" rtl="0" eaLnBrk="1" latinLnBrk="0" hangingPunct="1">
      <a:defRPr sz="1800" kern="1200">
        <a:solidFill>
          <a:schemeClr val="tx1"/>
        </a:solidFill>
        <a:latin typeface="+mn-lt"/>
        <a:ea typeface="+mn-ea"/>
        <a:cs typeface="+mn-cs"/>
      </a:defRPr>
    </a:lvl5pPr>
    <a:lvl6pPr marL="2285761" algn="l" defTabSz="914304" rtl="0" eaLnBrk="1" latinLnBrk="0" hangingPunct="1">
      <a:defRPr sz="1800" kern="1200">
        <a:solidFill>
          <a:schemeClr val="tx1"/>
        </a:solidFill>
        <a:latin typeface="+mn-lt"/>
        <a:ea typeface="+mn-ea"/>
        <a:cs typeface="+mn-cs"/>
      </a:defRPr>
    </a:lvl6pPr>
    <a:lvl7pPr marL="2742913" algn="l" defTabSz="914304" rtl="0" eaLnBrk="1" latinLnBrk="0" hangingPunct="1">
      <a:defRPr sz="1800" kern="1200">
        <a:solidFill>
          <a:schemeClr val="tx1"/>
        </a:solidFill>
        <a:latin typeface="+mn-lt"/>
        <a:ea typeface="+mn-ea"/>
        <a:cs typeface="+mn-cs"/>
      </a:defRPr>
    </a:lvl7pPr>
    <a:lvl8pPr marL="3200066" algn="l" defTabSz="914304" rtl="0" eaLnBrk="1" latinLnBrk="0" hangingPunct="1">
      <a:defRPr sz="1800" kern="1200">
        <a:solidFill>
          <a:schemeClr val="tx1"/>
        </a:solidFill>
        <a:latin typeface="+mn-lt"/>
        <a:ea typeface="+mn-ea"/>
        <a:cs typeface="+mn-cs"/>
      </a:defRPr>
    </a:lvl8pPr>
    <a:lvl9pPr marL="3657217" algn="l" defTabSz="91430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3" autoAdjust="0"/>
    <p:restoredTop sz="94705" autoAdjust="0"/>
  </p:normalViewPr>
  <p:slideViewPr>
    <p:cSldViewPr>
      <p:cViewPr>
        <p:scale>
          <a:sx n="90" d="100"/>
          <a:sy n="90" d="100"/>
        </p:scale>
        <p:origin x="-2525" y="571"/>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4"/>
            <a:ext cx="5829300" cy="2123369"/>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53" indent="0" algn="ctr">
              <a:buNone/>
              <a:defRPr>
                <a:solidFill>
                  <a:schemeClr val="tx1">
                    <a:tint val="75000"/>
                  </a:schemeClr>
                </a:solidFill>
              </a:defRPr>
            </a:lvl2pPr>
            <a:lvl3pPr marL="914304" indent="0" algn="ctr">
              <a:buNone/>
              <a:defRPr>
                <a:solidFill>
                  <a:schemeClr val="tx1">
                    <a:tint val="75000"/>
                  </a:schemeClr>
                </a:solidFill>
              </a:defRPr>
            </a:lvl3pPr>
            <a:lvl4pPr marL="1371457" indent="0" algn="ctr">
              <a:buNone/>
              <a:defRPr>
                <a:solidFill>
                  <a:schemeClr val="tx1">
                    <a:tint val="75000"/>
                  </a:schemeClr>
                </a:solidFill>
              </a:defRPr>
            </a:lvl4pPr>
            <a:lvl5pPr marL="1828609" indent="0" algn="ctr">
              <a:buNone/>
              <a:defRPr>
                <a:solidFill>
                  <a:schemeClr val="tx1">
                    <a:tint val="75000"/>
                  </a:schemeClr>
                </a:solidFill>
              </a:defRPr>
            </a:lvl5pPr>
            <a:lvl6pPr marL="2285761" indent="0" algn="ctr">
              <a:buNone/>
              <a:defRPr>
                <a:solidFill>
                  <a:schemeClr val="tx1">
                    <a:tint val="75000"/>
                  </a:schemeClr>
                </a:solidFill>
              </a:defRPr>
            </a:lvl6pPr>
            <a:lvl7pPr marL="2742913" indent="0" algn="ctr">
              <a:buNone/>
              <a:defRPr>
                <a:solidFill>
                  <a:schemeClr val="tx1">
                    <a:tint val="75000"/>
                  </a:schemeClr>
                </a:solidFill>
              </a:defRPr>
            </a:lvl7pPr>
            <a:lvl8pPr marL="3200066" indent="0" algn="ctr">
              <a:buNone/>
              <a:defRPr>
                <a:solidFill>
                  <a:schemeClr val="tx1">
                    <a:tint val="75000"/>
                  </a:schemeClr>
                </a:solidFill>
              </a:defRPr>
            </a:lvl8pPr>
            <a:lvl9pPr marL="3657217"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260556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37456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8"/>
            <a:ext cx="1157288" cy="11268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7" y="529698"/>
            <a:ext cx="3357563" cy="11268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86551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262756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6" y="4198588"/>
            <a:ext cx="5829300" cy="2166936"/>
          </a:xfrm>
        </p:spPr>
        <p:txBody>
          <a:bodyPr anchor="b"/>
          <a:lstStyle>
            <a:lvl1pPr marL="0" indent="0">
              <a:buNone/>
              <a:defRPr sz="2000">
                <a:solidFill>
                  <a:schemeClr val="tx1">
                    <a:tint val="75000"/>
                  </a:schemeClr>
                </a:solidFill>
              </a:defRPr>
            </a:lvl1pPr>
            <a:lvl2pPr marL="457153" indent="0">
              <a:buNone/>
              <a:defRPr sz="1800">
                <a:solidFill>
                  <a:schemeClr val="tx1">
                    <a:tint val="75000"/>
                  </a:schemeClr>
                </a:solidFill>
              </a:defRPr>
            </a:lvl2pPr>
            <a:lvl3pPr marL="914304" indent="0">
              <a:buNone/>
              <a:defRPr sz="1600">
                <a:solidFill>
                  <a:schemeClr val="tx1">
                    <a:tint val="75000"/>
                  </a:schemeClr>
                </a:solidFill>
              </a:defRPr>
            </a:lvl3pPr>
            <a:lvl4pPr marL="1371457" indent="0">
              <a:buNone/>
              <a:defRPr sz="1400">
                <a:solidFill>
                  <a:schemeClr val="tx1">
                    <a:tint val="75000"/>
                  </a:schemeClr>
                </a:solidFill>
              </a:defRPr>
            </a:lvl4pPr>
            <a:lvl5pPr marL="1828609" indent="0">
              <a:buNone/>
              <a:defRPr sz="1400">
                <a:solidFill>
                  <a:schemeClr val="tx1">
                    <a:tint val="75000"/>
                  </a:schemeClr>
                </a:solidFill>
              </a:defRPr>
            </a:lvl5pPr>
            <a:lvl6pPr marL="2285761" indent="0">
              <a:buNone/>
              <a:defRPr sz="1400">
                <a:solidFill>
                  <a:schemeClr val="tx1">
                    <a:tint val="75000"/>
                  </a:schemeClr>
                </a:solidFill>
              </a:defRPr>
            </a:lvl6pPr>
            <a:lvl7pPr marL="2742913" indent="0">
              <a:buNone/>
              <a:defRPr sz="1400">
                <a:solidFill>
                  <a:schemeClr val="tx1">
                    <a:tint val="75000"/>
                  </a:schemeClr>
                </a:solidFill>
              </a:defRPr>
            </a:lvl7pPr>
            <a:lvl8pPr marL="3200066" indent="0">
              <a:buNone/>
              <a:defRPr sz="1400">
                <a:solidFill>
                  <a:schemeClr val="tx1">
                    <a:tint val="75000"/>
                  </a:schemeClr>
                </a:solidFill>
              </a:defRPr>
            </a:lvl8pPr>
            <a:lvl9pPr marL="3657217"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37781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63795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1" y="2217386"/>
            <a:ext cx="3030141" cy="924101"/>
          </a:xfrm>
        </p:spPr>
        <p:txBody>
          <a:bodyPr anchor="b"/>
          <a:lstStyle>
            <a:lvl1pPr marL="0" indent="0">
              <a:buNone/>
              <a:defRPr sz="2400" b="1"/>
            </a:lvl1pPr>
            <a:lvl2pPr marL="457153" indent="0">
              <a:buNone/>
              <a:defRPr sz="2000" b="1"/>
            </a:lvl2pPr>
            <a:lvl3pPr marL="914304" indent="0">
              <a:buNone/>
              <a:defRPr sz="1800" b="1"/>
            </a:lvl3pPr>
            <a:lvl4pPr marL="1371457" indent="0">
              <a:buNone/>
              <a:defRPr sz="1600" b="1"/>
            </a:lvl4pPr>
            <a:lvl5pPr marL="1828609" indent="0">
              <a:buNone/>
              <a:defRPr sz="1600" b="1"/>
            </a:lvl5pPr>
            <a:lvl6pPr marL="2285761" indent="0">
              <a:buNone/>
              <a:defRPr sz="1600" b="1"/>
            </a:lvl6pPr>
            <a:lvl7pPr marL="2742913" indent="0">
              <a:buNone/>
              <a:defRPr sz="1600" b="1"/>
            </a:lvl7pPr>
            <a:lvl8pPr marL="3200066" indent="0">
              <a:buNone/>
              <a:defRPr sz="1600" b="1"/>
            </a:lvl8pPr>
            <a:lvl9pPr marL="3657217"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1"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400" b="1"/>
            </a:lvl1pPr>
            <a:lvl2pPr marL="457153" indent="0">
              <a:buNone/>
              <a:defRPr sz="2000" b="1"/>
            </a:lvl2pPr>
            <a:lvl3pPr marL="914304" indent="0">
              <a:buNone/>
              <a:defRPr sz="1800" b="1"/>
            </a:lvl3pPr>
            <a:lvl4pPr marL="1371457" indent="0">
              <a:buNone/>
              <a:defRPr sz="1600" b="1"/>
            </a:lvl4pPr>
            <a:lvl5pPr marL="1828609" indent="0">
              <a:buNone/>
              <a:defRPr sz="1600" b="1"/>
            </a:lvl5pPr>
            <a:lvl6pPr marL="2285761" indent="0">
              <a:buNone/>
              <a:defRPr sz="1600" b="1"/>
            </a:lvl6pPr>
            <a:lvl7pPr marL="2742913" indent="0">
              <a:buNone/>
              <a:defRPr sz="1600" b="1"/>
            </a:lvl7pPr>
            <a:lvl8pPr marL="3200066" indent="0">
              <a:buNone/>
              <a:defRPr sz="1600" b="1"/>
            </a:lvl8pPr>
            <a:lvl9pPr marL="3657217"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DE4C13-E1B2-41EB-B8D1-18AAA691EBF6}" type="datetimeFigureOut">
              <a:rPr lang="fr-FR" smtClean="0"/>
              <a:t>03/01/2013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90900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DE4C13-E1B2-41EB-B8D1-18AAA691EBF6}" type="datetimeFigureOut">
              <a:rPr lang="fr-FR" smtClean="0"/>
              <a:t>03/01/2013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167382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DE4C13-E1B2-41EB-B8D1-18AAA691EBF6}" type="datetimeFigureOut">
              <a:rPr lang="fr-FR" smtClean="0"/>
              <a:t>03/01/2013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185448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7"/>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9"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400"/>
            </a:lvl1pPr>
            <a:lvl2pPr marL="457153" indent="0">
              <a:buNone/>
              <a:defRPr sz="1200"/>
            </a:lvl2pPr>
            <a:lvl3pPr marL="914304" indent="0">
              <a:buNone/>
              <a:defRPr sz="1000"/>
            </a:lvl3pPr>
            <a:lvl4pPr marL="1371457" indent="0">
              <a:buNone/>
              <a:defRPr sz="900"/>
            </a:lvl4pPr>
            <a:lvl5pPr marL="1828609" indent="0">
              <a:buNone/>
              <a:defRPr sz="900"/>
            </a:lvl5pPr>
            <a:lvl6pPr marL="2285761" indent="0">
              <a:buNone/>
              <a:defRPr sz="900"/>
            </a:lvl6pPr>
            <a:lvl7pPr marL="2742913" indent="0">
              <a:buNone/>
              <a:defRPr sz="900"/>
            </a:lvl7pPr>
            <a:lvl8pPr marL="3200066" indent="0">
              <a:buNone/>
              <a:defRPr sz="900"/>
            </a:lvl8pPr>
            <a:lvl9pPr marL="3657217"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50385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2"/>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153" indent="0">
              <a:buNone/>
              <a:defRPr sz="2800"/>
            </a:lvl2pPr>
            <a:lvl3pPr marL="914304" indent="0">
              <a:buNone/>
              <a:defRPr sz="2400"/>
            </a:lvl3pPr>
            <a:lvl4pPr marL="1371457" indent="0">
              <a:buNone/>
              <a:defRPr sz="2000"/>
            </a:lvl4pPr>
            <a:lvl5pPr marL="1828609" indent="0">
              <a:buNone/>
              <a:defRPr sz="2000"/>
            </a:lvl5pPr>
            <a:lvl6pPr marL="2285761" indent="0">
              <a:buNone/>
              <a:defRPr sz="2000"/>
            </a:lvl6pPr>
            <a:lvl7pPr marL="2742913" indent="0">
              <a:buNone/>
              <a:defRPr sz="2000"/>
            </a:lvl7pPr>
            <a:lvl8pPr marL="3200066" indent="0">
              <a:buNone/>
              <a:defRPr sz="2000"/>
            </a:lvl8pPr>
            <a:lvl9pPr marL="3657217"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153" indent="0">
              <a:buNone/>
              <a:defRPr sz="1200"/>
            </a:lvl2pPr>
            <a:lvl3pPr marL="914304" indent="0">
              <a:buNone/>
              <a:defRPr sz="1000"/>
            </a:lvl3pPr>
            <a:lvl4pPr marL="1371457" indent="0">
              <a:buNone/>
              <a:defRPr sz="900"/>
            </a:lvl4pPr>
            <a:lvl5pPr marL="1828609" indent="0">
              <a:buNone/>
              <a:defRPr sz="900"/>
            </a:lvl5pPr>
            <a:lvl6pPr marL="2285761" indent="0">
              <a:buNone/>
              <a:defRPr sz="900"/>
            </a:lvl6pPr>
            <a:lvl7pPr marL="2742913" indent="0">
              <a:buNone/>
              <a:defRPr sz="900"/>
            </a:lvl7pPr>
            <a:lvl8pPr marL="3200066" indent="0">
              <a:buNone/>
              <a:defRPr sz="900"/>
            </a:lvl8pPr>
            <a:lvl9pPr marL="3657217"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E4C13-E1B2-41EB-B8D1-18AAA691EBF6}" type="datetimeFigureOut">
              <a:rPr lang="fr-FR" smtClean="0"/>
              <a:t>03/01/2013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D75F4-077F-4CE5-ACC5-27F563C5571E}" type="slidenum">
              <a:rPr lang="fr-FR" smtClean="0"/>
              <a:t>‹N°›</a:t>
            </a:fld>
            <a:endParaRPr lang="fr-FR"/>
          </a:p>
        </p:txBody>
      </p:sp>
    </p:spTree>
    <p:extLst>
      <p:ext uri="{BB962C8B-B14F-4D97-AF65-F5344CB8AC3E}">
        <p14:creationId xmlns:p14="http://schemas.microsoft.com/office/powerpoint/2010/main" val="39786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30" tIns="45715" rIns="91430" bIns="45715"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30" tIns="45715" rIns="91430" bIns="45715"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7"/>
            <a:ext cx="1600200" cy="527402"/>
          </a:xfrm>
          <a:prstGeom prst="rect">
            <a:avLst/>
          </a:prstGeom>
        </p:spPr>
        <p:txBody>
          <a:bodyPr vert="horz" lIns="91430" tIns="45715" rIns="91430" bIns="45715" rtlCol="0" anchor="ctr"/>
          <a:lstStyle>
            <a:lvl1pPr algn="l">
              <a:defRPr sz="1200">
                <a:solidFill>
                  <a:schemeClr val="tx1">
                    <a:tint val="75000"/>
                  </a:schemeClr>
                </a:solidFill>
              </a:defRPr>
            </a:lvl1pPr>
          </a:lstStyle>
          <a:p>
            <a:fld id="{4ADE4C13-E1B2-41EB-B8D1-18AAA691EBF6}" type="datetimeFigureOut">
              <a:rPr lang="fr-FR" smtClean="0"/>
              <a:t>03/01/2013</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7"/>
            <a:ext cx="1600200" cy="527402"/>
          </a:xfrm>
          <a:prstGeom prst="rect">
            <a:avLst/>
          </a:prstGeom>
        </p:spPr>
        <p:txBody>
          <a:bodyPr vert="horz" lIns="91430" tIns="45715" rIns="91430" bIns="45715" rtlCol="0" anchor="ctr"/>
          <a:lstStyle>
            <a:lvl1pPr algn="r">
              <a:defRPr sz="1200">
                <a:solidFill>
                  <a:schemeClr val="tx1">
                    <a:tint val="75000"/>
                  </a:schemeClr>
                </a:solidFill>
              </a:defRPr>
            </a:lvl1pPr>
          </a:lstStyle>
          <a:p>
            <a:fld id="{C59D75F4-077F-4CE5-ACC5-27F563C5571E}" type="slidenum">
              <a:rPr lang="fr-FR" smtClean="0"/>
              <a:t>‹N°›</a:t>
            </a:fld>
            <a:endParaRPr lang="fr-FR"/>
          </a:p>
        </p:txBody>
      </p:sp>
    </p:spTree>
    <p:extLst>
      <p:ext uri="{BB962C8B-B14F-4D97-AF65-F5344CB8AC3E}">
        <p14:creationId xmlns:p14="http://schemas.microsoft.com/office/powerpoint/2010/main" val="1298207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04" rtl="0" eaLnBrk="1" latinLnBrk="0" hangingPunct="1">
        <a:spcBef>
          <a:spcPct val="0"/>
        </a:spcBef>
        <a:buNone/>
        <a:defRPr sz="4400" kern="1200">
          <a:solidFill>
            <a:schemeClr val="tx1"/>
          </a:solidFill>
          <a:latin typeface="+mj-lt"/>
          <a:ea typeface="+mj-ea"/>
          <a:cs typeface="+mj-cs"/>
        </a:defRPr>
      </a:lvl1pPr>
    </p:titleStyle>
    <p:bodyStyle>
      <a:lvl1pPr marL="342864" indent="-342864" algn="l" defTabSz="91430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72" indent="-285720" algn="l" defTabSz="91430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81" indent="-228576" algn="l" defTabSz="91430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32"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85"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38"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89"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42"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93" indent="-228576" algn="l" defTabSz="91430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04" rtl="0" eaLnBrk="1" latinLnBrk="0" hangingPunct="1">
        <a:defRPr sz="1800" kern="1200">
          <a:solidFill>
            <a:schemeClr val="tx1"/>
          </a:solidFill>
          <a:latin typeface="+mn-lt"/>
          <a:ea typeface="+mn-ea"/>
          <a:cs typeface="+mn-cs"/>
        </a:defRPr>
      </a:lvl1pPr>
      <a:lvl2pPr marL="457153" algn="l" defTabSz="914304" rtl="0" eaLnBrk="1" latinLnBrk="0" hangingPunct="1">
        <a:defRPr sz="1800" kern="1200">
          <a:solidFill>
            <a:schemeClr val="tx1"/>
          </a:solidFill>
          <a:latin typeface="+mn-lt"/>
          <a:ea typeface="+mn-ea"/>
          <a:cs typeface="+mn-cs"/>
        </a:defRPr>
      </a:lvl2pPr>
      <a:lvl3pPr marL="914304" algn="l" defTabSz="914304" rtl="0" eaLnBrk="1" latinLnBrk="0" hangingPunct="1">
        <a:defRPr sz="1800" kern="1200">
          <a:solidFill>
            <a:schemeClr val="tx1"/>
          </a:solidFill>
          <a:latin typeface="+mn-lt"/>
          <a:ea typeface="+mn-ea"/>
          <a:cs typeface="+mn-cs"/>
        </a:defRPr>
      </a:lvl3pPr>
      <a:lvl4pPr marL="1371457" algn="l" defTabSz="914304" rtl="0" eaLnBrk="1" latinLnBrk="0" hangingPunct="1">
        <a:defRPr sz="1800" kern="1200">
          <a:solidFill>
            <a:schemeClr val="tx1"/>
          </a:solidFill>
          <a:latin typeface="+mn-lt"/>
          <a:ea typeface="+mn-ea"/>
          <a:cs typeface="+mn-cs"/>
        </a:defRPr>
      </a:lvl4pPr>
      <a:lvl5pPr marL="1828609" algn="l" defTabSz="914304" rtl="0" eaLnBrk="1" latinLnBrk="0" hangingPunct="1">
        <a:defRPr sz="1800" kern="1200">
          <a:solidFill>
            <a:schemeClr val="tx1"/>
          </a:solidFill>
          <a:latin typeface="+mn-lt"/>
          <a:ea typeface="+mn-ea"/>
          <a:cs typeface="+mn-cs"/>
        </a:defRPr>
      </a:lvl5pPr>
      <a:lvl6pPr marL="2285761" algn="l" defTabSz="914304" rtl="0" eaLnBrk="1" latinLnBrk="0" hangingPunct="1">
        <a:defRPr sz="1800" kern="1200">
          <a:solidFill>
            <a:schemeClr val="tx1"/>
          </a:solidFill>
          <a:latin typeface="+mn-lt"/>
          <a:ea typeface="+mn-ea"/>
          <a:cs typeface="+mn-cs"/>
        </a:defRPr>
      </a:lvl6pPr>
      <a:lvl7pPr marL="2742913" algn="l" defTabSz="914304" rtl="0" eaLnBrk="1" latinLnBrk="0" hangingPunct="1">
        <a:defRPr sz="1800" kern="1200">
          <a:solidFill>
            <a:schemeClr val="tx1"/>
          </a:solidFill>
          <a:latin typeface="+mn-lt"/>
          <a:ea typeface="+mn-ea"/>
          <a:cs typeface="+mn-cs"/>
        </a:defRPr>
      </a:lvl7pPr>
      <a:lvl8pPr marL="3200066" algn="l" defTabSz="914304" rtl="0" eaLnBrk="1" latinLnBrk="0" hangingPunct="1">
        <a:defRPr sz="1800" kern="1200">
          <a:solidFill>
            <a:schemeClr val="tx1"/>
          </a:solidFill>
          <a:latin typeface="+mn-lt"/>
          <a:ea typeface="+mn-ea"/>
          <a:cs typeface="+mn-cs"/>
        </a:defRPr>
      </a:lvl8pPr>
      <a:lvl9pPr marL="3657217" algn="l" defTabSz="91430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00808" y="0"/>
            <a:ext cx="5157192" cy="6791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2348880" cy="1064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à coins arrondis 3"/>
          <p:cNvSpPr/>
          <p:nvPr/>
        </p:nvSpPr>
        <p:spPr>
          <a:xfrm>
            <a:off x="1340768" y="135594"/>
            <a:ext cx="4807214" cy="694684"/>
          </a:xfrm>
          <a:prstGeom prst="round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fr-FR" sz="2000" b="1" dirty="0" smtClean="0">
                <a:solidFill>
                  <a:schemeClr val="tx1"/>
                </a:solidFill>
                <a:latin typeface="Century Gothic" pitchFamily="34" charset="0"/>
              </a:rPr>
              <a:t>Conjuguer à ‘imparfait</a:t>
            </a:r>
            <a:endParaRPr lang="fr-FR" sz="2000" b="1" dirty="0">
              <a:solidFill>
                <a:schemeClr val="tx1"/>
              </a:solidFill>
              <a:latin typeface="Century Gothic" pitchFamily="34" charset="0"/>
            </a:endParaRPr>
          </a:p>
        </p:txBody>
      </p:sp>
      <p:sp>
        <p:nvSpPr>
          <p:cNvPr id="7" name="Rectangle 6"/>
          <p:cNvSpPr/>
          <p:nvPr/>
        </p:nvSpPr>
        <p:spPr>
          <a:xfrm>
            <a:off x="1052736" y="920552"/>
            <a:ext cx="1512168"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latin typeface="Century Gothic" pitchFamily="34" charset="0"/>
              </a:rPr>
              <a:t>Conjugaison</a:t>
            </a:r>
            <a:endParaRPr lang="fr-FR" sz="1400" b="1" dirty="0">
              <a:solidFill>
                <a:schemeClr val="tx1"/>
              </a:solidFill>
              <a:latin typeface="Century Gothic" pitchFamily="34" charset="0"/>
            </a:endParaRPr>
          </a:p>
        </p:txBody>
      </p:sp>
      <p:sp>
        <p:nvSpPr>
          <p:cNvPr id="8" name="Rectangle à coins arrondis 7"/>
          <p:cNvSpPr/>
          <p:nvPr/>
        </p:nvSpPr>
        <p:spPr>
          <a:xfrm>
            <a:off x="260648" y="272480"/>
            <a:ext cx="792088" cy="4066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Cm2</a:t>
            </a:r>
            <a:endParaRPr lang="fr-FR" sz="2000" b="1" dirty="0">
              <a:solidFill>
                <a:schemeClr val="tx1"/>
              </a:solidFill>
            </a:endParaRPr>
          </a:p>
        </p:txBody>
      </p:sp>
      <p:sp>
        <p:nvSpPr>
          <p:cNvPr id="9" name="Rectangle à coins arrondis 8"/>
          <p:cNvSpPr/>
          <p:nvPr/>
        </p:nvSpPr>
        <p:spPr>
          <a:xfrm>
            <a:off x="5691086" y="572820"/>
            <a:ext cx="913792" cy="51491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Fiche 5</a:t>
            </a:r>
            <a:endParaRPr lang="fr-FR" sz="1400" b="1" dirty="0">
              <a:solidFill>
                <a:schemeClr val="tx1"/>
              </a:solidFill>
            </a:endParaRPr>
          </a:p>
        </p:txBody>
      </p:sp>
      <p:sp>
        <p:nvSpPr>
          <p:cNvPr id="11" name="Rogner un rectangle à un seul coin 10"/>
          <p:cNvSpPr/>
          <p:nvPr/>
        </p:nvSpPr>
        <p:spPr>
          <a:xfrm>
            <a:off x="8199395" y="2576736"/>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4" name="Rogner un rectangle à un seul coin 13"/>
          <p:cNvSpPr/>
          <p:nvPr/>
        </p:nvSpPr>
        <p:spPr>
          <a:xfrm>
            <a:off x="8359080" y="3080792"/>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5" name="Rogner un rectangle à un seul coin 14"/>
          <p:cNvSpPr/>
          <p:nvPr/>
        </p:nvSpPr>
        <p:spPr>
          <a:xfrm>
            <a:off x="7550224" y="17294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6" name="Rogner un rectangle à un seul coin 15"/>
          <p:cNvSpPr/>
          <p:nvPr/>
        </p:nvSpPr>
        <p:spPr>
          <a:xfrm>
            <a:off x="7702624" y="18818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7" name="Rogner un rectangle à un seul coin 16"/>
          <p:cNvSpPr/>
          <p:nvPr/>
        </p:nvSpPr>
        <p:spPr>
          <a:xfrm>
            <a:off x="7855024" y="20342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18" name="Rogner un rectangle à un seul coin 17"/>
          <p:cNvSpPr/>
          <p:nvPr/>
        </p:nvSpPr>
        <p:spPr>
          <a:xfrm>
            <a:off x="8007424" y="2186608"/>
            <a:ext cx="504056" cy="288032"/>
          </a:xfrm>
          <a:prstGeom prst="snip1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C.1</a:t>
            </a:r>
            <a:endParaRPr lang="fr-FR" sz="1200" dirty="0">
              <a:solidFill>
                <a:schemeClr val="tx1"/>
              </a:solidFill>
            </a:endParaRPr>
          </a:p>
        </p:txBody>
      </p:sp>
      <p:sp>
        <p:nvSpPr>
          <p:cNvPr id="20" name="Rectangle 19"/>
          <p:cNvSpPr/>
          <p:nvPr/>
        </p:nvSpPr>
        <p:spPr>
          <a:xfrm>
            <a:off x="188640" y="1352600"/>
            <a:ext cx="6480720" cy="8556188"/>
          </a:xfrm>
          <a:prstGeom prst="rect">
            <a:avLst/>
          </a:prstGeom>
        </p:spPr>
        <p:txBody>
          <a:bodyPr wrap="square">
            <a:spAutoFit/>
          </a:bodyPr>
          <a:lstStyle/>
          <a:p>
            <a:r>
              <a:rPr lang="fr-FR" sz="1100" b="1" dirty="0" smtClean="0">
                <a:latin typeface="Century Gothic" pitchFamily="34" charset="0"/>
              </a:rPr>
              <a:t>1- </a:t>
            </a:r>
            <a:r>
              <a:rPr lang="fr-FR" sz="1100" b="1" u="sng" dirty="0">
                <a:latin typeface="Century Gothic" pitchFamily="34" charset="0"/>
              </a:rPr>
              <a:t>Écris les verbes entre parenthèses à l’imparfait de </a:t>
            </a:r>
            <a:r>
              <a:rPr lang="fr-FR" sz="1100" b="1" u="sng" dirty="0" smtClean="0">
                <a:latin typeface="Century Gothic" pitchFamily="34" charset="0"/>
              </a:rPr>
              <a:t>l’indicatif</a:t>
            </a:r>
            <a:r>
              <a:rPr lang="fr-FR" sz="1100" b="1" u="sng" dirty="0">
                <a:latin typeface="Century Gothic" pitchFamily="34" charset="0"/>
              </a:rPr>
              <a:t> </a:t>
            </a:r>
            <a:r>
              <a:rPr lang="fr-FR" sz="1100" b="1" u="sng" dirty="0" smtClean="0">
                <a:latin typeface="Century Gothic" pitchFamily="34" charset="0"/>
              </a:rPr>
              <a:t>:</a:t>
            </a:r>
            <a:endParaRPr lang="fr-FR" sz="1100" u="sng" dirty="0">
              <a:latin typeface="Century Gothic" pitchFamily="34" charset="0"/>
            </a:endParaRPr>
          </a:p>
          <a:p>
            <a:pPr marL="171450" indent="-171450">
              <a:buFont typeface="Arial" pitchFamily="34" charset="0"/>
              <a:buChar char="•"/>
            </a:pPr>
            <a:r>
              <a:rPr lang="fr-FR" sz="1100" dirty="0" smtClean="0">
                <a:latin typeface="Century Gothic" pitchFamily="34" charset="0"/>
              </a:rPr>
              <a:t>Quand </a:t>
            </a:r>
            <a:r>
              <a:rPr lang="fr-FR" sz="1100" dirty="0">
                <a:latin typeface="Century Gothic" pitchFamily="34" charset="0"/>
              </a:rPr>
              <a:t>j’(</a:t>
            </a:r>
            <a:r>
              <a:rPr lang="fr-FR" sz="1100" b="1" i="1" dirty="0">
                <a:latin typeface="Century Gothic" pitchFamily="34" charset="0"/>
              </a:rPr>
              <a:t>avoir</a:t>
            </a:r>
            <a:r>
              <a:rPr lang="fr-FR" sz="1100" dirty="0">
                <a:latin typeface="Century Gothic" pitchFamily="34" charset="0"/>
              </a:rPr>
              <a:t>) dix ans, je ne (</a:t>
            </a:r>
            <a:r>
              <a:rPr lang="fr-FR" sz="1100" b="1" i="1" dirty="0">
                <a:latin typeface="Century Gothic" pitchFamily="34" charset="0"/>
              </a:rPr>
              <a:t>lire</a:t>
            </a:r>
            <a:r>
              <a:rPr lang="fr-FR" sz="1100" dirty="0">
                <a:latin typeface="Century Gothic" pitchFamily="34" charset="0"/>
              </a:rPr>
              <a:t>) pas beaucoup. </a:t>
            </a:r>
          </a:p>
          <a:p>
            <a:pPr marL="171450" indent="-171450">
              <a:buFont typeface="Arial" pitchFamily="34" charset="0"/>
              <a:buChar char="•"/>
            </a:pPr>
            <a:r>
              <a:rPr lang="fr-FR" sz="1100" dirty="0" smtClean="0">
                <a:latin typeface="Century Gothic" pitchFamily="34" charset="0"/>
              </a:rPr>
              <a:t>Paul </a:t>
            </a:r>
            <a:r>
              <a:rPr lang="fr-FR" sz="1100" dirty="0">
                <a:latin typeface="Century Gothic" pitchFamily="34" charset="0"/>
              </a:rPr>
              <a:t>(</a:t>
            </a:r>
            <a:r>
              <a:rPr lang="fr-FR" sz="1100" b="1" i="1" dirty="0">
                <a:latin typeface="Century Gothic" pitchFamily="34" charset="0"/>
              </a:rPr>
              <a:t>regarder</a:t>
            </a:r>
            <a:r>
              <a:rPr lang="fr-FR" sz="1100" b="1" dirty="0">
                <a:latin typeface="Century Gothic" pitchFamily="34" charset="0"/>
              </a:rPr>
              <a:t>) </a:t>
            </a:r>
            <a:r>
              <a:rPr lang="fr-FR" sz="1100" dirty="0">
                <a:latin typeface="Century Gothic" pitchFamily="34" charset="0"/>
              </a:rPr>
              <a:t>la vitrine d’un magasin quand je l’ai rencontré. </a:t>
            </a:r>
          </a:p>
          <a:p>
            <a:pPr marL="171450" indent="-171450">
              <a:buFont typeface="Arial" pitchFamily="34" charset="0"/>
              <a:buChar char="•"/>
            </a:pPr>
            <a:r>
              <a:rPr lang="fr-FR" sz="1100" dirty="0" smtClean="0">
                <a:latin typeface="Century Gothic" pitchFamily="34" charset="0"/>
              </a:rPr>
              <a:t>Hier </a:t>
            </a:r>
            <a:r>
              <a:rPr lang="fr-FR" sz="1100" dirty="0">
                <a:latin typeface="Century Gothic" pitchFamily="34" charset="0"/>
              </a:rPr>
              <a:t>soir, nous (</a:t>
            </a:r>
            <a:r>
              <a:rPr lang="fr-FR" sz="1100" b="1" i="1" dirty="0">
                <a:latin typeface="Century Gothic" pitchFamily="34" charset="0"/>
              </a:rPr>
              <a:t>vouloir</a:t>
            </a:r>
            <a:r>
              <a:rPr lang="fr-FR" sz="1100" b="1" dirty="0">
                <a:latin typeface="Century Gothic" pitchFamily="34" charset="0"/>
              </a:rPr>
              <a:t>) </a:t>
            </a:r>
            <a:r>
              <a:rPr lang="fr-FR" sz="1100" dirty="0">
                <a:latin typeface="Century Gothic" pitchFamily="34" charset="0"/>
              </a:rPr>
              <a:t>regarder la télévision, mais nous (</a:t>
            </a:r>
            <a:r>
              <a:rPr lang="fr-FR" sz="1100" b="1" i="1" dirty="0">
                <a:latin typeface="Century Gothic" pitchFamily="34" charset="0"/>
              </a:rPr>
              <a:t>devoir</a:t>
            </a:r>
            <a:r>
              <a:rPr lang="fr-FR" sz="1100" b="1" dirty="0">
                <a:latin typeface="Century Gothic" pitchFamily="34" charset="0"/>
              </a:rPr>
              <a:t>) </a:t>
            </a:r>
            <a:r>
              <a:rPr lang="fr-FR" sz="1100" dirty="0">
                <a:latin typeface="Century Gothic" pitchFamily="34" charset="0"/>
              </a:rPr>
              <a:t>faire nos devoirs. </a:t>
            </a:r>
          </a:p>
          <a:p>
            <a:pPr marL="171450" indent="-171450">
              <a:buFont typeface="Arial" pitchFamily="34" charset="0"/>
              <a:buChar char="•"/>
            </a:pPr>
            <a:r>
              <a:rPr lang="fr-FR" sz="1100" dirty="0" smtClean="0">
                <a:latin typeface="Century Gothic" pitchFamily="34" charset="0"/>
              </a:rPr>
              <a:t>On </a:t>
            </a:r>
            <a:r>
              <a:rPr lang="fr-FR" sz="1100" dirty="0">
                <a:latin typeface="Century Gothic" pitchFamily="34" charset="0"/>
              </a:rPr>
              <a:t>ne (</a:t>
            </a:r>
            <a:r>
              <a:rPr lang="fr-FR" sz="1100" b="1" i="1" dirty="0">
                <a:latin typeface="Century Gothic" pitchFamily="34" charset="0"/>
              </a:rPr>
              <a:t>pouvoir</a:t>
            </a:r>
            <a:r>
              <a:rPr lang="fr-FR" sz="1100" b="1" dirty="0">
                <a:latin typeface="Century Gothic" pitchFamily="34" charset="0"/>
              </a:rPr>
              <a:t>) </a:t>
            </a:r>
            <a:r>
              <a:rPr lang="fr-FR" sz="1100" dirty="0">
                <a:latin typeface="Century Gothic" pitchFamily="34" charset="0"/>
              </a:rPr>
              <a:t>pas sortir car la pluie (</a:t>
            </a:r>
            <a:r>
              <a:rPr lang="fr-FR" sz="1100" b="1" i="1" dirty="0">
                <a:latin typeface="Century Gothic" pitchFamily="34" charset="0"/>
              </a:rPr>
              <a:t>tomber</a:t>
            </a:r>
            <a:r>
              <a:rPr lang="fr-FR" sz="1100" b="1" dirty="0">
                <a:latin typeface="Century Gothic" pitchFamily="34" charset="0"/>
              </a:rPr>
              <a:t>) </a:t>
            </a:r>
            <a:r>
              <a:rPr lang="fr-FR" sz="1100" dirty="0">
                <a:latin typeface="Century Gothic" pitchFamily="34" charset="0"/>
              </a:rPr>
              <a:t>violemment. </a:t>
            </a:r>
          </a:p>
          <a:p>
            <a:pPr marL="171450" indent="-171450">
              <a:buFont typeface="Arial" pitchFamily="34" charset="0"/>
              <a:buChar char="•"/>
            </a:pPr>
            <a:r>
              <a:rPr lang="fr-FR" sz="1100" dirty="0" smtClean="0">
                <a:latin typeface="Century Gothic" pitchFamily="34" charset="0"/>
              </a:rPr>
              <a:t>Est-ce </a:t>
            </a:r>
            <a:r>
              <a:rPr lang="fr-FR" sz="1100" dirty="0">
                <a:latin typeface="Century Gothic" pitchFamily="34" charset="0"/>
              </a:rPr>
              <a:t>que tu (</a:t>
            </a:r>
            <a:r>
              <a:rPr lang="fr-FR" sz="1100" b="1" i="1" dirty="0">
                <a:latin typeface="Century Gothic" pitchFamily="34" charset="0"/>
              </a:rPr>
              <a:t>aller</a:t>
            </a:r>
            <a:r>
              <a:rPr lang="fr-FR" sz="1100" b="1" dirty="0">
                <a:latin typeface="Century Gothic" pitchFamily="34" charset="0"/>
              </a:rPr>
              <a:t>) </a:t>
            </a:r>
            <a:r>
              <a:rPr lang="fr-FR" sz="1100" dirty="0">
                <a:latin typeface="Century Gothic" pitchFamily="34" charset="0"/>
              </a:rPr>
              <a:t>à la piscine quand je t’ai vu mercredi dernier ? </a:t>
            </a:r>
          </a:p>
          <a:p>
            <a:pPr marL="171450" indent="-171450">
              <a:buFont typeface="Arial" pitchFamily="34" charset="0"/>
              <a:buChar char="•"/>
            </a:pPr>
            <a:r>
              <a:rPr lang="fr-FR" sz="1100" dirty="0" smtClean="0">
                <a:latin typeface="Century Gothic" pitchFamily="34" charset="0"/>
              </a:rPr>
              <a:t>Après </a:t>
            </a:r>
            <a:r>
              <a:rPr lang="fr-FR" sz="1100" dirty="0">
                <a:latin typeface="Century Gothic" pitchFamily="34" charset="0"/>
              </a:rPr>
              <a:t>chaque repas, mon père (</a:t>
            </a:r>
            <a:r>
              <a:rPr lang="fr-FR" sz="1100" b="1" i="1" dirty="0">
                <a:latin typeface="Century Gothic" pitchFamily="34" charset="0"/>
              </a:rPr>
              <a:t>prendre</a:t>
            </a:r>
            <a:r>
              <a:rPr lang="fr-FR" sz="1100" b="1" dirty="0">
                <a:latin typeface="Century Gothic" pitchFamily="34" charset="0"/>
              </a:rPr>
              <a:t>) </a:t>
            </a:r>
            <a:r>
              <a:rPr lang="fr-FR" sz="1100" dirty="0">
                <a:latin typeface="Century Gothic" pitchFamily="34" charset="0"/>
              </a:rPr>
              <a:t>un café et il y (</a:t>
            </a:r>
            <a:r>
              <a:rPr lang="fr-FR" sz="1100" b="1" i="1" dirty="0">
                <a:latin typeface="Century Gothic" pitchFamily="34" charset="0"/>
              </a:rPr>
              <a:t>ajouter</a:t>
            </a:r>
            <a:r>
              <a:rPr lang="fr-FR" sz="1100" b="1" dirty="0">
                <a:latin typeface="Century Gothic" pitchFamily="34" charset="0"/>
              </a:rPr>
              <a:t>) </a:t>
            </a:r>
            <a:r>
              <a:rPr lang="fr-FR" sz="1100" dirty="0">
                <a:latin typeface="Century Gothic" pitchFamily="34" charset="0"/>
              </a:rPr>
              <a:t>deux sucres. </a:t>
            </a:r>
          </a:p>
          <a:p>
            <a:pPr marL="171450" indent="-171450">
              <a:buFont typeface="Arial" pitchFamily="34" charset="0"/>
              <a:buChar char="•"/>
            </a:pPr>
            <a:r>
              <a:rPr lang="fr-FR" sz="1100" dirty="0" smtClean="0">
                <a:latin typeface="Century Gothic" pitchFamily="34" charset="0"/>
              </a:rPr>
              <a:t>À </a:t>
            </a:r>
            <a:r>
              <a:rPr lang="fr-FR" sz="1100" dirty="0">
                <a:latin typeface="Century Gothic" pitchFamily="34" charset="0"/>
              </a:rPr>
              <a:t>quelle heure (</a:t>
            </a:r>
            <a:r>
              <a:rPr lang="fr-FR" sz="1100" b="1" i="1" dirty="0">
                <a:latin typeface="Century Gothic" pitchFamily="34" charset="0"/>
              </a:rPr>
              <a:t>être</a:t>
            </a:r>
            <a:r>
              <a:rPr lang="fr-FR" sz="1100" b="1" dirty="0">
                <a:latin typeface="Century Gothic" pitchFamily="34" charset="0"/>
              </a:rPr>
              <a:t>) </a:t>
            </a:r>
            <a:r>
              <a:rPr lang="fr-FR" sz="1100" dirty="0">
                <a:latin typeface="Century Gothic" pitchFamily="34" charset="0"/>
              </a:rPr>
              <a:t>ton train hier soir ? </a:t>
            </a:r>
          </a:p>
          <a:p>
            <a:endParaRPr lang="fr-FR" sz="1100" dirty="0">
              <a:latin typeface="Century Gothic" pitchFamily="34" charset="0"/>
            </a:endParaRPr>
          </a:p>
          <a:p>
            <a:r>
              <a:rPr lang="fr-FR" sz="1100" b="1" dirty="0" smtClean="0">
                <a:latin typeface="Century Gothic" pitchFamily="34" charset="0"/>
              </a:rPr>
              <a:t>2 - </a:t>
            </a:r>
            <a:r>
              <a:rPr lang="fr-FR" sz="1100" b="1" u="sng" dirty="0">
                <a:latin typeface="Century Gothic" pitchFamily="34" charset="0"/>
              </a:rPr>
              <a:t>Écris ce texte à l'imparfait de l'indicatif </a:t>
            </a:r>
            <a:r>
              <a:rPr lang="fr-FR" sz="1100" b="1" u="sng" dirty="0" smtClean="0">
                <a:latin typeface="Century Gothic" pitchFamily="34" charset="0"/>
              </a:rPr>
              <a:t>:</a:t>
            </a:r>
          </a:p>
          <a:p>
            <a:r>
              <a:rPr lang="fr-FR" sz="1100" dirty="0" smtClean="0">
                <a:latin typeface="Century Gothic" pitchFamily="34" charset="0"/>
              </a:rPr>
              <a:t>L'eau </a:t>
            </a:r>
            <a:r>
              <a:rPr lang="fr-FR" sz="1100" dirty="0">
                <a:latin typeface="Century Gothic" pitchFamily="34" charset="0"/>
              </a:rPr>
              <a:t>qu'il sonde de temps en temps n'est pas profonde; c'est à peine un marécage. Par moments, il entend un violent clapotis et l'embarcation tangue, mais quand il tourne la torche dans cette direction, il n'aperçoit qu'une carapace écailleuse. Deux nuits sans sommeil rendent ses yeux douloureux; il s'allonge du mieux qu'il peut au fond de la barque et il s'endort. </a:t>
            </a:r>
          </a:p>
          <a:p>
            <a:endParaRPr lang="fr-FR" sz="1100" dirty="0" smtClean="0">
              <a:latin typeface="Century Gothic" pitchFamily="34" charset="0"/>
            </a:endParaRPr>
          </a:p>
          <a:p>
            <a:r>
              <a:rPr lang="fr-FR" sz="1100" b="1" dirty="0" smtClean="0">
                <a:latin typeface="Century Gothic" pitchFamily="34" charset="0"/>
              </a:rPr>
              <a:t>3 - </a:t>
            </a:r>
            <a:r>
              <a:rPr lang="fr-FR" sz="1100" b="1" u="sng" dirty="0">
                <a:latin typeface="Century Gothic" pitchFamily="34" charset="0"/>
              </a:rPr>
              <a:t>Écris ce texte à l'imparfait de l'indicatif </a:t>
            </a:r>
            <a:r>
              <a:rPr lang="fr-FR" sz="1100" b="1" u="sng" dirty="0" smtClean="0">
                <a:latin typeface="Century Gothic" pitchFamily="34" charset="0"/>
              </a:rPr>
              <a:t>:</a:t>
            </a:r>
            <a:endParaRPr lang="fr-FR" sz="1100" b="1" u="sng" dirty="0">
              <a:latin typeface="Century Gothic" pitchFamily="34" charset="0"/>
            </a:endParaRPr>
          </a:p>
          <a:p>
            <a:r>
              <a:rPr lang="fr-FR" sz="1100" dirty="0" smtClean="0">
                <a:latin typeface="Century Gothic" pitchFamily="34" charset="0"/>
              </a:rPr>
              <a:t>Souvent </a:t>
            </a:r>
            <a:r>
              <a:rPr lang="fr-FR" sz="1100" dirty="0">
                <a:latin typeface="Century Gothic" pitchFamily="34" charset="0"/>
              </a:rPr>
              <a:t>le dimanche, on va chez mes grands-parents. Nous mangeons du poulet avec des frites. Dans l’après-midi toute la famille se rend au zoo et nous pouvons voir les animaux enfermés dans leur cage. J’ai peur quand le lion rugit. Ces animaux m’effraient mais j’aime quand même les voir. </a:t>
            </a:r>
          </a:p>
          <a:p>
            <a:endParaRPr lang="fr-FR" sz="1100" dirty="0" smtClean="0">
              <a:latin typeface="Century Gothic" pitchFamily="34" charset="0"/>
            </a:endParaRPr>
          </a:p>
          <a:p>
            <a:r>
              <a:rPr lang="fr-FR" sz="1100" b="1" dirty="0" smtClean="0">
                <a:latin typeface="Century Gothic" pitchFamily="34" charset="0"/>
              </a:rPr>
              <a:t>4 - </a:t>
            </a:r>
            <a:r>
              <a:rPr lang="fr-FR" sz="1100" b="1" u="sng" dirty="0">
                <a:latin typeface="Century Gothic" pitchFamily="34" charset="0"/>
              </a:rPr>
              <a:t>Écris ce texte à l'imparfait de l'indicatif en parlant de tes parents. </a:t>
            </a:r>
            <a:r>
              <a:rPr lang="fr-FR" sz="1100" dirty="0">
                <a:latin typeface="Century Gothic" pitchFamily="34" charset="0"/>
              </a:rPr>
              <a:t>Ils….. </a:t>
            </a:r>
          </a:p>
          <a:p>
            <a:r>
              <a:rPr lang="fr-FR" sz="1100" dirty="0" smtClean="0">
                <a:latin typeface="Century Gothic" pitchFamily="34" charset="0"/>
              </a:rPr>
              <a:t>J’aimais </a:t>
            </a:r>
            <a:r>
              <a:rPr lang="fr-FR" sz="1100" dirty="0">
                <a:latin typeface="Century Gothic" pitchFamily="34" charset="0"/>
              </a:rPr>
              <a:t>me promener le long du canal. La présence de l’eau me calmait et je retrouvais ainsi toute mon énergie. Je pouvais marcher longtemps sur le chemin de halage. Parfois une péniche glissait silencieusement et je voyais le pilote qui dirigeait son bateau vers la prochaine écluse. Je venais m’accouder au parapet d’un pont, je faisais une pause et je reprenais mon chemin lentement. Je ne voulais surtout pas être dérangé pendant ma promenade et j’arrivais chez moi dans de bonnes dispositions pour reprendre mon travail. </a:t>
            </a:r>
            <a:endParaRPr lang="fr-FR" sz="1100" dirty="0" smtClean="0">
              <a:latin typeface="Century Gothic" pitchFamily="34" charset="0"/>
            </a:endParaRPr>
          </a:p>
          <a:p>
            <a:endParaRPr lang="fr-FR" sz="1100" dirty="0">
              <a:latin typeface="Century Gothic" pitchFamily="34" charset="0"/>
            </a:endParaRPr>
          </a:p>
          <a:p>
            <a:r>
              <a:rPr lang="fr-FR" sz="1100" b="1" dirty="0" smtClean="0">
                <a:latin typeface="Century Gothic" pitchFamily="34" charset="0"/>
              </a:rPr>
              <a:t>6 - </a:t>
            </a:r>
            <a:r>
              <a:rPr lang="fr-FR" sz="1100" b="1" u="sng" dirty="0">
                <a:latin typeface="Century Gothic" pitchFamily="34" charset="0"/>
              </a:rPr>
              <a:t>Recopie les phrases en conjuguant les verbes entre parenthèses à l'imparfait : </a:t>
            </a:r>
            <a:endParaRPr lang="fr-FR" sz="1100" b="1" u="sng" dirty="0" smtClean="0">
              <a:latin typeface="Century Gothic" pitchFamily="34" charset="0"/>
            </a:endParaRPr>
          </a:p>
          <a:p>
            <a:r>
              <a:rPr lang="fr-FR" sz="1100" dirty="0" smtClean="0">
                <a:latin typeface="Century Gothic" pitchFamily="34" charset="0"/>
              </a:rPr>
              <a:t>Nous </a:t>
            </a:r>
            <a:r>
              <a:rPr lang="fr-FR" sz="1100" dirty="0">
                <a:latin typeface="Century Gothic" pitchFamily="34" charset="0"/>
              </a:rPr>
              <a:t>(</a:t>
            </a:r>
            <a:r>
              <a:rPr lang="fr-FR" sz="1100" b="1" dirty="0">
                <a:latin typeface="Century Gothic" pitchFamily="34" charset="0"/>
              </a:rPr>
              <a:t>être) </a:t>
            </a:r>
            <a:r>
              <a:rPr lang="fr-FR" sz="1100" dirty="0">
                <a:latin typeface="Century Gothic" pitchFamily="34" charset="0"/>
              </a:rPr>
              <a:t>des enfants insupportables et c'est en vain que grand-mère (</a:t>
            </a:r>
            <a:r>
              <a:rPr lang="fr-FR" sz="1100" b="1" dirty="0">
                <a:latin typeface="Century Gothic" pitchFamily="34" charset="0"/>
              </a:rPr>
              <a:t>essayer) </a:t>
            </a:r>
            <a:r>
              <a:rPr lang="fr-FR" sz="1100" dirty="0">
                <a:latin typeface="Century Gothic" pitchFamily="34" charset="0"/>
              </a:rPr>
              <a:t>de nous faire tenir tranquille. </a:t>
            </a:r>
          </a:p>
          <a:p>
            <a:r>
              <a:rPr lang="fr-FR" sz="1100" dirty="0">
                <a:latin typeface="Century Gothic" pitchFamily="34" charset="0"/>
              </a:rPr>
              <a:t>"Restez cinq minutes sans bouger !" nous </a:t>
            </a:r>
            <a:r>
              <a:rPr lang="fr-FR" sz="1100" b="1" dirty="0">
                <a:latin typeface="Century Gothic" pitchFamily="34" charset="0"/>
              </a:rPr>
              <a:t>(crier) </a:t>
            </a:r>
            <a:r>
              <a:rPr lang="fr-FR" sz="1100" dirty="0">
                <a:latin typeface="Century Gothic" pitchFamily="34" charset="0"/>
              </a:rPr>
              <a:t>elle exaspérée. </a:t>
            </a:r>
          </a:p>
          <a:p>
            <a:r>
              <a:rPr lang="fr-FR" sz="1100" dirty="0">
                <a:latin typeface="Century Gothic" pitchFamily="34" charset="0"/>
              </a:rPr>
              <a:t>Je n’</a:t>
            </a:r>
            <a:r>
              <a:rPr lang="fr-FR" sz="1100" b="1" dirty="0">
                <a:latin typeface="Century Gothic" pitchFamily="34" charset="0"/>
              </a:rPr>
              <a:t>(avoir) </a:t>
            </a:r>
            <a:r>
              <a:rPr lang="fr-FR" sz="1100" dirty="0">
                <a:latin typeface="Century Gothic" pitchFamily="34" charset="0"/>
              </a:rPr>
              <a:t>peur que des dangers inexistants, les périls réels me </a:t>
            </a:r>
            <a:r>
              <a:rPr lang="fr-FR" sz="1100" b="1" dirty="0">
                <a:latin typeface="Century Gothic" pitchFamily="34" charset="0"/>
              </a:rPr>
              <a:t>(laisser) </a:t>
            </a:r>
            <a:r>
              <a:rPr lang="fr-FR" sz="1100" dirty="0">
                <a:latin typeface="Century Gothic" pitchFamily="34" charset="0"/>
              </a:rPr>
              <a:t>insensible. </a:t>
            </a:r>
          </a:p>
          <a:p>
            <a:r>
              <a:rPr lang="fr-FR" sz="1100" dirty="0">
                <a:latin typeface="Century Gothic" pitchFamily="34" charset="0"/>
              </a:rPr>
              <a:t>Nous </a:t>
            </a:r>
            <a:r>
              <a:rPr lang="fr-FR" sz="1100" b="1" dirty="0">
                <a:latin typeface="Century Gothic" pitchFamily="34" charset="0"/>
              </a:rPr>
              <a:t>(prendre) </a:t>
            </a:r>
            <a:r>
              <a:rPr lang="fr-FR" sz="1100" dirty="0">
                <a:latin typeface="Century Gothic" pitchFamily="34" charset="0"/>
              </a:rPr>
              <a:t>tous les risques. Ni les gouffres de la rivière ne nous </a:t>
            </a:r>
            <a:r>
              <a:rPr lang="fr-FR" sz="1100" b="1" dirty="0">
                <a:latin typeface="Century Gothic" pitchFamily="34" charset="0"/>
              </a:rPr>
              <a:t>(arrêter) </a:t>
            </a:r>
            <a:r>
              <a:rPr lang="fr-FR" sz="1100" dirty="0">
                <a:latin typeface="Century Gothic" pitchFamily="34" charset="0"/>
              </a:rPr>
              <a:t>ni les parois des montagnes ne nous (</a:t>
            </a:r>
            <a:r>
              <a:rPr lang="fr-FR" sz="1100" b="1" dirty="0">
                <a:latin typeface="Century Gothic" pitchFamily="34" charset="0"/>
              </a:rPr>
              <a:t>effrayer). </a:t>
            </a:r>
            <a:endParaRPr lang="fr-FR" sz="1100" dirty="0">
              <a:latin typeface="Century Gothic" pitchFamily="34" charset="0"/>
            </a:endParaRPr>
          </a:p>
          <a:p>
            <a:endParaRPr lang="fr-FR" sz="1100" dirty="0" smtClean="0">
              <a:latin typeface="Century Gothic" pitchFamily="34" charset="0"/>
            </a:endParaRPr>
          </a:p>
          <a:p>
            <a:r>
              <a:rPr lang="fr-FR" sz="1100" b="1" dirty="0" smtClean="0">
                <a:latin typeface="Century Gothic" pitchFamily="34" charset="0"/>
              </a:rPr>
              <a:t>7 - </a:t>
            </a:r>
            <a:r>
              <a:rPr lang="fr-FR" sz="1100" b="1" u="sng" dirty="0">
                <a:latin typeface="Century Gothic" pitchFamily="34" charset="0"/>
              </a:rPr>
              <a:t>Transpose ce texte à l’imparfait de l’indicatif. </a:t>
            </a:r>
          </a:p>
          <a:p>
            <a:r>
              <a:rPr lang="fr-FR" sz="1100" dirty="0" smtClean="0">
                <a:latin typeface="Century Gothic" pitchFamily="34" charset="0"/>
              </a:rPr>
              <a:t>Tous </a:t>
            </a:r>
            <a:r>
              <a:rPr lang="fr-FR" sz="1100" dirty="0">
                <a:latin typeface="Century Gothic" pitchFamily="34" charset="0"/>
              </a:rPr>
              <a:t>les soirs, quand le ciel s’assombrit, la jument hennit. Les deux enfants obéissent alors à cet appel. Ils remplissent chacun leurs seaux : l’un la nourrit, l’autre la rafraîchit de l’eau tirée du puits. Ensuite ils la nettoient. Elle se laisse faire et ne bouge pas. Ils sont satisfaits de voir que l’animal s’habitue à ce rituel, et reviennent chaque soir. </a:t>
            </a:r>
          </a:p>
          <a:p>
            <a:endParaRPr lang="fr-FR" sz="1100" dirty="0" smtClean="0">
              <a:latin typeface="Century Gothic" pitchFamily="34" charset="0"/>
            </a:endParaRPr>
          </a:p>
          <a:p>
            <a:r>
              <a:rPr lang="fr-FR" sz="1100" b="1" dirty="0" smtClean="0">
                <a:latin typeface="Century Gothic" pitchFamily="34" charset="0"/>
              </a:rPr>
              <a:t>8 - </a:t>
            </a:r>
            <a:r>
              <a:rPr lang="fr-FR" sz="1100" b="1" u="sng" dirty="0">
                <a:latin typeface="Century Gothic" pitchFamily="34" charset="0"/>
              </a:rPr>
              <a:t>Écris les verbes entre parenthèses à l'imparfait : </a:t>
            </a:r>
          </a:p>
          <a:p>
            <a:r>
              <a:rPr lang="fr-FR" sz="1100" dirty="0" smtClean="0">
                <a:latin typeface="Century Gothic" pitchFamily="34" charset="0"/>
              </a:rPr>
              <a:t>Une </a:t>
            </a:r>
            <a:r>
              <a:rPr lang="fr-FR" sz="1100" dirty="0">
                <a:latin typeface="Century Gothic" pitchFamily="34" charset="0"/>
              </a:rPr>
              <a:t>petite poule (</a:t>
            </a:r>
            <a:r>
              <a:rPr lang="fr-FR" sz="1100" b="1" i="1" dirty="0">
                <a:latin typeface="Century Gothic" pitchFamily="34" charset="0"/>
              </a:rPr>
              <a:t>vivre</a:t>
            </a:r>
            <a:r>
              <a:rPr lang="fr-FR" sz="1100" dirty="0">
                <a:latin typeface="Century Gothic" pitchFamily="34" charset="0"/>
              </a:rPr>
              <a:t>) dans un hangar avec 3 333 poules. L’homme qui (</a:t>
            </a:r>
            <a:r>
              <a:rPr lang="fr-FR" sz="1100" b="1" i="1" dirty="0">
                <a:latin typeface="Century Gothic" pitchFamily="34" charset="0"/>
              </a:rPr>
              <a:t>surveiller</a:t>
            </a:r>
            <a:r>
              <a:rPr lang="fr-FR" sz="1100" dirty="0">
                <a:latin typeface="Century Gothic" pitchFamily="34" charset="0"/>
              </a:rPr>
              <a:t>) cet élevage était appelé l’administrateur. La petite poule (</a:t>
            </a:r>
            <a:r>
              <a:rPr lang="fr-FR" sz="1100" b="1" i="1" dirty="0">
                <a:latin typeface="Century Gothic" pitchFamily="34" charset="0"/>
              </a:rPr>
              <a:t>raconter</a:t>
            </a:r>
            <a:r>
              <a:rPr lang="fr-FR" sz="1100" dirty="0">
                <a:latin typeface="Century Gothic" pitchFamily="34" charset="0"/>
              </a:rPr>
              <a:t>) aux autres poules qu’elle pondrait des </a:t>
            </a:r>
            <a:r>
              <a:rPr lang="fr-FR" sz="1100" dirty="0" err="1">
                <a:latin typeface="Century Gothic" pitchFamily="34" charset="0"/>
              </a:rPr>
              <a:t>oeufs</a:t>
            </a:r>
            <a:r>
              <a:rPr lang="fr-FR" sz="1100" dirty="0">
                <a:latin typeface="Century Gothic" pitchFamily="34" charset="0"/>
              </a:rPr>
              <a:t> en or quand elle serait grande. Toutes les poules (se </a:t>
            </a:r>
            <a:r>
              <a:rPr lang="fr-FR" sz="1100" b="1" i="1" dirty="0">
                <a:latin typeface="Century Gothic" pitchFamily="34" charset="0"/>
              </a:rPr>
              <a:t>moquer</a:t>
            </a:r>
            <a:r>
              <a:rPr lang="fr-FR" sz="1100" dirty="0">
                <a:latin typeface="Century Gothic" pitchFamily="34" charset="0"/>
              </a:rPr>
              <a:t>) d’elle. Elle (</a:t>
            </a:r>
            <a:r>
              <a:rPr lang="fr-FR" sz="1100" b="1" i="1" dirty="0">
                <a:latin typeface="Century Gothic" pitchFamily="34" charset="0"/>
              </a:rPr>
              <a:t>ajouter</a:t>
            </a:r>
            <a:r>
              <a:rPr lang="fr-FR" sz="1100" dirty="0">
                <a:latin typeface="Century Gothic" pitchFamily="34" charset="0"/>
              </a:rPr>
              <a:t>) qu’elle (</a:t>
            </a:r>
            <a:r>
              <a:rPr lang="fr-FR" sz="1100" b="1" i="1" dirty="0">
                <a:latin typeface="Century Gothic" pitchFamily="34" charset="0"/>
              </a:rPr>
              <a:t>vouloir</a:t>
            </a:r>
            <a:r>
              <a:rPr lang="fr-FR" sz="1100" dirty="0">
                <a:latin typeface="Century Gothic" pitchFamily="34" charset="0"/>
              </a:rPr>
              <a:t>) d’abord apprendre à chanter. </a:t>
            </a:r>
          </a:p>
        </p:txBody>
      </p:sp>
    </p:spTree>
    <p:extLst>
      <p:ext uri="{BB962C8B-B14F-4D97-AF65-F5344CB8AC3E}">
        <p14:creationId xmlns:p14="http://schemas.microsoft.com/office/powerpoint/2010/main" val="40810766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648</Words>
  <Application>Microsoft Office PowerPoint</Application>
  <PresentationFormat>Format A4 (210 x 297 mm)</PresentationFormat>
  <Paragraphs>39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dc:creator>
  <cp:lastModifiedBy>Nathalie</cp:lastModifiedBy>
  <cp:revision>68</cp:revision>
  <dcterms:created xsi:type="dcterms:W3CDTF">2012-10-29T16:06:26Z</dcterms:created>
  <dcterms:modified xsi:type="dcterms:W3CDTF">2013-01-03T17:22:15Z</dcterms:modified>
</cp:coreProperties>
</file>