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5" r:id="rId3"/>
    <p:sldId id="279" r:id="rId4"/>
    <p:sldId id="296" r:id="rId5"/>
    <p:sldId id="294" r:id="rId6"/>
    <p:sldId id="297" r:id="rId7"/>
    <p:sldId id="292" r:id="rId8"/>
    <p:sldId id="298" r:id="rId9"/>
    <p:sldId id="293" r:id="rId10"/>
    <p:sldId id="299" r:id="rId11"/>
    <p:sldId id="30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200" dirty="0" smtClean="0">
                <a:latin typeface="Fontastique" pitchFamily="2" charset="0"/>
                <a:ea typeface="Fontastique" pitchFamily="2" charset="0"/>
              </a:rPr>
              <a:t>Conjugaison</a:t>
            </a:r>
            <a:endParaRPr lang="fr-FR" sz="72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Le verbe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589">
        <p:cut/>
      </p:transition>
    </mc:Choice>
    <mc:Fallback xmlns="">
      <p:transition advTm="358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15616" y="4046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Selon quoi le verbe varie-t-il?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127187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48680"/>
            <a:ext cx="7466448" cy="5112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20350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9632" y="1562238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Aujourd’hui, nous allons travailler en conjugaison.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Nous allons </a:t>
            </a:r>
            <a:r>
              <a:rPr lang="fr-FR" sz="2800" dirty="0" smtClean="0">
                <a:latin typeface="Calibri" panose="020F0502020204030204" pitchFamily="34" charset="0"/>
              </a:rPr>
              <a:t>revoir ce qu’est un verbe. Nous allons apprendre à distinguer les différents temps auxquels peut être conjugué le verbe 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4022" y="364502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Nous allons aussi apprendre à identifier l’infinitif et le groupe d’un verbe.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Mrs Chocolat" pitchFamily="2" charset="0"/>
              </a:rPr>
              <a:t>Objectif de la séance</a:t>
            </a:r>
            <a:endParaRPr lang="fr-FR" sz="3600" dirty="0">
              <a:latin typeface="Mrs Chocol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633071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endParaRPr lang="fr-FR" sz="3600" dirty="0"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15622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Dans quelle matière allons nous travailler ?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9632" y="3315117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Qu’allons-nous apprendre ?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9632" y="156223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Qu’est-ce qu’un verbe ? 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Quelles sont les particularités du verbe?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Mrs Chocolat" pitchFamily="2" charset="0"/>
              </a:rPr>
              <a:t>Activation des connaissances</a:t>
            </a:r>
            <a:endParaRPr lang="fr-FR" sz="3600" dirty="0">
              <a:latin typeface="Mrs Chocol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566086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Mrs Chocolat" pitchFamily="2" charset="0"/>
              </a:rPr>
              <a:t>Le verbe permet de situer dans le temps les faits qui ont lieu.</a:t>
            </a:r>
            <a:endParaRPr lang="fr-FR" sz="3600" dirty="0"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156223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</a:rPr>
              <a:t>Un </a:t>
            </a:r>
            <a:r>
              <a:rPr lang="fr-FR" sz="2800" dirty="0" smtClean="0">
                <a:latin typeface="Calibri" panose="020F0502020204030204" pitchFamily="34" charset="0"/>
              </a:rPr>
              <a:t>verbe peut situer des actions dans le passé (action déjà terminée).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483768" y="251862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Hier, je suis allée à la piscine.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9632" y="3041845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Il peut situer des actions dans le présent (action en cours).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197671" y="3792171"/>
            <a:ext cx="315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Je parle du verbe.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95569" y="4473005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Il peut situer des actions dans le futur (action non réalisée).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71733" y="55092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Je verrai ma tante demain.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21610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9632" y="15622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Calibri" panose="020F0502020204030204" pitchFamily="34" charset="0"/>
              </a:rPr>
              <a:t>Indique le temps des phrases suivantes .</a:t>
            </a:r>
            <a:endParaRPr lang="fr-FR" sz="2800" u="sng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35537" y="256490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Nous irons voir grand-mère demain.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Je ferai mes exercices.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Nous écoutons la maîtresse.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Jean a fait une bêtise.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73380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45" y="118424"/>
            <a:ext cx="7704856" cy="1442674"/>
          </a:xfrm>
        </p:spPr>
        <p:txBody>
          <a:bodyPr/>
          <a:lstStyle/>
          <a:p>
            <a:r>
              <a:rPr lang="fr-FR" sz="3600" dirty="0">
                <a:latin typeface="Mrs Chocolat" pitchFamily="2" charset="0"/>
              </a:rPr>
              <a:t>L’infinitif sert à nommer les verbes. </a:t>
            </a:r>
            <a:r>
              <a:rPr lang="fr-FR" sz="3600" dirty="0" smtClean="0">
                <a:latin typeface="Mrs Chocolat" pitchFamily="2" charset="0"/>
              </a:rPr>
              <a:t>Les </a:t>
            </a:r>
            <a:r>
              <a:rPr lang="fr-FR" sz="3600" dirty="0">
                <a:latin typeface="Mrs Chocolat" pitchFamily="2" charset="0"/>
              </a:rPr>
              <a:t>verbes à l'infinitif sont classés en trois groupes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59632" y="156223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Le 1</a:t>
            </a:r>
            <a:r>
              <a:rPr lang="fr-FR" sz="2800" baseline="30000" dirty="0" smtClean="0">
                <a:latin typeface="Calibri" panose="020F0502020204030204" pitchFamily="34" charset="0"/>
              </a:rPr>
              <a:t>er</a:t>
            </a:r>
            <a:r>
              <a:rPr lang="fr-FR" sz="2800" dirty="0" smtClean="0">
                <a:latin typeface="Calibri" panose="020F0502020204030204" pitchFamily="34" charset="0"/>
              </a:rPr>
              <a:t> groupe comprend tous les verbes dont l’infinitif se termine par –er (sauf aller).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673655" y="2481318"/>
            <a:ext cx="684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chanter – danser – jouer – nager - porter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9632" y="3041845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Le 2</a:t>
            </a:r>
            <a:r>
              <a:rPr lang="fr-FR" sz="2800" baseline="30000" dirty="0" smtClean="0">
                <a:latin typeface="Calibri" panose="020F0502020204030204" pitchFamily="34" charset="0"/>
              </a:rPr>
              <a:t>ème</a:t>
            </a:r>
            <a:r>
              <a:rPr lang="fr-FR" sz="2800" dirty="0" smtClean="0">
                <a:latin typeface="Calibri" panose="020F0502020204030204" pitchFamily="34" charset="0"/>
              </a:rPr>
              <a:t> groupe contient les verbes dont l’infinitif se termine en –</a:t>
            </a:r>
            <a:r>
              <a:rPr lang="fr-FR" sz="2800" dirty="0" err="1" smtClean="0">
                <a:latin typeface="Calibri" panose="020F0502020204030204" pitchFamily="34" charset="0"/>
              </a:rPr>
              <a:t>ir</a:t>
            </a:r>
            <a:r>
              <a:rPr lang="fr-FR" sz="2800" dirty="0" smtClean="0">
                <a:latin typeface="Calibri" panose="020F0502020204030204" pitchFamily="34" charset="0"/>
              </a:rPr>
              <a:t> et qui se conjuguent comme finir (-</a:t>
            </a:r>
            <a:r>
              <a:rPr lang="fr-FR" sz="2800" dirty="0" err="1" smtClean="0">
                <a:latin typeface="Calibri" panose="020F0502020204030204" pitchFamily="34" charset="0"/>
              </a:rPr>
              <a:t>issons</a:t>
            </a:r>
            <a:r>
              <a:rPr lang="fr-FR" sz="2800" dirty="0" smtClean="0">
                <a:latin typeface="Calibri" panose="020F0502020204030204" pitchFamily="34" charset="0"/>
              </a:rPr>
              <a:t> avec nous)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35696" y="442200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Cursive standard" pitchFamily="2" charset="0"/>
              </a:rPr>
              <a:t>f</a:t>
            </a: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inir – choisir – pétrir – haïr - vernir 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23628" y="517556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Le 3</a:t>
            </a:r>
            <a:r>
              <a:rPr lang="fr-FR" sz="2800" baseline="30000" dirty="0" smtClean="0">
                <a:latin typeface="Calibri" panose="020F0502020204030204" pitchFamily="34" charset="0"/>
              </a:rPr>
              <a:t>ème</a:t>
            </a:r>
            <a:r>
              <a:rPr lang="fr-FR" sz="2800" dirty="0" smtClean="0">
                <a:latin typeface="Calibri" panose="020F0502020204030204" pitchFamily="34" charset="0"/>
              </a:rPr>
              <a:t> groupe contient tous les autres verbes.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764673" y="5802159"/>
            <a:ext cx="666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Cursive standard" pitchFamily="2" charset="0"/>
              </a:rPr>
              <a:t>a</a:t>
            </a:r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ller – faire – venir – vouloir - être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759466"/>
      </p:ext>
    </p:extLst>
  </p:cSld>
  <p:clrMapOvr>
    <a:masterClrMapping/>
  </p:clrMapOvr>
  <p:transition spd="slow" advTm="436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15616" y="4046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Comment reconnaît-on les verbes du 1</a:t>
            </a:r>
            <a:r>
              <a:rPr lang="fr-FR" sz="2800" baseline="30000" dirty="0" smtClean="0">
                <a:latin typeface="Calibri" panose="020F0502020204030204" pitchFamily="34" charset="0"/>
              </a:rPr>
              <a:t>er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gpe</a:t>
            </a:r>
            <a:r>
              <a:rPr lang="fr-FR" sz="2800" dirty="0" smtClean="0">
                <a:latin typeface="Calibri" panose="020F0502020204030204" pitchFamily="34" charset="0"/>
              </a:rPr>
              <a:t>? Du 2</a:t>
            </a:r>
            <a:r>
              <a:rPr lang="fr-FR" sz="2800" baseline="30000" dirty="0" smtClean="0">
                <a:latin typeface="Calibri" panose="020F0502020204030204" pitchFamily="34" charset="0"/>
              </a:rPr>
              <a:t>ème</a:t>
            </a:r>
            <a:r>
              <a:rPr lang="fr-FR" sz="2800" dirty="0" smtClean="0">
                <a:latin typeface="Calibri" panose="020F0502020204030204" pitchFamily="34" charset="0"/>
              </a:rPr>
              <a:t>?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35537" y="256490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Calibri" panose="020F0502020204030204" pitchFamily="34" charset="0"/>
              </a:rPr>
              <a:t>Trouve l’infinitif et le groupe des verbes suivants.</a:t>
            </a:r>
          </a:p>
          <a:p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2800" dirty="0" smtClean="0">
                <a:latin typeface="Calibri" panose="020F0502020204030204" pitchFamily="34" charset="0"/>
              </a:rPr>
              <a:t>Je marcherai.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Tu détruis.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Nous grossissons.</a:t>
            </a:r>
          </a:p>
          <a:p>
            <a:r>
              <a:rPr lang="fr-FR" sz="2800" dirty="0" smtClean="0">
                <a:latin typeface="Calibri" panose="020F0502020204030204" pitchFamily="34" charset="0"/>
              </a:rPr>
              <a:t>Vous allez.</a:t>
            </a:r>
            <a:endParaRPr lang="fr-FR" sz="28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509452"/>
      </p:ext>
    </p:extLst>
  </p:cSld>
  <p:clrMapOvr>
    <a:masterClrMapping/>
  </p:clrMapOvr>
  <p:transition spd="slow" advTm="4082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45" y="118424"/>
            <a:ext cx="7704856" cy="925432"/>
          </a:xfrm>
        </p:spPr>
        <p:txBody>
          <a:bodyPr/>
          <a:lstStyle/>
          <a:p>
            <a:r>
              <a:rPr lang="fr-FR" sz="3600" dirty="0" smtClean="0">
                <a:latin typeface="Mrs Chocolat" pitchFamily="2" charset="0"/>
              </a:rPr>
              <a:t>Le verbe varie :</a:t>
            </a:r>
            <a:endParaRPr lang="fr-FR" sz="3600" dirty="0"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102236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- Selon la personne à laquelle il est conjugué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82636" y="1516271"/>
            <a:ext cx="684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Je marche.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Nous marchons.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259632" y="235361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- Selon le temps auquel il est conjugué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582636" y="289020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Je chante.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Je chantais.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95569" y="38576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</a:rPr>
              <a:t>- Selon le mode auquel il est conjugué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64014" y="4443431"/>
            <a:ext cx="666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Marche.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Cursive standard" pitchFamily="2" charset="0"/>
              </a:rPr>
              <a:t>Tu marches.</a:t>
            </a:r>
            <a:endParaRPr lang="fr-FR" sz="2800" b="1" dirty="0">
              <a:solidFill>
                <a:srgbClr val="0070C0"/>
              </a:solidFill>
              <a:latin typeface="Cursive standard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434280"/>
      </p:ext>
    </p:extLst>
  </p:cSld>
  <p:clrMapOvr>
    <a:masterClrMapping/>
  </p:clrMapOvr>
  <p:transition spd="slow" advTm="3177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4.9|3.4|11.5|7.6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.8|5.6|2.7|5.4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3.8|7.9|3.9|6.6|5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2000</TotalTime>
  <Words>360</Words>
  <Application>Microsoft Office PowerPoint</Application>
  <PresentationFormat>Affichage à l'écran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Bradley Hand ITC TT-Bold</vt:lpstr>
      <vt:lpstr>Calibri</vt:lpstr>
      <vt:lpstr>Cambria</vt:lpstr>
      <vt:lpstr>Cursive standard</vt:lpstr>
      <vt:lpstr>Fontastique</vt:lpstr>
      <vt:lpstr>Mrs Chocolat</vt:lpstr>
      <vt:lpstr>Rage Italic</vt:lpstr>
      <vt:lpstr>Trebuchet MS</vt:lpstr>
      <vt:lpstr>Sketchbook</vt:lpstr>
      <vt:lpstr>Conjugaison</vt:lpstr>
      <vt:lpstr>Objectif de la séance</vt:lpstr>
      <vt:lpstr>Présentation PowerPoint</vt:lpstr>
      <vt:lpstr>Activation des connaissances</vt:lpstr>
      <vt:lpstr>Le verbe permet de situer dans le temps les faits qui ont lieu.</vt:lpstr>
      <vt:lpstr>Présentation PowerPoint</vt:lpstr>
      <vt:lpstr>L’infinitif sert à nommer les verbes. Les verbes à l'infinitif sont classés en trois groupes :</vt:lpstr>
      <vt:lpstr>Présentation PowerPoint</vt:lpstr>
      <vt:lpstr>Le verbe varie :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48</cp:revision>
  <dcterms:created xsi:type="dcterms:W3CDTF">2014-04-03T15:57:20Z</dcterms:created>
  <dcterms:modified xsi:type="dcterms:W3CDTF">2015-09-14T04:21:06Z</dcterms:modified>
</cp:coreProperties>
</file>