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7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C1F768-565E-415B-B2BB-1A6DCA166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A9B8A10-8656-4DB8-B485-2C6EB6FAFA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63C132-EA6D-4380-868F-C68507989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ECD8-C6DB-49AE-BFFE-BC7BF63397C7}" type="datetimeFigureOut">
              <a:rPr lang="fr-FR" smtClean="0"/>
              <a:t>27/04/2019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D00F43-1AC6-4582-9FB8-6199904F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C900F5-4119-4EA4-8600-BC376180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ED45-F429-495F-AD89-0FAB88CFB5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2072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72B833-EC85-4B1C-89D9-0DCB88F4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7D399CE-9698-45DB-BA47-B9B09EFB8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FDAA9A-704F-447B-9718-93C715195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ECD8-C6DB-49AE-BFFE-BC7BF63397C7}" type="datetimeFigureOut">
              <a:rPr lang="fr-FR" smtClean="0"/>
              <a:t>27/04/2019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5F28DA-02E2-4D4F-9DF6-5E9F37470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1839D9-2C55-4FB1-9A25-7B3BC34DB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ED45-F429-495F-AD89-0FAB88CFB5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629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5C30D14-F098-4742-A45F-A56F8FD722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D2DDE34-EDDE-496C-AC3B-CA9FE7717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DF37F6-7B27-435D-840B-9D6FF98A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ECD8-C6DB-49AE-BFFE-BC7BF63397C7}" type="datetimeFigureOut">
              <a:rPr lang="fr-FR" smtClean="0"/>
              <a:t>27/04/2019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67DB76-D14D-4FD3-A46C-6F5222443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4B8F70-A933-4020-A98B-A3A0201E9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ED45-F429-495F-AD89-0FAB88CFB5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902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9E5012-FC6F-4E14-8831-2CA8B7078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D5AC60-C8AC-4FB7-B8CF-D816A5557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4BC6BB-D670-4AD0-83D6-C4D36225A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ECD8-C6DB-49AE-BFFE-BC7BF63397C7}" type="datetimeFigureOut">
              <a:rPr lang="fr-FR" smtClean="0"/>
              <a:t>27/04/2019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7B318A-6873-4600-911F-8E9442D2D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A60CB0-8D6B-4EF9-A91B-012E7BE3C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ED45-F429-495F-AD89-0FAB88CFB5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66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28EE68-7F95-450D-9005-62B72CD74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721BD1-59CC-40D9-B18B-7D355D3ED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019D4B-7138-46BC-86FB-637AE5005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ECD8-C6DB-49AE-BFFE-BC7BF63397C7}" type="datetimeFigureOut">
              <a:rPr lang="fr-FR" smtClean="0"/>
              <a:t>27/04/2019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B14D7F-3612-4C6A-9CE7-E63D2D02C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D91093-E010-48BA-8448-CDEADF56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ED45-F429-495F-AD89-0FAB88CFB5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63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7EF0A9-AA36-412A-A74A-228EE6425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EE434F-B8DF-4945-B0C9-A75C8A1FD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A5A39D1-893A-432F-A325-EC8FD24AF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2B198C-2E81-4D1F-8E95-14A5AA98A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ECD8-C6DB-49AE-BFFE-BC7BF63397C7}" type="datetimeFigureOut">
              <a:rPr lang="fr-FR" smtClean="0"/>
              <a:t>27/04/2019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F14BA0-2380-4F28-887A-8455C452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43F143-5DF1-4EC5-8EC0-7F140830F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ED45-F429-495F-AD89-0FAB88CFB5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809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7569F4-0FEF-44B1-A029-6082430BF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2BDE01-159F-410E-9ED0-8E57FE0E9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6694246-638D-42B4-AA5B-68184F9B8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012B88-0470-4113-8741-94BFCEF2F9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DA81C5F-4DC4-4702-AA73-B787739E8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4AE1889-EA97-4984-81C2-53BD2349F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ECD8-C6DB-49AE-BFFE-BC7BF63397C7}" type="datetimeFigureOut">
              <a:rPr lang="fr-FR" smtClean="0"/>
              <a:t>27/04/2019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EADB546-6B65-4FB4-BB03-993ACA73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8DD2C75-CAF6-42F1-B19D-1CF92AF4E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ED45-F429-495F-AD89-0FAB88CFB5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77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AA8D9B-5651-4F55-B793-50859F406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420DD27-400F-4E73-885D-B1A121679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ECD8-C6DB-49AE-BFFE-BC7BF63397C7}" type="datetimeFigureOut">
              <a:rPr lang="fr-FR" smtClean="0"/>
              <a:t>27/04/2019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22F83E9-5E84-4B5F-B01F-C2718221C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042928-6F82-48D7-A041-A73D4ECA4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ED45-F429-495F-AD89-0FAB88CFB5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09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62AA2B5-6A9D-4593-BEE4-A2BEBEF1D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ECD8-C6DB-49AE-BFFE-BC7BF63397C7}" type="datetimeFigureOut">
              <a:rPr lang="fr-FR" smtClean="0"/>
              <a:t>27/04/2019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0A30315-116D-4C20-AA08-966D104D9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46DEB0-B26C-453D-BB9E-CB296EB84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ED45-F429-495F-AD89-0FAB88CFB5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25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552BEB-C963-4780-8085-861850602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2051E3-6A6E-4EE8-A1AF-4E6DD0D11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6445908-CF99-4632-A433-2AFC76EEE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6F5B7F-A4ED-4C0F-90DE-F4B92FE17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ECD8-C6DB-49AE-BFFE-BC7BF63397C7}" type="datetimeFigureOut">
              <a:rPr lang="fr-FR" smtClean="0"/>
              <a:t>27/04/2019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5E4181-EFAD-4B6D-A689-ADB21291B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3A5168E-9C22-48A5-877E-63FFBBA54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ED45-F429-495F-AD89-0FAB88CFB5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291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E2671A-E843-455E-9DF0-DD4B43343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D1E8976-AA3F-4606-AB2A-88ED854C4C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2D617A3-E158-4863-B9DA-8134FC354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B47684-26A5-44AB-A681-4F21860C0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ECD8-C6DB-49AE-BFFE-BC7BF63397C7}" type="datetimeFigureOut">
              <a:rPr lang="fr-FR" smtClean="0"/>
              <a:t>27/04/2019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5DC58F-2E46-48CC-9658-FF303D7B3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2D4F014-2A42-4C62-AA6E-00974CF3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ED45-F429-495F-AD89-0FAB88CFB5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88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532A88E-3DB3-401A-AF36-F1D355A4F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6715E3-EC9F-478E-B9C9-D9A91A2EC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A22C94-92CC-444C-A0BC-4592900E6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DECD8-C6DB-49AE-BFFE-BC7BF63397C7}" type="datetimeFigureOut">
              <a:rPr lang="fr-FR" smtClean="0"/>
              <a:t>27/04/2019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DCD837-383E-43E9-89BB-99A44E0E6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E3CA3A-7C99-4348-A8A3-97B3164E0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5ED45-F429-495F-AD89-0FAB88CFB5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78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77CB91-291D-4B9A-8AB7-C766A9A52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1-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C07B56-45A6-43C7-B504-7BE632FBE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800" dirty="0"/>
              <a:t>Utiliser le vocabulaire géométrique</a:t>
            </a:r>
          </a:p>
          <a:p>
            <a:pPr marL="0" indent="0">
              <a:buNone/>
            </a:pPr>
            <a:r>
              <a:rPr lang="fr-FR" sz="5400" dirty="0"/>
              <a:t>Écris le nom :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1CA7468-073A-4EA7-8088-513C3819A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0459" y="1131753"/>
            <a:ext cx="2092231" cy="65556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BB56345-6CB3-4964-9B46-A78D2109D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0459" y="1966718"/>
            <a:ext cx="2092231" cy="613721"/>
          </a:xfrm>
          <a:prstGeom prst="rect">
            <a:avLst/>
          </a:prstGeom>
        </p:spPr>
      </p:pic>
      <p:pic>
        <p:nvPicPr>
          <p:cNvPr id="31" name="Picture 14" descr="https://www.mysticlolly.fr/wp-content/uploads/2016/11/g%C3%A9om%C3%A9trie-1.png">
            <a:extLst>
              <a:ext uri="{FF2B5EF4-FFF2-40B4-BE49-F238E27FC236}">
                <a16:creationId xmlns:a16="http://schemas.microsoft.com/office/drawing/2014/main" id="{6E5D61FA-266E-43D7-BEC7-852EC4225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26" y="3594512"/>
            <a:ext cx="1709890" cy="213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30" descr="CÃ´ne de chantier K5a fluo 2 bandes sÃ©rigraphiÃ©es hauteur 500 mm poids 1.1 kg : Nadia signalisation PCONE500.11BS">
            <a:extLst>
              <a:ext uri="{FF2B5EF4-FFF2-40B4-BE49-F238E27FC236}">
                <a16:creationId xmlns:a16="http://schemas.microsoft.com/office/drawing/2014/main" id="{D6520524-D4AD-4228-9E63-89374955D1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489793" cy="48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FA7473-215C-45AC-AE1F-1BD78A46D612}"/>
              </a:ext>
            </a:extLst>
          </p:cNvPr>
          <p:cNvSpPr/>
          <p:nvPr/>
        </p:nvSpPr>
        <p:spPr>
          <a:xfrm>
            <a:off x="9077437" y="1027906"/>
            <a:ext cx="755676" cy="544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3CC863-F086-4899-A9E6-7D158D7EC349}"/>
              </a:ext>
            </a:extLst>
          </p:cNvPr>
          <p:cNvSpPr/>
          <p:nvPr/>
        </p:nvSpPr>
        <p:spPr>
          <a:xfrm rot="669391">
            <a:off x="9833113" y="1302950"/>
            <a:ext cx="1705678" cy="282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Picture 10" descr="RÃ©sultat de recherche d'images pour &quot;cube solide&quot;">
            <a:extLst>
              <a:ext uri="{FF2B5EF4-FFF2-40B4-BE49-F238E27FC236}">
                <a16:creationId xmlns:a16="http://schemas.microsoft.com/office/drawing/2014/main" id="{1948FE1A-C740-4F81-BC03-63ACF2F54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5" t="21619" r="16413" b="15217"/>
          <a:stretch/>
        </p:blipFill>
        <p:spPr bwMode="auto">
          <a:xfrm>
            <a:off x="5738191" y="1572524"/>
            <a:ext cx="4046389" cy="402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949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F20167-A1A6-4A37-B388-EC2465A60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10- </a:t>
            </a:r>
            <a:r>
              <a:rPr lang="fr-FR" sz="2000" dirty="0"/>
              <a:t> Décomposer un nombre.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557C87D-686F-4290-BBA3-7790397C527E}"/>
              </a:ext>
            </a:extLst>
          </p:cNvPr>
          <p:cNvSpPr txBox="1"/>
          <p:nvPr/>
        </p:nvSpPr>
        <p:spPr>
          <a:xfrm>
            <a:off x="409880" y="1850945"/>
            <a:ext cx="9926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Décompose  le nombre comme ci-dessous.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B4B5AC9-F04B-44C8-B827-97A8858A7B58}"/>
              </a:ext>
            </a:extLst>
          </p:cNvPr>
          <p:cNvSpPr txBox="1"/>
          <p:nvPr/>
        </p:nvSpPr>
        <p:spPr>
          <a:xfrm>
            <a:off x="409881" y="2820441"/>
            <a:ext cx="468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( 8 x 100 ) +  (3 x 10) + 4 = 834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68FFF7B-AA3B-4336-8469-92AA37124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2160">
            <a:off x="9613878" y="1555000"/>
            <a:ext cx="1568033" cy="167743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521294A-2250-4BF1-B56C-28695CBCF3FC}"/>
              </a:ext>
            </a:extLst>
          </p:cNvPr>
          <p:cNvSpPr txBox="1"/>
          <p:nvPr/>
        </p:nvSpPr>
        <p:spPr>
          <a:xfrm>
            <a:off x="556590" y="4130326"/>
            <a:ext cx="107972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/>
              <a:t>630 </a:t>
            </a:r>
            <a:r>
              <a:rPr lang="fr-FR" sz="6600" dirty="0"/>
              <a:t>=………………………………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545485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1CDA54-B8EF-4EEF-9C9A-AF1508C03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7822"/>
          </a:xfrm>
        </p:spPr>
        <p:txBody>
          <a:bodyPr>
            <a:normAutofit fontScale="90000"/>
          </a:bodyPr>
          <a:lstStyle/>
          <a:p>
            <a:r>
              <a:rPr lang="fr-FR" dirty="0"/>
              <a:t>2- </a:t>
            </a:r>
            <a:r>
              <a:rPr lang="fr-FR" sz="2000" dirty="0"/>
              <a:t>Compter le nombre de sommets, de côtés, d’angles, d’angles droits.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978E2F-B1C3-4A3B-AB64-D7B8974DD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6" y="988736"/>
            <a:ext cx="115227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800" dirty="0"/>
              <a:t>Je suis un solide. J’ai une face courbe et une face plane. </a:t>
            </a:r>
          </a:p>
        </p:txBody>
      </p:sp>
      <p:pic>
        <p:nvPicPr>
          <p:cNvPr id="17" name="Picture 14" descr="https://www.mysticlolly.fr/wp-content/uploads/2016/11/g%C3%A9om%C3%A9trie-1.png">
            <a:extLst>
              <a:ext uri="{FF2B5EF4-FFF2-40B4-BE49-F238E27FC236}">
                <a16:creationId xmlns:a16="http://schemas.microsoft.com/office/drawing/2014/main" id="{61FEC57B-5308-4429-A421-9FA84FE53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2" y="3164405"/>
            <a:ext cx="1709890" cy="213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C0F61C9-C940-409C-93A3-ADB4FDDBA742}"/>
              </a:ext>
            </a:extLst>
          </p:cNvPr>
          <p:cNvSpPr txBox="1"/>
          <p:nvPr/>
        </p:nvSpPr>
        <p:spPr>
          <a:xfrm>
            <a:off x="2444404" y="3164405"/>
            <a:ext cx="76139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/>
              <a:t>Je suis un   …</a:t>
            </a:r>
          </a:p>
        </p:txBody>
      </p:sp>
      <p:pic>
        <p:nvPicPr>
          <p:cNvPr id="2050" name="Picture 2" descr="RÃ©sultat de recherche d'images pour &quot;solides&quot;">
            <a:extLst>
              <a:ext uri="{FF2B5EF4-FFF2-40B4-BE49-F238E27FC236}">
                <a16:creationId xmlns:a16="http://schemas.microsoft.com/office/drawing/2014/main" id="{74E46487-7352-4B40-998D-4BFC16980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394" y="2135733"/>
            <a:ext cx="2863685" cy="286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213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D0BE68-84AA-4EDB-9D8C-98E74A976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5" y="-115329"/>
            <a:ext cx="11209421" cy="1325563"/>
          </a:xfrm>
        </p:spPr>
        <p:txBody>
          <a:bodyPr>
            <a:normAutofit/>
          </a:bodyPr>
          <a:lstStyle/>
          <a:p>
            <a:r>
              <a:rPr lang="fr-FR" dirty="0"/>
              <a:t>3- </a:t>
            </a:r>
            <a:r>
              <a:rPr lang="fr-FR" sz="2000" dirty="0"/>
              <a:t>Utiliser des stratégies de calcul pour dénombrer. Tables d’addition, de multiplication, doubles. 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E1A9B5F4-EA56-4022-90C6-7F17F99E73A0}"/>
              </a:ext>
            </a:extLst>
          </p:cNvPr>
          <p:cNvGrpSpPr/>
          <p:nvPr/>
        </p:nvGrpSpPr>
        <p:grpSpPr>
          <a:xfrm>
            <a:off x="8767009" y="2976433"/>
            <a:ext cx="1620253" cy="2181616"/>
            <a:chOff x="8903368" y="2062458"/>
            <a:chExt cx="1620253" cy="2181616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2135B779-A7AC-496D-9D50-169C43DCED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256" r="68115"/>
            <a:stretch/>
          </p:blipFill>
          <p:spPr>
            <a:xfrm>
              <a:off x="8903368" y="2062458"/>
              <a:ext cx="1620253" cy="2181616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6F7370C7-561D-4E2B-9880-D6A2BFCFA633}"/>
                </a:ext>
              </a:extLst>
            </p:cNvPr>
            <p:cNvSpPr txBox="1"/>
            <p:nvPr/>
          </p:nvSpPr>
          <p:spPr>
            <a:xfrm>
              <a:off x="9015663" y="2999874"/>
              <a:ext cx="13154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dirty="0"/>
                <a:t>….   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51141F3F-ABE8-4369-A007-84F62865E2FD}"/>
              </a:ext>
            </a:extLst>
          </p:cNvPr>
          <p:cNvSpPr txBox="1"/>
          <p:nvPr/>
        </p:nvSpPr>
        <p:spPr>
          <a:xfrm>
            <a:off x="1374039" y="1254277"/>
            <a:ext cx="8203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Combien de cubes ? </a:t>
            </a:r>
          </a:p>
        </p:txBody>
      </p:sp>
      <p:grpSp>
        <p:nvGrpSpPr>
          <p:cNvPr id="73" name="Group 77">
            <a:extLst>
              <a:ext uri="{FF2B5EF4-FFF2-40B4-BE49-F238E27FC236}">
                <a16:creationId xmlns:a16="http://schemas.microsoft.com/office/drawing/2014/main" id="{EE214DB3-525C-4819-8E83-C1BE897E8BC7}"/>
              </a:ext>
            </a:extLst>
          </p:cNvPr>
          <p:cNvGrpSpPr/>
          <p:nvPr/>
        </p:nvGrpSpPr>
        <p:grpSpPr>
          <a:xfrm>
            <a:off x="1804737" y="2464904"/>
            <a:ext cx="5762253" cy="3597439"/>
            <a:chOff x="1711016" y="457200"/>
            <a:chExt cx="2438400" cy="1530804"/>
          </a:xfrm>
        </p:grpSpPr>
        <p:sp>
          <p:nvSpPr>
            <p:cNvPr id="74" name="Cube 73">
              <a:extLst>
                <a:ext uri="{FF2B5EF4-FFF2-40B4-BE49-F238E27FC236}">
                  <a16:creationId xmlns:a16="http://schemas.microsoft.com/office/drawing/2014/main" id="{12F5D346-42AE-40E8-8F0A-042A3FAEB965}"/>
                </a:ext>
              </a:extLst>
            </p:cNvPr>
            <p:cNvSpPr/>
            <p:nvPr/>
          </p:nvSpPr>
          <p:spPr>
            <a:xfrm>
              <a:off x="1711016" y="1371600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Cube 74">
              <a:extLst>
                <a:ext uri="{FF2B5EF4-FFF2-40B4-BE49-F238E27FC236}">
                  <a16:creationId xmlns:a16="http://schemas.microsoft.com/office/drawing/2014/main" id="{9C80B807-F168-46E2-95CD-016BE593F771}"/>
                </a:ext>
              </a:extLst>
            </p:cNvPr>
            <p:cNvSpPr/>
            <p:nvPr/>
          </p:nvSpPr>
          <p:spPr>
            <a:xfrm>
              <a:off x="2168216" y="1371600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Cube 75">
              <a:extLst>
                <a:ext uri="{FF2B5EF4-FFF2-40B4-BE49-F238E27FC236}">
                  <a16:creationId xmlns:a16="http://schemas.microsoft.com/office/drawing/2014/main" id="{E310AAB0-0B7E-4201-9AA2-EA046640A3EF}"/>
                </a:ext>
              </a:extLst>
            </p:cNvPr>
            <p:cNvSpPr/>
            <p:nvPr/>
          </p:nvSpPr>
          <p:spPr>
            <a:xfrm>
              <a:off x="2625416" y="1371600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Cube 76">
              <a:extLst>
                <a:ext uri="{FF2B5EF4-FFF2-40B4-BE49-F238E27FC236}">
                  <a16:creationId xmlns:a16="http://schemas.microsoft.com/office/drawing/2014/main" id="{082CBF9E-7022-44CA-A474-60171B8D045D}"/>
                </a:ext>
              </a:extLst>
            </p:cNvPr>
            <p:cNvSpPr/>
            <p:nvPr/>
          </p:nvSpPr>
          <p:spPr>
            <a:xfrm>
              <a:off x="3075812" y="1371600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Cube 77">
              <a:extLst>
                <a:ext uri="{FF2B5EF4-FFF2-40B4-BE49-F238E27FC236}">
                  <a16:creationId xmlns:a16="http://schemas.microsoft.com/office/drawing/2014/main" id="{205D5127-F5E8-4D2A-B611-8B99EB31D3AD}"/>
                </a:ext>
              </a:extLst>
            </p:cNvPr>
            <p:cNvSpPr/>
            <p:nvPr/>
          </p:nvSpPr>
          <p:spPr>
            <a:xfrm>
              <a:off x="3533012" y="1371600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Cube 78">
              <a:extLst>
                <a:ext uri="{FF2B5EF4-FFF2-40B4-BE49-F238E27FC236}">
                  <a16:creationId xmlns:a16="http://schemas.microsoft.com/office/drawing/2014/main" id="{F58DE6FD-9578-4784-92E0-7FFDF06D7453}"/>
                </a:ext>
              </a:extLst>
            </p:cNvPr>
            <p:cNvSpPr/>
            <p:nvPr/>
          </p:nvSpPr>
          <p:spPr>
            <a:xfrm>
              <a:off x="2168216" y="914400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Cube 79">
              <a:extLst>
                <a:ext uri="{FF2B5EF4-FFF2-40B4-BE49-F238E27FC236}">
                  <a16:creationId xmlns:a16="http://schemas.microsoft.com/office/drawing/2014/main" id="{FEB45091-D1AD-4150-9B64-424F5B916B46}"/>
                </a:ext>
              </a:extLst>
            </p:cNvPr>
            <p:cNvSpPr/>
            <p:nvPr/>
          </p:nvSpPr>
          <p:spPr>
            <a:xfrm>
              <a:off x="2625416" y="914400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Cube 80">
              <a:extLst>
                <a:ext uri="{FF2B5EF4-FFF2-40B4-BE49-F238E27FC236}">
                  <a16:creationId xmlns:a16="http://schemas.microsoft.com/office/drawing/2014/main" id="{59EFE593-B339-49BC-8CFD-94FC090FEB05}"/>
                </a:ext>
              </a:extLst>
            </p:cNvPr>
            <p:cNvSpPr/>
            <p:nvPr/>
          </p:nvSpPr>
          <p:spPr>
            <a:xfrm>
              <a:off x="3075812" y="914400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Cube 81">
              <a:extLst>
                <a:ext uri="{FF2B5EF4-FFF2-40B4-BE49-F238E27FC236}">
                  <a16:creationId xmlns:a16="http://schemas.microsoft.com/office/drawing/2014/main" id="{EE0C5D63-3C5C-4419-A862-B15550610358}"/>
                </a:ext>
              </a:extLst>
            </p:cNvPr>
            <p:cNvSpPr/>
            <p:nvPr/>
          </p:nvSpPr>
          <p:spPr>
            <a:xfrm>
              <a:off x="2625416" y="457200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401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B75EE2E-F15C-4328-A33C-2CD5B1C82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554" y="1325217"/>
            <a:ext cx="8529655" cy="6788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5200" dirty="0"/>
              <a:t>Range dans l’ordre décroissant . 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4400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3A5DF5B-0D8E-48F3-A1FF-0236CDC20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399" y="2177908"/>
            <a:ext cx="6461887" cy="412749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F034D23-67CB-46A6-8DED-DA9F45D4B24D}"/>
              </a:ext>
            </a:extLst>
          </p:cNvPr>
          <p:cNvSpPr txBox="1"/>
          <p:nvPr/>
        </p:nvSpPr>
        <p:spPr>
          <a:xfrm>
            <a:off x="2671612" y="3590797"/>
            <a:ext cx="6063916" cy="8276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5400" dirty="0"/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A00C7B3A-A2B3-403D-BCF4-33724A41BD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755975"/>
              </p:ext>
            </p:extLst>
          </p:nvPr>
        </p:nvGraphicFramePr>
        <p:xfrm>
          <a:off x="2563737" y="2287092"/>
          <a:ext cx="6199085" cy="1182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817">
                  <a:extLst>
                    <a:ext uri="{9D8B030D-6E8A-4147-A177-3AD203B41FA5}">
                      <a16:colId xmlns:a16="http://schemas.microsoft.com/office/drawing/2014/main" val="598130936"/>
                    </a:ext>
                  </a:extLst>
                </a:gridCol>
                <a:gridCol w="1239817">
                  <a:extLst>
                    <a:ext uri="{9D8B030D-6E8A-4147-A177-3AD203B41FA5}">
                      <a16:colId xmlns:a16="http://schemas.microsoft.com/office/drawing/2014/main" val="2217824100"/>
                    </a:ext>
                  </a:extLst>
                </a:gridCol>
                <a:gridCol w="1239817">
                  <a:extLst>
                    <a:ext uri="{9D8B030D-6E8A-4147-A177-3AD203B41FA5}">
                      <a16:colId xmlns:a16="http://schemas.microsoft.com/office/drawing/2014/main" val="2080225629"/>
                    </a:ext>
                  </a:extLst>
                </a:gridCol>
                <a:gridCol w="1239817">
                  <a:extLst>
                    <a:ext uri="{9D8B030D-6E8A-4147-A177-3AD203B41FA5}">
                      <a16:colId xmlns:a16="http://schemas.microsoft.com/office/drawing/2014/main" val="2398417998"/>
                    </a:ext>
                  </a:extLst>
                </a:gridCol>
                <a:gridCol w="1239817">
                  <a:extLst>
                    <a:ext uri="{9D8B030D-6E8A-4147-A177-3AD203B41FA5}">
                      <a16:colId xmlns:a16="http://schemas.microsoft.com/office/drawing/2014/main" val="870067740"/>
                    </a:ext>
                  </a:extLst>
                </a:gridCol>
              </a:tblGrid>
              <a:tr h="1182852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368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683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836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863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638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145421"/>
                  </a:ext>
                </a:extLst>
              </a:tr>
            </a:tbl>
          </a:graphicData>
        </a:graphic>
      </p:graphicFrame>
      <p:sp>
        <p:nvSpPr>
          <p:cNvPr id="11" name="Titre 1">
            <a:extLst>
              <a:ext uri="{FF2B5EF4-FFF2-40B4-BE49-F238E27FC236}">
                <a16:creationId xmlns:a16="http://schemas.microsoft.com/office/drawing/2014/main" id="{D67B4970-CE06-4CE4-A54C-156144C59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09" y="-89561"/>
            <a:ext cx="10515600" cy="1829008"/>
          </a:xfrm>
        </p:spPr>
        <p:txBody>
          <a:bodyPr>
            <a:normAutofit/>
          </a:bodyPr>
          <a:lstStyle/>
          <a:p>
            <a:r>
              <a:rPr lang="fr-FR" dirty="0"/>
              <a:t>4- </a:t>
            </a:r>
            <a:r>
              <a:rPr lang="fr-FR" sz="2000" dirty="0"/>
              <a:t>Range ces trois nombres dans l’ordre Décroissant 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0742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C23B4E-30E6-419E-85A1-D9DF013B2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42811" cy="918243"/>
          </a:xfrm>
        </p:spPr>
        <p:txBody>
          <a:bodyPr/>
          <a:lstStyle/>
          <a:p>
            <a:r>
              <a:rPr lang="fr-FR" dirty="0"/>
              <a:t>5- </a:t>
            </a:r>
            <a:r>
              <a:rPr lang="fr-FR" sz="1800" dirty="0"/>
              <a:t>Connaitre le système décimal de position. Calculer. </a:t>
            </a:r>
          </a:p>
        </p:txBody>
      </p:sp>
      <p:sp>
        <p:nvSpPr>
          <p:cNvPr id="12" name="Phylactère : pensées 11">
            <a:extLst>
              <a:ext uri="{FF2B5EF4-FFF2-40B4-BE49-F238E27FC236}">
                <a16:creationId xmlns:a16="http://schemas.microsoft.com/office/drawing/2014/main" id="{E8CCAB4C-11B5-4F4A-99ED-1A0B73DD0A10}"/>
              </a:ext>
            </a:extLst>
          </p:cNvPr>
          <p:cNvSpPr/>
          <p:nvPr/>
        </p:nvSpPr>
        <p:spPr>
          <a:xfrm>
            <a:off x="838200" y="1616974"/>
            <a:ext cx="3268579" cy="1812026"/>
          </a:xfrm>
          <a:prstGeom prst="cloudCallout">
            <a:avLst>
              <a:gd name="adj1" fmla="val 48861"/>
              <a:gd name="adj2" fmla="val 6604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6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0077237-820F-4909-9AE2-25CFCC39D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649" y="2577511"/>
            <a:ext cx="7079147" cy="228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62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3D5B11-CDA0-4A2A-9536-F87BF857D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6- </a:t>
            </a:r>
            <a:r>
              <a:rPr lang="fr-FR" sz="1800" dirty="0"/>
              <a:t>Calculer les doubles et les moitiés. 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C2277268-81E9-497A-9214-F022B6C49B03}"/>
              </a:ext>
            </a:extLst>
          </p:cNvPr>
          <p:cNvGrpSpPr/>
          <p:nvPr/>
        </p:nvGrpSpPr>
        <p:grpSpPr>
          <a:xfrm>
            <a:off x="9064487" y="365125"/>
            <a:ext cx="3127513" cy="3589421"/>
            <a:chOff x="7098053" y="938839"/>
            <a:chExt cx="5300928" cy="6124909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A3C22E86-7811-4CBF-95E8-8E5A85391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8053" y="938839"/>
              <a:ext cx="5300928" cy="6124909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6FAC06DD-9CEF-423A-A270-825A38D1F126}"/>
                </a:ext>
              </a:extLst>
            </p:cNvPr>
            <p:cNvSpPr txBox="1"/>
            <p:nvPr/>
          </p:nvSpPr>
          <p:spPr>
            <a:xfrm>
              <a:off x="7459579" y="2695074"/>
              <a:ext cx="255069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9600" dirty="0"/>
            </a:p>
          </p:txBody>
        </p:sp>
      </p:grp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BC5E3F8D-D925-4A60-B9A2-56B6743B9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546" y="4018547"/>
            <a:ext cx="11983453" cy="196132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9600" dirty="0"/>
              <a:t>500 est                de 1000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1B30017-F3F0-48AE-8F48-509562C9A9F1}"/>
              </a:ext>
            </a:extLst>
          </p:cNvPr>
          <p:cNvSpPr txBox="1"/>
          <p:nvPr/>
        </p:nvSpPr>
        <p:spPr>
          <a:xfrm>
            <a:off x="4484117" y="3510715"/>
            <a:ext cx="31275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/>
              <a:t>le double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D06FAF5-175E-48BE-8201-E5AEA5BD538D}"/>
              </a:ext>
            </a:extLst>
          </p:cNvPr>
          <p:cNvSpPr txBox="1"/>
          <p:nvPr/>
        </p:nvSpPr>
        <p:spPr>
          <a:xfrm>
            <a:off x="4484116" y="5188803"/>
            <a:ext cx="31275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/>
              <a:t>la moitié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083FFFE3-B7F7-4385-A551-4D879FA0C4F4}"/>
              </a:ext>
            </a:extLst>
          </p:cNvPr>
          <p:cNvCxnSpPr/>
          <p:nvPr/>
        </p:nvCxnSpPr>
        <p:spPr>
          <a:xfrm flipV="1">
            <a:off x="3795004" y="4018546"/>
            <a:ext cx="689112" cy="507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4BC73D7-CEC4-49DD-A66A-5FC36EFC9D6B}"/>
              </a:ext>
            </a:extLst>
          </p:cNvPr>
          <p:cNvCxnSpPr/>
          <p:nvPr/>
        </p:nvCxnSpPr>
        <p:spPr>
          <a:xfrm>
            <a:off x="7479109" y="4018546"/>
            <a:ext cx="649356" cy="507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1B39C27-0C5E-474D-878C-D67FCBD75C76}"/>
              </a:ext>
            </a:extLst>
          </p:cNvPr>
          <p:cNvCxnSpPr>
            <a:endCxn id="13" idx="1"/>
          </p:cNvCxnSpPr>
          <p:nvPr/>
        </p:nvCxnSpPr>
        <p:spPr>
          <a:xfrm>
            <a:off x="3795003" y="5034210"/>
            <a:ext cx="689113" cy="662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9F82F321-B6CF-4EAA-B300-B0EE40F5A4AC}"/>
              </a:ext>
            </a:extLst>
          </p:cNvPr>
          <p:cNvCxnSpPr/>
          <p:nvPr/>
        </p:nvCxnSpPr>
        <p:spPr>
          <a:xfrm flipV="1">
            <a:off x="7293578" y="5034210"/>
            <a:ext cx="834887" cy="7267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517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2B23BF-EA81-4AC6-A06B-0F3DA26CC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462" y="156578"/>
            <a:ext cx="10515600" cy="1325563"/>
          </a:xfrm>
        </p:spPr>
        <p:txBody>
          <a:bodyPr/>
          <a:lstStyle/>
          <a:p>
            <a:r>
              <a:rPr lang="fr-FR" dirty="0"/>
              <a:t>7-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55CFD67-3CCF-4EE4-BC66-41D2D67A8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37" y="156578"/>
            <a:ext cx="9239250" cy="15621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452E7B4-EE43-4ED3-8B13-293F510B9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47" y="10103244"/>
            <a:ext cx="4476750" cy="225742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FD39F34-6A7C-4467-97BA-22AF8FB08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7266" y="9953891"/>
            <a:ext cx="4362450" cy="22479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2DAF435-1F3D-4061-BBBE-22804D338B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879" y="-6546242"/>
            <a:ext cx="4467225" cy="227647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5DAABD2-1773-4DB3-9C70-51054D6406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9278" y="-6592493"/>
            <a:ext cx="4333875" cy="22860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4660708-ECCB-420F-8B07-6EF5064737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227" y="-4033230"/>
            <a:ext cx="4486275" cy="223837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9B4F8F9B-D829-4C22-934A-7CC48E304E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6158" y="-4128013"/>
            <a:ext cx="4352925" cy="226695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B354EC45-1AE1-4B1F-9B6E-804EBA30DA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22897" y="-6611543"/>
            <a:ext cx="4495800" cy="230505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B7A883B0-B27D-48C0-A793-033FFBA557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83153" y="-4128013"/>
            <a:ext cx="4362450" cy="231457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21AB465-993D-4037-88B9-FF990CC3B818}"/>
              </a:ext>
            </a:extLst>
          </p:cNvPr>
          <p:cNvSpPr txBox="1"/>
          <p:nvPr/>
        </p:nvSpPr>
        <p:spPr>
          <a:xfrm>
            <a:off x="7533565" y="4624950"/>
            <a:ext cx="3748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/>
              <a:t>Il sera …. h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914306-4AA6-4B82-9FA7-A00CAD480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879" y="2275458"/>
            <a:ext cx="952369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r"/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r"/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r"/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r"/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r"/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r"/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r"/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r"/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r"/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r"/>
                <a:tab pos="342900" algn="l"/>
              </a:tabLst>
            </a:pP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Vincent a 1 heure de trajet pour aller chez sa grand-mère.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r"/>
                <a:tab pos="342900" algn="l"/>
              </a:tabLst>
            </a:pP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 quelle heure arrivera-t-il ?</a:t>
            </a:r>
            <a:endParaRPr kumimoji="0" lang="fr-FR" altLang="fr-F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Picture 1" descr="remediation_gra_4_05">
            <a:extLst>
              <a:ext uri="{FF2B5EF4-FFF2-40B4-BE49-F238E27FC236}">
                <a16:creationId xmlns:a16="http://schemas.microsoft.com/office/drawing/2014/main" id="{5C125D9D-45DA-4A9C-93A8-1B6A37CDF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76" y="3499782"/>
            <a:ext cx="5311824" cy="283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79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308787-0E59-4561-BCEB-14363E35C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8- </a:t>
            </a:r>
            <a:r>
              <a:rPr lang="fr-FR" sz="1800" dirty="0"/>
              <a:t>Connaitre les unités de mesure.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68517B9-2C5C-471A-9741-3D45E57DDE55}"/>
              </a:ext>
            </a:extLst>
          </p:cNvPr>
          <p:cNvSpPr txBox="1"/>
          <p:nvPr/>
        </p:nvSpPr>
        <p:spPr>
          <a:xfrm>
            <a:off x="489356" y="1690688"/>
            <a:ext cx="108605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/>
              <a:t>Quand j’ai fait les courses, j’ai payé 38 € </a:t>
            </a:r>
            <a:r>
              <a:rPr lang="fr-FR" sz="2800" i="1" dirty="0" err="1"/>
              <a:t>25c</a:t>
            </a:r>
            <a:r>
              <a:rPr lang="fr-FR" sz="2800" i="1" dirty="0"/>
              <a:t>. </a:t>
            </a:r>
            <a:endParaRPr lang="fr-FR" sz="2800" dirty="0"/>
          </a:p>
          <a:p>
            <a:r>
              <a:rPr lang="fr-FR" sz="3600" dirty="0"/>
              <a:t>De quelle mesure de grandeur s’agit-il ? </a:t>
            </a:r>
          </a:p>
          <a:p>
            <a:endParaRPr lang="fr-FR" sz="3600" dirty="0"/>
          </a:p>
          <a:p>
            <a:r>
              <a:rPr lang="fr-FR" sz="3600" dirty="0">
                <a:sym typeface="Wingdings" panose="05000000000000000000" pitchFamily="2" charset="2"/>
              </a:rPr>
              <a:t> </a:t>
            </a:r>
            <a:r>
              <a:rPr lang="fr-FR" sz="3600" dirty="0"/>
              <a:t>de prix</a:t>
            </a:r>
          </a:p>
          <a:p>
            <a:r>
              <a:rPr lang="fr-FR" sz="3600" dirty="0">
                <a:sym typeface="Wingdings" panose="05000000000000000000" pitchFamily="2" charset="2"/>
              </a:rPr>
              <a:t> </a:t>
            </a:r>
            <a:r>
              <a:rPr lang="fr-FR" sz="3600" dirty="0"/>
              <a:t>de contenance</a:t>
            </a:r>
          </a:p>
          <a:p>
            <a:r>
              <a:rPr lang="fr-FR" sz="3600" dirty="0">
                <a:sym typeface="Wingdings" panose="05000000000000000000" pitchFamily="2" charset="2"/>
              </a:rPr>
              <a:t> </a:t>
            </a:r>
            <a:r>
              <a:rPr lang="fr-FR" sz="3600" dirty="0"/>
              <a:t>de masse</a:t>
            </a:r>
          </a:p>
          <a:p>
            <a:r>
              <a:rPr lang="fr-FR" sz="3600" dirty="0">
                <a:sym typeface="Wingdings" panose="05000000000000000000" pitchFamily="2" charset="2"/>
              </a:rPr>
              <a:t> </a:t>
            </a:r>
            <a:r>
              <a:rPr lang="fr-FR" sz="3600" dirty="0"/>
              <a:t>de temps</a:t>
            </a:r>
          </a:p>
          <a:p>
            <a:r>
              <a:rPr lang="fr-FR" sz="3600" dirty="0">
                <a:sym typeface="Wingdings" panose="05000000000000000000" pitchFamily="2" charset="2"/>
              </a:rPr>
              <a:t> </a:t>
            </a:r>
            <a:r>
              <a:rPr lang="fr-FR" sz="3600" dirty="0"/>
              <a:t>de longueur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E71DFBE-D50C-4E12-8387-4A0393BF965E}"/>
              </a:ext>
            </a:extLst>
          </p:cNvPr>
          <p:cNvGrpSpPr/>
          <p:nvPr/>
        </p:nvGrpSpPr>
        <p:grpSpPr>
          <a:xfrm>
            <a:off x="9276846" y="2454937"/>
            <a:ext cx="2840970" cy="3303593"/>
            <a:chOff x="5838724" y="1172154"/>
            <a:chExt cx="5878196" cy="5015830"/>
          </a:xfrm>
        </p:grpSpPr>
        <p:pic>
          <p:nvPicPr>
            <p:cNvPr id="1030" name="Picture 6" descr="nombres-300x233">
              <a:extLst>
                <a:ext uri="{FF2B5EF4-FFF2-40B4-BE49-F238E27FC236}">
                  <a16:creationId xmlns:a16="http://schemas.microsoft.com/office/drawing/2014/main" id="{B2D79F92-EFC3-4E76-8285-5B75EB26C8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95223">
              <a:off x="8619190" y="4950860"/>
              <a:ext cx="1292570" cy="1237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31" name="Picture 7" descr="balance-300x162">
              <a:extLst>
                <a:ext uri="{FF2B5EF4-FFF2-40B4-BE49-F238E27FC236}">
                  <a16:creationId xmlns:a16="http://schemas.microsoft.com/office/drawing/2014/main" id="{2F9FEA39-75AB-4F9E-86C9-5864B207EB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8724" y="4191071"/>
              <a:ext cx="2068217" cy="1376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32" name="Picture 8" descr="géométrie-285x300">
              <a:extLst>
                <a:ext uri="{FF2B5EF4-FFF2-40B4-BE49-F238E27FC236}">
                  <a16:creationId xmlns:a16="http://schemas.microsoft.com/office/drawing/2014/main" id="{FEFE7623-7B1B-4505-936B-3147A046E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8806" y="3746368"/>
              <a:ext cx="1318114" cy="1709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34" name="Picture 10" descr="toise-267x300">
              <a:extLst>
                <a:ext uri="{FF2B5EF4-FFF2-40B4-BE49-F238E27FC236}">
                  <a16:creationId xmlns:a16="http://schemas.microsoft.com/office/drawing/2014/main" id="{156BFA3B-4D35-4F04-A77A-A33590CE15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981" y="2785350"/>
              <a:ext cx="1318114" cy="1825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38" name="Picture 14" descr="https://www.mysticlolly.fr/wp-content/uploads/2016/11/g%C3%A9om%C3%A9trie-1.png">
              <a:extLst>
                <a:ext uri="{FF2B5EF4-FFF2-40B4-BE49-F238E27FC236}">
                  <a16:creationId xmlns:a16="http://schemas.microsoft.com/office/drawing/2014/main" id="{A31E12A7-A1DE-4943-8776-755E9BEAB9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9950" y="1172154"/>
              <a:ext cx="1709890" cy="2137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RÃ©sultat de recherche d'images pour &quot;courses&quot;">
            <a:extLst>
              <a:ext uri="{FF2B5EF4-FFF2-40B4-BE49-F238E27FC236}">
                <a16:creationId xmlns:a16="http://schemas.microsoft.com/office/drawing/2014/main" id="{C9D4F46B-8619-4FBF-A50F-349B6E0828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" t="17004" r="4475" b="18819"/>
          <a:stretch/>
        </p:blipFill>
        <p:spPr bwMode="auto">
          <a:xfrm>
            <a:off x="4099093" y="3139739"/>
            <a:ext cx="5058963" cy="354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527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26234CC2-A26F-4533-8135-103A3FB4B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926" y="1273577"/>
            <a:ext cx="9563100" cy="381952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F9B3A0E-BFDB-4CFD-8406-1B77617A9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9- </a:t>
            </a:r>
            <a:r>
              <a:rPr lang="fr-FR" sz="1800" dirty="0"/>
              <a:t>Comparer des volumes. </a:t>
            </a:r>
            <a:br>
              <a:rPr lang="fr-FR" dirty="0"/>
            </a:b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806D32-64A9-4742-A1D9-331EA5F879E2}"/>
              </a:ext>
            </a:extLst>
          </p:cNvPr>
          <p:cNvSpPr/>
          <p:nvPr/>
        </p:nvSpPr>
        <p:spPr>
          <a:xfrm>
            <a:off x="1160356" y="1173144"/>
            <a:ext cx="409235" cy="652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46139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203</Words>
  <Application>Microsoft Office PowerPoint</Application>
  <PresentationFormat>Grand écran</PresentationFormat>
  <Paragraphs>40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Segoe UI Semibold</vt:lpstr>
      <vt:lpstr>Thème Office</vt:lpstr>
      <vt:lpstr>1-</vt:lpstr>
      <vt:lpstr>2- Compter le nombre de sommets, de côtés, d’angles, d’angles droits. </vt:lpstr>
      <vt:lpstr>3- Utiliser des stratégies de calcul pour dénombrer. Tables d’addition, de multiplication, doubles. </vt:lpstr>
      <vt:lpstr>4- Range ces trois nombres dans l’ordre Décroissant  </vt:lpstr>
      <vt:lpstr>5- Connaitre le système décimal de position. Calculer. </vt:lpstr>
      <vt:lpstr>6- Calculer les doubles et les moitiés. </vt:lpstr>
      <vt:lpstr>7-</vt:lpstr>
      <vt:lpstr>8- Connaitre les unités de mesure. </vt:lpstr>
      <vt:lpstr>9- Comparer des volumes.  </vt:lpstr>
      <vt:lpstr>10-  Décomposer un nombre.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</dc:title>
  <dc:creator>Celine ROQUE</dc:creator>
  <cp:lastModifiedBy>Celine ROQUE</cp:lastModifiedBy>
  <cp:revision>79</cp:revision>
  <dcterms:created xsi:type="dcterms:W3CDTF">2019-01-05T09:58:09Z</dcterms:created>
  <dcterms:modified xsi:type="dcterms:W3CDTF">2019-04-27T14:25:03Z</dcterms:modified>
</cp:coreProperties>
</file>