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2" r:id="rId3"/>
    <p:sldId id="303" r:id="rId4"/>
    <p:sldId id="305" r:id="rId5"/>
    <p:sldId id="307" r:id="rId6"/>
    <p:sldId id="309" r:id="rId7"/>
    <p:sldId id="257" r:id="rId8"/>
    <p:sldId id="337" r:id="rId9"/>
    <p:sldId id="259" r:id="rId10"/>
    <p:sldId id="350" r:id="rId11"/>
    <p:sldId id="352" r:id="rId12"/>
    <p:sldId id="351" r:id="rId13"/>
    <p:sldId id="353" r:id="rId14"/>
    <p:sldId id="379" r:id="rId15"/>
    <p:sldId id="395" r:id="rId16"/>
    <p:sldId id="311" r:id="rId17"/>
    <p:sldId id="313" r:id="rId18"/>
    <p:sldId id="315" r:id="rId19"/>
    <p:sldId id="317" r:id="rId20"/>
    <p:sldId id="334" r:id="rId21"/>
    <p:sldId id="338" r:id="rId22"/>
    <p:sldId id="341" r:id="rId23"/>
    <p:sldId id="357" r:id="rId24"/>
    <p:sldId id="354" r:id="rId25"/>
    <p:sldId id="380" r:id="rId26"/>
    <p:sldId id="335" r:id="rId27"/>
    <p:sldId id="339" r:id="rId28"/>
    <p:sldId id="302" r:id="rId29"/>
    <p:sldId id="342" r:id="rId30"/>
    <p:sldId id="343" r:id="rId31"/>
    <p:sldId id="344" r:id="rId32"/>
    <p:sldId id="381" r:id="rId33"/>
    <p:sldId id="336" r:id="rId34"/>
    <p:sldId id="340" r:id="rId35"/>
    <p:sldId id="349" r:id="rId36"/>
    <p:sldId id="396" r:id="rId37"/>
    <p:sldId id="397" r:id="rId38"/>
    <p:sldId id="382" r:id="rId39"/>
    <p:sldId id="274" r:id="rId40"/>
    <p:sldId id="371" r:id="rId41"/>
    <p:sldId id="369" r:id="rId42"/>
    <p:sldId id="383" r:id="rId43"/>
    <p:sldId id="384" r:id="rId44"/>
    <p:sldId id="389" r:id="rId45"/>
    <p:sldId id="388" r:id="rId46"/>
    <p:sldId id="385" r:id="rId47"/>
    <p:sldId id="390" r:id="rId48"/>
    <p:sldId id="391" r:id="rId49"/>
    <p:sldId id="386" r:id="rId50"/>
    <p:sldId id="393" r:id="rId51"/>
    <p:sldId id="392" r:id="rId52"/>
    <p:sldId id="370" r:id="rId53"/>
    <p:sldId id="394" r:id="rId54"/>
  </p:sldIdLst>
  <p:sldSz cx="9906000" cy="6858000" type="A4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47" autoAdjust="0"/>
    <p:restoredTop sz="86924" autoAdjust="0"/>
  </p:normalViewPr>
  <p:slideViewPr>
    <p:cSldViewPr>
      <p:cViewPr varScale="1">
        <p:scale>
          <a:sx n="63" d="100"/>
          <a:sy n="63" d="100"/>
        </p:scale>
        <p:origin x="1668" y="5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493E9-3863-4F49-96D8-6D78C9807FCA}" type="datetimeFigureOut">
              <a:rPr lang="fr-FR" smtClean="0"/>
              <a:t>31/10/2019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57275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5E927-7181-47D5-AFD0-33D040FA0A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50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0191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latin typeface="Times New Roman"/>
                <a:ea typeface="Calibri"/>
                <a:cs typeface="Times New Roman"/>
              </a:rPr>
              <a:t>S2 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: Trouver 23 avec 9 ; 12 ; 5 ; 3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885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: Additions : 14+15, 15+16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S1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et 16+17, 18+19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S2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puis après demander l’opération inverse (commutativité) pour qu’ils comprennent bien que c’est la même chose.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683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: Additions : 14+15, 15+16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S1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et 16+17, 18+19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S2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puis après demander l’opération inverse (commutativité) pour qu’ils comprennent bien que c’est la même chose.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727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Compter de 10 en 10 oralement ou à l’ardoise. (x1)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Dessiner des jetons au tableau (&lt;10), écrire le complément à 10 du nombre correspondant à l’ardoise (x3)</a:t>
            </a:r>
          </a:p>
          <a:p>
            <a:r>
              <a:rPr lang="fr-FR" dirty="0"/>
              <a:t>dictée de nombres : </a:t>
            </a:r>
            <a:r>
              <a:rPr lang="fr-FR" b="1" dirty="0"/>
              <a:t>S2</a:t>
            </a:r>
            <a:r>
              <a:rPr lang="fr-FR" dirty="0"/>
              <a:t> : 50 – 60 – 70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692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Compléments à 10 en donnant sous la forme 2 + … = 10</a:t>
            </a: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548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Compléments à 10 en donnant sous la forme 2 + … = 10</a:t>
            </a: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04855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Compléments à 10 en donnant sous la forme 2 + … = 10</a:t>
            </a: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730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Compléments à 10 en donnant sous la forme 2 + … = 10</a:t>
            </a: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3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Compter de 10 en 10 oralement ou à l’ardoise. (x1)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Dessiner des jetons au tableau (&lt;10), écrire le complément à 10 du nombre correspondant à l’ardoise (x3)</a:t>
            </a:r>
          </a:p>
          <a:p>
            <a:r>
              <a:rPr lang="fr-FR" dirty="0"/>
              <a:t>dictée de nombres : </a:t>
            </a:r>
            <a:r>
              <a:rPr lang="fr-FR" b="1" dirty="0"/>
              <a:t>S2</a:t>
            </a:r>
            <a:r>
              <a:rPr lang="fr-FR" dirty="0"/>
              <a:t> : 50 – 60 – 70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125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Compléments à 10 en donnant sous la forme 2 + … = 10</a:t>
            </a: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8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Compter de 10 en 10 oralement ou à l’ardoise. (x1)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Dessiner des jetons au tableau (&lt;10), écrire le complément à 10 du nombre correspondant à l’ardoise (x3)</a:t>
            </a:r>
          </a:p>
          <a:p>
            <a:r>
              <a:rPr lang="fr-FR" dirty="0"/>
              <a:t>dictée de nombres : </a:t>
            </a:r>
            <a:r>
              <a:rPr lang="fr-FR" b="1" dirty="0"/>
              <a:t>S2</a:t>
            </a:r>
            <a:r>
              <a:rPr lang="fr-FR" dirty="0"/>
              <a:t> : 50 – 60 – 70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77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Compléments à 10 en donnant sous la forme 2 + … = 10</a:t>
            </a: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570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Compléments à 10 en donnant sous la forme 2 + … = 10</a:t>
            </a: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7114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9620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214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445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9823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75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Trouver 17 avec 5 ; 6 ; 4 ; 3 ; 2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09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: Additions : 14+15, 15+16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S1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et 16+17, 18+19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S2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puis après demander l’opération inverse (commutativité) pour qu’ils comprennent bien que c’est la même chose.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2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: Additions : 14+15, 15+16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S1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et 16+17, 18+19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S2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puis après demander l’opération inverse (commutativité) pour qu’ils comprennent bien que c’est la même chose.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899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: Additions : 14+15, 15+16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S1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et 16+17, 18+19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S2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puis après demander l’opération inverse (commutativité) pour qu’ils comprennent bien que c’est la même chose.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547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latin typeface="Times New Roman"/>
                <a:ea typeface="Calibri"/>
                <a:cs typeface="Times New Roman"/>
              </a:rPr>
              <a:t>: Additions : 14+15, 15+16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S1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et 16+17, 18+19 (</a:t>
            </a:r>
            <a:r>
              <a:rPr lang="fr-FR" sz="1200" b="1" dirty="0">
                <a:latin typeface="Times New Roman"/>
                <a:ea typeface="Calibri"/>
                <a:cs typeface="Times New Roman"/>
              </a:rPr>
              <a:t>S2</a:t>
            </a:r>
            <a:r>
              <a:rPr lang="fr-FR" sz="1200" dirty="0">
                <a:latin typeface="Times New Roman"/>
                <a:ea typeface="Calibri"/>
                <a:cs typeface="Times New Roman"/>
              </a:rPr>
              <a:t>) puis après demander l’opération inverse (commutativité) pour qu’ils comprennent bien que c’est la même chose.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79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819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/>
              <a:t>Compter de 10 en 10 oralement ou à l’ardoise. (x1)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 Dessiner des jetons au tableau (&lt;10), écrire le complément à 10 du nombre correspondant à l’ardoise (x3)</a:t>
            </a:r>
          </a:p>
          <a:p>
            <a:r>
              <a:rPr lang="fr-FR" dirty="0"/>
              <a:t>dictée de nombres : </a:t>
            </a:r>
            <a:r>
              <a:rPr lang="fr-FR" b="1" dirty="0"/>
              <a:t>S2</a:t>
            </a:r>
            <a:r>
              <a:rPr lang="fr-FR" dirty="0"/>
              <a:t> : 50 – 60 – 70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5E927-7181-47D5-AFD0-33D040FA0AC8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09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CECBEF1-3A31-4BA8-BD83-F0FB9801863A}"/>
              </a:ext>
            </a:extLst>
          </p:cNvPr>
          <p:cNvSpPr/>
          <p:nvPr userDrawn="1"/>
        </p:nvSpPr>
        <p:spPr>
          <a:xfrm>
            <a:off x="5783493" y="6488668"/>
            <a:ext cx="4127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dirty="0">
                <a:solidFill>
                  <a:schemeClr val="tx1"/>
                </a:solidFill>
                <a:latin typeface="Script MT Bold" pitchFamily="66" charset="0"/>
              </a:rPr>
              <a:t>http://lesacdemaitresseclaire.eklablog.com/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21450" y="6492875"/>
            <a:ext cx="3384550" cy="365125"/>
          </a:xfrm>
          <a:prstGeom prst="rect">
            <a:avLst/>
          </a:prstGeom>
        </p:spPr>
        <p:txBody>
          <a:bodyPr/>
          <a:lstStyle/>
          <a:p>
            <a:fld id="{CB644CAC-7E1C-4B6B-AE52-DA2E094B4F5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238F8-82D2-4C65-9512-CD4A0CCE1E76}" type="datetimeFigureOut">
              <a:rPr lang="fr-FR" smtClean="0"/>
              <a:pPr/>
              <a:t>31/10/2019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04728" y="191683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latin typeface="&quot;Call Me&quot;, (Maybe)?" pitchFamily="2" charset="0"/>
              </a:rPr>
              <a:t>Module 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68824" y="36450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halkduster" pitchFamily="66" charset="0"/>
              </a:rPr>
              <a:t>Séance 1-4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504" y="10527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ehind Blue Eyes" pitchFamily="2" charset="0"/>
              </a:rPr>
              <a:t>CE1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087EAF0-B102-411C-BC43-A70D8E52BEF2}"/>
              </a:ext>
            </a:extLst>
          </p:cNvPr>
          <p:cNvSpPr txBox="1"/>
          <p:nvPr/>
        </p:nvSpPr>
        <p:spPr>
          <a:xfrm>
            <a:off x="5623384" y="6487060"/>
            <a:ext cx="4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cript MT Bold" pitchFamily="66" charset="0"/>
              </a:rPr>
              <a:t>http://lesacdemaitresseclaire.eklablog.com/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086A87-9591-46E3-98E7-7207700886AB}"/>
              </a:ext>
            </a:extLst>
          </p:cNvPr>
          <p:cNvSpPr/>
          <p:nvPr/>
        </p:nvSpPr>
        <p:spPr>
          <a:xfrm>
            <a:off x="2648744" y="1859340"/>
            <a:ext cx="41617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dirty="0">
                <a:latin typeface="OpenDyslexic" panose="00000500000000000000" pitchFamily="50" charset="0"/>
                <a:ea typeface="Calibri"/>
                <a:cs typeface="Times New Roman"/>
              </a:rPr>
              <a:t>14+15</a:t>
            </a:r>
            <a:endParaRPr lang="fr-FR" sz="96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96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086A87-9591-46E3-98E7-7207700886AB}"/>
              </a:ext>
            </a:extLst>
          </p:cNvPr>
          <p:cNvSpPr/>
          <p:nvPr/>
        </p:nvSpPr>
        <p:spPr>
          <a:xfrm>
            <a:off x="2648744" y="1859340"/>
            <a:ext cx="416171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dirty="0">
                <a:latin typeface="OpenDyslexic" panose="00000500000000000000" pitchFamily="50" charset="0"/>
                <a:ea typeface="Calibri"/>
                <a:cs typeface="Times New Roman"/>
              </a:rPr>
              <a:t>15+14</a:t>
            </a:r>
            <a:endParaRPr lang="fr-FR" sz="96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568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086A87-9591-46E3-98E7-7207700886AB}"/>
              </a:ext>
            </a:extLst>
          </p:cNvPr>
          <p:cNvSpPr/>
          <p:nvPr/>
        </p:nvSpPr>
        <p:spPr>
          <a:xfrm>
            <a:off x="2648744" y="1859340"/>
            <a:ext cx="41264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dirty="0">
                <a:latin typeface="OpenDyslexic" panose="00000500000000000000" pitchFamily="50" charset="0"/>
                <a:ea typeface="Calibri"/>
                <a:cs typeface="Times New Roman"/>
              </a:rPr>
              <a:t>15+16</a:t>
            </a:r>
            <a:endParaRPr lang="fr-FR" sz="96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642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086A87-9591-46E3-98E7-7207700886AB}"/>
              </a:ext>
            </a:extLst>
          </p:cNvPr>
          <p:cNvSpPr/>
          <p:nvPr/>
        </p:nvSpPr>
        <p:spPr>
          <a:xfrm>
            <a:off x="2648744" y="1859340"/>
            <a:ext cx="41264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dirty="0">
                <a:latin typeface="OpenDyslexic" panose="00000500000000000000" pitchFamily="50" charset="0"/>
                <a:ea typeface="Calibri"/>
                <a:cs typeface="Times New Roman"/>
              </a:rPr>
              <a:t>16+15</a:t>
            </a:r>
            <a:endParaRPr lang="fr-FR" sz="96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8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0DF901B-C891-4D10-9C99-81AD90034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88452"/>
              </p:ext>
            </p:extLst>
          </p:nvPr>
        </p:nvGraphicFramePr>
        <p:xfrm>
          <a:off x="2792760" y="439710"/>
          <a:ext cx="6604000" cy="5441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84750138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049447707"/>
                    </a:ext>
                  </a:extLst>
                </a:gridCol>
              </a:tblGrid>
              <a:tr h="2720847">
                <a:tc>
                  <a:txBody>
                    <a:bodyPr/>
                    <a:lstStyle/>
                    <a:p>
                      <a:r>
                        <a:rPr lang="fr-FR" dirty="0">
                          <a:latin typeface="KG Primary Whimsy" panose="02000506000000020003" pitchFamily="2" charset="0"/>
                        </a:rPr>
                        <a:t>Atelier 1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LE NOMBRE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2 FICHE Numération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4612688"/>
                  </a:ext>
                </a:extLst>
              </a:tr>
              <a:tr h="2720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Fiche droite graduée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Leçon n°4                 exercice ticket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1275238"/>
                  </a:ext>
                </a:extLst>
              </a:tr>
            </a:tbl>
          </a:graphicData>
        </a:graphic>
      </p:graphicFrame>
      <p:pic>
        <p:nvPicPr>
          <p:cNvPr id="15" name="Picture 9">
            <a:extLst>
              <a:ext uri="{FF2B5EF4-FFF2-40B4-BE49-F238E27FC236}">
                <a16:creationId xmlns:a16="http://schemas.microsoft.com/office/drawing/2014/main" id="{238CF7EA-E5C3-4B5F-A00B-00B0B13E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994" y="3824915"/>
            <a:ext cx="1514322" cy="147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 8"/>
          <p:cNvGrpSpPr/>
          <p:nvPr/>
        </p:nvGrpSpPr>
        <p:grpSpPr>
          <a:xfrm>
            <a:off x="128464" y="140318"/>
            <a:ext cx="2293592" cy="1115358"/>
            <a:chOff x="128464" y="140318"/>
            <a:chExt cx="2293592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apprentissage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01EFF125-8E9E-47AF-AA1A-297A63814892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1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00CDF0-A43A-46CC-90E8-65BE306D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8" y="439710"/>
            <a:ext cx="1541587" cy="2496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924EFD-65E5-47EF-BCF9-76F9F319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49" y="3824915"/>
            <a:ext cx="1751087" cy="19675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1FD8EA-32F1-49A4-96E2-4A04FDDA5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603" y="993815"/>
            <a:ext cx="2216696" cy="17848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7AE03D-965F-4C50-A433-0C232BF6A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63" y="3874459"/>
            <a:ext cx="1541588" cy="21004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409E39-9BB9-4AFD-85E6-1154F138A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539" y="3843186"/>
            <a:ext cx="1873945" cy="192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359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0472" y="1844824"/>
            <a:ext cx="9433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KG Miss Kindy Marker" panose="02000000000000000000" pitchFamily="2" charset="0"/>
              </a:rPr>
              <a:t>J’écris le nombre qui vient avant</a:t>
            </a:r>
          </a:p>
        </p:txBody>
      </p:sp>
    </p:spTree>
    <p:extLst>
      <p:ext uri="{BB962C8B-B14F-4D97-AF65-F5344CB8AC3E}">
        <p14:creationId xmlns:p14="http://schemas.microsoft.com/office/powerpoint/2010/main" val="1326677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629644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0801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34090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675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00472" y="1844824"/>
            <a:ext cx="94330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>
                <a:latin typeface="KG Miss Kindy Marker" panose="02000000000000000000" pitchFamily="2" charset="0"/>
              </a:rPr>
              <a:t>J’écris le nombre qui vient avant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rgbClr val="F4EA66"/>
            </a:solidFill>
            <a:ln>
              <a:solidFill>
                <a:srgbClr val="F4EA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C000"/>
                  </a:solidFill>
                  <a:latin typeface="KG Primary Whimsy" pitchFamily="2" charset="0"/>
                </a:rPr>
                <a:t>Activité </a:t>
              </a:r>
            </a:p>
            <a:p>
              <a:pPr algn="ctr"/>
              <a:r>
                <a:rPr lang="fr-FR" sz="2800" b="1" dirty="0">
                  <a:solidFill>
                    <a:srgbClr val="FFC000"/>
                  </a:solidFill>
                  <a:latin typeface="KG Primary Whimsy" pitchFamily="2" charset="0"/>
                </a:rPr>
                <a:t>ritualisée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 l="31766" t="13815" r="33388" b="30430"/>
          <a:stretch>
            <a:fillRect/>
          </a:stretch>
        </p:blipFill>
        <p:spPr bwMode="auto">
          <a:xfrm>
            <a:off x="2144688" y="40466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2720752" y="4766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Miss Kindergarten" pitchFamily="2" charset="0"/>
              </a:rPr>
              <a:t>7’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60620A0-C93F-489E-A622-37B8BAAA3DF2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62971-A679-4C8A-BB9B-205136317AB2}"/>
              </a:ext>
            </a:extLst>
          </p:cNvPr>
          <p:cNvSpPr/>
          <p:nvPr/>
        </p:nvSpPr>
        <p:spPr>
          <a:xfrm>
            <a:off x="1" y="2564904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0" b="1" dirty="0">
                <a:latin typeface="Earwig Factory" panose="040B0000010106000100" pitchFamily="82" charset="0"/>
              </a:rPr>
              <a:t>dictée de nombres </a:t>
            </a:r>
            <a:endParaRPr lang="fr-FR" sz="7000" dirty="0">
              <a:latin typeface="Earwig Factory" panose="040B0000010106000100" pitchFamily="82" charset="0"/>
            </a:endParaRP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FC206E05-2D42-4540-BE59-E5EDFCE5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7760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8B72D4-B040-416B-96D7-8EEB2DF1FC0A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2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5BA0EF7-00B5-44A4-AA2C-495E7DC6ECEA}"/>
              </a:ext>
            </a:extLst>
          </p:cNvPr>
          <p:cNvGrpSpPr/>
          <p:nvPr/>
        </p:nvGrpSpPr>
        <p:grpSpPr>
          <a:xfrm>
            <a:off x="1100572" y="2259662"/>
            <a:ext cx="8784976" cy="4598338"/>
            <a:chOff x="488504" y="1866389"/>
            <a:chExt cx="8784976" cy="4598338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B5198984-F4FA-4373-A82B-9B6C70ABF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504" y="1866389"/>
              <a:ext cx="8784976" cy="459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197BF0-2FDE-45EF-AA37-F1D38315BF5E}"/>
                </a:ext>
              </a:extLst>
            </p:cNvPr>
            <p:cNvSpPr/>
            <p:nvPr/>
          </p:nvSpPr>
          <p:spPr>
            <a:xfrm>
              <a:off x="2864768" y="4077072"/>
              <a:ext cx="547260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tx1"/>
                  </a:solidFill>
                  <a:latin typeface="Betty" pitchFamily="2" charset="-128"/>
                  <a:ea typeface="Betty" pitchFamily="2" charset="-128"/>
                  <a:cs typeface="Betty" pitchFamily="2" charset="-128"/>
                </a:rPr>
                <a:t>Compter de 5 en 5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08917B78-CD09-402D-86CE-F41BA91417FF}"/>
              </a:ext>
            </a:extLst>
          </p:cNvPr>
          <p:cNvSpPr/>
          <p:nvPr/>
        </p:nvSpPr>
        <p:spPr>
          <a:xfrm>
            <a:off x="7293260" y="2564904"/>
            <a:ext cx="151216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A53BE7B-F1EC-40FE-930D-24BBC8474108}"/>
              </a:ext>
            </a:extLst>
          </p:cNvPr>
          <p:cNvSpPr/>
          <p:nvPr/>
        </p:nvSpPr>
        <p:spPr>
          <a:xfrm>
            <a:off x="128464" y="2276872"/>
            <a:ext cx="151216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4183869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4A4B9A-C652-46E1-B6AF-E228353A7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6" t="46261" r="67446" b="14486"/>
          <a:stretch/>
        </p:blipFill>
        <p:spPr>
          <a:xfrm>
            <a:off x="2265677" y="269776"/>
            <a:ext cx="5554000" cy="58317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C557BE21-407E-4FB4-9435-618C195795F1}"/>
              </a:ext>
            </a:extLst>
          </p:cNvPr>
          <p:cNvSpPr/>
          <p:nvPr/>
        </p:nvSpPr>
        <p:spPr>
          <a:xfrm>
            <a:off x="4304928" y="2564904"/>
            <a:ext cx="1512168" cy="1440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Script cole" panose="00000400000000000000" pitchFamily="2" charset="0"/>
              </a:rPr>
              <a:t>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E3A864-FBFD-48D5-A4FA-E7F354DECCBA}"/>
              </a:ext>
            </a:extLst>
          </p:cNvPr>
          <p:cNvSpPr/>
          <p:nvPr/>
        </p:nvSpPr>
        <p:spPr>
          <a:xfrm>
            <a:off x="229992" y="1476995"/>
            <a:ext cx="17271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latin typeface="Script cole" panose="00000400000000000000" pitchFamily="2" charset="0"/>
              </a:rPr>
              <a:t>9</a:t>
            </a:r>
          </a:p>
          <a:p>
            <a:pPr algn="ctr"/>
            <a:r>
              <a:rPr lang="fr-FR" sz="6000" dirty="0">
                <a:latin typeface="Script cole" panose="00000400000000000000" pitchFamily="2" charset="0"/>
              </a:rPr>
              <a:t>12</a:t>
            </a:r>
          </a:p>
          <a:p>
            <a:pPr algn="ctr"/>
            <a:r>
              <a:rPr lang="fr-FR" sz="6000" dirty="0">
                <a:latin typeface="Script cole" panose="00000400000000000000" pitchFamily="2" charset="0"/>
              </a:rPr>
              <a:t>5</a:t>
            </a:r>
          </a:p>
          <a:p>
            <a:pPr algn="ctr"/>
            <a:r>
              <a:rPr lang="fr-FR" sz="6000" dirty="0">
                <a:latin typeface="Script cole" panose="000004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54398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086A87-9591-46E3-98E7-7207700886AB}"/>
              </a:ext>
            </a:extLst>
          </p:cNvPr>
          <p:cNvSpPr/>
          <p:nvPr/>
        </p:nvSpPr>
        <p:spPr>
          <a:xfrm>
            <a:off x="2648744" y="1859340"/>
            <a:ext cx="41168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dirty="0">
                <a:latin typeface="OpenDyslexic" panose="00000500000000000000" pitchFamily="50" charset="0"/>
                <a:ea typeface="Calibri"/>
                <a:cs typeface="Times New Roman"/>
              </a:rPr>
              <a:t>16+17</a:t>
            </a:r>
            <a:endParaRPr lang="fr-FR" sz="96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05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6086A87-9591-46E3-98E7-7207700886AB}"/>
              </a:ext>
            </a:extLst>
          </p:cNvPr>
          <p:cNvSpPr/>
          <p:nvPr/>
        </p:nvSpPr>
        <p:spPr>
          <a:xfrm>
            <a:off x="2648744" y="1859340"/>
            <a:ext cx="418576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9600" dirty="0">
                <a:latin typeface="OpenDyslexic" panose="00000500000000000000" pitchFamily="50" charset="0"/>
                <a:ea typeface="Calibri"/>
                <a:cs typeface="Times New Roman"/>
              </a:rPr>
              <a:t>18+19</a:t>
            </a:r>
            <a:endParaRPr lang="fr-FR" sz="9600" dirty="0">
              <a:latin typeface="OpenDyslexic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14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0DF901B-C891-4D10-9C99-81AD90034841}"/>
              </a:ext>
            </a:extLst>
          </p:cNvPr>
          <p:cNvGraphicFramePr>
            <a:graphicFrameLocks noGrp="1"/>
          </p:cNvGraphicFramePr>
          <p:nvPr/>
        </p:nvGraphicFramePr>
        <p:xfrm>
          <a:off x="2792760" y="439710"/>
          <a:ext cx="6604000" cy="5441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84750138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049447707"/>
                    </a:ext>
                  </a:extLst>
                </a:gridCol>
              </a:tblGrid>
              <a:tr h="2720847">
                <a:tc>
                  <a:txBody>
                    <a:bodyPr/>
                    <a:lstStyle/>
                    <a:p>
                      <a:r>
                        <a:rPr lang="fr-FR" dirty="0">
                          <a:latin typeface="KG Primary Whimsy" panose="02000506000000020003" pitchFamily="2" charset="0"/>
                        </a:rPr>
                        <a:t>Atelier 1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LE NOMBRE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2 FICHE Numération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4612688"/>
                  </a:ext>
                </a:extLst>
              </a:tr>
              <a:tr h="2720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Fiche droite graduée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Leçon n°4                 exercice ticket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1275238"/>
                  </a:ext>
                </a:extLst>
              </a:tr>
            </a:tbl>
          </a:graphicData>
        </a:graphic>
      </p:graphicFrame>
      <p:pic>
        <p:nvPicPr>
          <p:cNvPr id="15" name="Picture 9">
            <a:extLst>
              <a:ext uri="{FF2B5EF4-FFF2-40B4-BE49-F238E27FC236}">
                <a16:creationId xmlns:a16="http://schemas.microsoft.com/office/drawing/2014/main" id="{238CF7EA-E5C3-4B5F-A00B-00B0B13E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994" y="3824915"/>
            <a:ext cx="1514322" cy="147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 8"/>
          <p:cNvGrpSpPr/>
          <p:nvPr/>
        </p:nvGrpSpPr>
        <p:grpSpPr>
          <a:xfrm>
            <a:off x="128464" y="140318"/>
            <a:ext cx="2293592" cy="1115358"/>
            <a:chOff x="128464" y="140318"/>
            <a:chExt cx="2293592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apprentissage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01EFF125-8E9E-47AF-AA1A-297A63814892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2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00CDF0-A43A-46CC-90E8-65BE306D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8" y="439710"/>
            <a:ext cx="1541587" cy="2496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924EFD-65E5-47EF-BCF9-76F9F319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49" y="3824915"/>
            <a:ext cx="1751087" cy="19675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1FD8EA-32F1-49A4-96E2-4A04FDDA5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603" y="993815"/>
            <a:ext cx="2216696" cy="17848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7AE03D-965F-4C50-A433-0C232BF6A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63" y="3874459"/>
            <a:ext cx="1541588" cy="21004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409E39-9BB9-4AFD-85E6-1154F138A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539" y="3843186"/>
            <a:ext cx="1873945" cy="192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4996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2DB96B-F7D3-4C35-91F3-676799B246F5}"/>
              </a:ext>
            </a:extLst>
          </p:cNvPr>
          <p:cNvSpPr/>
          <p:nvPr/>
        </p:nvSpPr>
        <p:spPr>
          <a:xfrm>
            <a:off x="1" y="2564904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0" b="1" dirty="0">
                <a:latin typeface="Earwig Factory" panose="040B0000010106000100" pitchFamily="82" charset="0"/>
              </a:rPr>
              <a:t>dictée de nombres </a:t>
            </a:r>
            <a:endParaRPr lang="fr-FR" sz="7000" dirty="0">
              <a:latin typeface="Earwig Factory" panose="040B0000010106000100" pitchFamily="8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D4CED4-1AEE-44E4-BB48-DCE3C7E7C674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3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B6311849-5973-4481-A200-1905F089E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6829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8B72D4-B040-416B-96D7-8EEB2DF1FC0A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3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5BA0EF7-00B5-44A4-AA2C-495E7DC6ECEA}"/>
              </a:ext>
            </a:extLst>
          </p:cNvPr>
          <p:cNvGrpSpPr/>
          <p:nvPr/>
        </p:nvGrpSpPr>
        <p:grpSpPr>
          <a:xfrm>
            <a:off x="488504" y="1866389"/>
            <a:ext cx="8784976" cy="4598338"/>
            <a:chOff x="488504" y="1866389"/>
            <a:chExt cx="8784976" cy="4598338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B5198984-F4FA-4373-A82B-9B6C70ABF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504" y="1866389"/>
              <a:ext cx="8784976" cy="459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197BF0-2FDE-45EF-AA37-F1D38315BF5E}"/>
                </a:ext>
              </a:extLst>
            </p:cNvPr>
            <p:cNvSpPr/>
            <p:nvPr/>
          </p:nvSpPr>
          <p:spPr>
            <a:xfrm>
              <a:off x="2864768" y="4077072"/>
              <a:ext cx="547260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tx1"/>
                  </a:solidFill>
                  <a:latin typeface="Betty" pitchFamily="2" charset="-128"/>
                  <a:ea typeface="Betty" pitchFamily="2" charset="-128"/>
                  <a:cs typeface="Betty" pitchFamily="2" charset="-128"/>
                </a:rPr>
                <a:t>Compter de 10 en 10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08917B78-CD09-402D-86CE-F41BA91417FF}"/>
              </a:ext>
            </a:extLst>
          </p:cNvPr>
          <p:cNvSpPr/>
          <p:nvPr/>
        </p:nvSpPr>
        <p:spPr>
          <a:xfrm>
            <a:off x="7473280" y="1628800"/>
            <a:ext cx="151216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15693824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338FC21-B1FC-4F39-B0F9-BF5FE86C4FAE}"/>
              </a:ext>
            </a:extLst>
          </p:cNvPr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ABCCB-A561-47D0-A103-0E5212A4DF4A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3BD58D-772F-4DAD-90BA-BF23F0836D80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5122B19-6881-4C6C-94EE-08365C08130B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calcul </a:t>
              </a:r>
            </a:p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A0466-F136-474E-B4E2-027FA0FF54B0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92915-34CD-4305-AC4D-33A341589CDE}"/>
              </a:ext>
            </a:extLst>
          </p:cNvPr>
          <p:cNvSpPr/>
          <p:nvPr/>
        </p:nvSpPr>
        <p:spPr>
          <a:xfrm>
            <a:off x="2422612" y="833820"/>
            <a:ext cx="5133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17+…=20</a:t>
            </a:r>
          </a:p>
        </p:txBody>
      </p:sp>
    </p:spTree>
    <p:extLst>
      <p:ext uri="{BB962C8B-B14F-4D97-AF65-F5344CB8AC3E}">
        <p14:creationId xmlns:p14="http://schemas.microsoft.com/office/powerpoint/2010/main" val="3027004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338FC21-B1FC-4F39-B0F9-BF5FE86C4FAE}"/>
              </a:ext>
            </a:extLst>
          </p:cNvPr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ABCCB-A561-47D0-A103-0E5212A4DF4A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3BD58D-772F-4DAD-90BA-BF23F0836D80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5122B19-6881-4C6C-94EE-08365C08130B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calcul </a:t>
              </a:r>
            </a:p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A0466-F136-474E-B4E2-027FA0FF54B0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4FD82362-0D12-47CB-AE16-5C1D937FA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31766" t="13815" r="33388" b="30430"/>
          <a:stretch>
            <a:fillRect/>
          </a:stretch>
        </p:blipFill>
        <p:spPr bwMode="auto">
          <a:xfrm>
            <a:off x="2144688" y="404664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95BC1118-597F-4451-8E5C-33A84ED9D728}"/>
              </a:ext>
            </a:extLst>
          </p:cNvPr>
          <p:cNvSpPr txBox="1"/>
          <p:nvPr/>
        </p:nvSpPr>
        <p:spPr>
          <a:xfrm>
            <a:off x="2720752" y="476672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KG Miss Kindergarten" pitchFamily="2" charset="0"/>
              </a:rPr>
              <a:t>2’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92915-34CD-4305-AC4D-33A341589CDE}"/>
              </a:ext>
            </a:extLst>
          </p:cNvPr>
          <p:cNvSpPr/>
          <p:nvPr/>
        </p:nvSpPr>
        <p:spPr>
          <a:xfrm>
            <a:off x="2422612" y="833820"/>
            <a:ext cx="5133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17+…=20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FE4D04-872D-45E6-8728-F733B588BF06}"/>
              </a:ext>
            </a:extLst>
          </p:cNvPr>
          <p:cNvSpPr/>
          <p:nvPr/>
        </p:nvSpPr>
        <p:spPr>
          <a:xfrm>
            <a:off x="2422612" y="1995418"/>
            <a:ext cx="51828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34+…=40</a:t>
            </a:r>
          </a:p>
        </p:txBody>
      </p:sp>
    </p:spTree>
    <p:extLst>
      <p:ext uri="{BB962C8B-B14F-4D97-AF65-F5344CB8AC3E}">
        <p14:creationId xmlns:p14="http://schemas.microsoft.com/office/powerpoint/2010/main" val="424011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313353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338FC21-B1FC-4F39-B0F9-BF5FE86C4FAE}"/>
              </a:ext>
            </a:extLst>
          </p:cNvPr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ABCCB-A561-47D0-A103-0E5212A4DF4A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3BD58D-772F-4DAD-90BA-BF23F0836D80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5122B19-6881-4C6C-94EE-08365C08130B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calcul </a:t>
              </a:r>
            </a:p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A0466-F136-474E-B4E2-027FA0FF54B0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5B15DBD-BAC6-48FB-A140-896F483348B7}"/>
              </a:ext>
            </a:extLst>
          </p:cNvPr>
          <p:cNvSpPr/>
          <p:nvPr/>
        </p:nvSpPr>
        <p:spPr>
          <a:xfrm>
            <a:off x="2393308" y="3157016"/>
            <a:ext cx="51828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28+…=30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5C338E-2553-49B0-B6AB-3DFEADFF2703}"/>
              </a:ext>
            </a:extLst>
          </p:cNvPr>
          <p:cNvSpPr/>
          <p:nvPr/>
        </p:nvSpPr>
        <p:spPr>
          <a:xfrm>
            <a:off x="2422612" y="833820"/>
            <a:ext cx="5133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17+…=20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2CAB12-DA8C-4152-AD00-9818AA9065EC}"/>
              </a:ext>
            </a:extLst>
          </p:cNvPr>
          <p:cNvSpPr/>
          <p:nvPr/>
        </p:nvSpPr>
        <p:spPr>
          <a:xfrm>
            <a:off x="2422612" y="1995418"/>
            <a:ext cx="51828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34+…=40</a:t>
            </a:r>
          </a:p>
        </p:txBody>
      </p:sp>
    </p:spTree>
    <p:extLst>
      <p:ext uri="{BB962C8B-B14F-4D97-AF65-F5344CB8AC3E}">
        <p14:creationId xmlns:p14="http://schemas.microsoft.com/office/powerpoint/2010/main" val="38311332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338FC21-B1FC-4F39-B0F9-BF5FE86C4FAE}"/>
              </a:ext>
            </a:extLst>
          </p:cNvPr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ABCCB-A561-47D0-A103-0E5212A4DF4A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3BD58D-772F-4DAD-90BA-BF23F0836D80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5122B19-6881-4C6C-94EE-08365C08130B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calcul </a:t>
              </a:r>
            </a:p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A0466-F136-474E-B4E2-027FA0FF54B0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B32CBA0-D219-459D-A4F5-210E038995DA}"/>
              </a:ext>
            </a:extLst>
          </p:cNvPr>
          <p:cNvSpPr/>
          <p:nvPr/>
        </p:nvSpPr>
        <p:spPr>
          <a:xfrm>
            <a:off x="2422612" y="833820"/>
            <a:ext cx="513313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17+…=20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99F5BD-D84F-4DD5-A7B8-B2DA79E266DC}"/>
              </a:ext>
            </a:extLst>
          </p:cNvPr>
          <p:cNvSpPr/>
          <p:nvPr/>
        </p:nvSpPr>
        <p:spPr>
          <a:xfrm>
            <a:off x="2422612" y="1995418"/>
            <a:ext cx="51828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34+…=40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32D9C4-D553-4280-A087-90E8F7E2F911}"/>
              </a:ext>
            </a:extLst>
          </p:cNvPr>
          <p:cNvSpPr/>
          <p:nvPr/>
        </p:nvSpPr>
        <p:spPr>
          <a:xfrm>
            <a:off x="2393308" y="3157016"/>
            <a:ext cx="518282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28+…=30</a:t>
            </a:r>
          </a:p>
        </p:txBody>
      </p:sp>
    </p:spTree>
    <p:extLst>
      <p:ext uri="{BB962C8B-B14F-4D97-AF65-F5344CB8AC3E}">
        <p14:creationId xmlns:p14="http://schemas.microsoft.com/office/powerpoint/2010/main" val="485860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0DF901B-C891-4D10-9C99-81AD90034841}"/>
              </a:ext>
            </a:extLst>
          </p:cNvPr>
          <p:cNvGraphicFramePr>
            <a:graphicFrameLocks noGrp="1"/>
          </p:cNvGraphicFramePr>
          <p:nvPr/>
        </p:nvGraphicFramePr>
        <p:xfrm>
          <a:off x="2792760" y="439710"/>
          <a:ext cx="6604000" cy="5441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84750138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049447707"/>
                    </a:ext>
                  </a:extLst>
                </a:gridCol>
              </a:tblGrid>
              <a:tr h="2720847">
                <a:tc>
                  <a:txBody>
                    <a:bodyPr/>
                    <a:lstStyle/>
                    <a:p>
                      <a:r>
                        <a:rPr lang="fr-FR" dirty="0">
                          <a:latin typeface="KG Primary Whimsy" panose="02000506000000020003" pitchFamily="2" charset="0"/>
                        </a:rPr>
                        <a:t>Atelier 1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LE NOMBRE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2 FICHE Numération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4612688"/>
                  </a:ext>
                </a:extLst>
              </a:tr>
              <a:tr h="2720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Fiche droite graduée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Leçon n°4                 exercice ticket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1275238"/>
                  </a:ext>
                </a:extLst>
              </a:tr>
            </a:tbl>
          </a:graphicData>
        </a:graphic>
      </p:graphicFrame>
      <p:pic>
        <p:nvPicPr>
          <p:cNvPr id="15" name="Picture 9">
            <a:extLst>
              <a:ext uri="{FF2B5EF4-FFF2-40B4-BE49-F238E27FC236}">
                <a16:creationId xmlns:a16="http://schemas.microsoft.com/office/drawing/2014/main" id="{238CF7EA-E5C3-4B5F-A00B-00B0B13E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994" y="3824915"/>
            <a:ext cx="1514322" cy="147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 8"/>
          <p:cNvGrpSpPr/>
          <p:nvPr/>
        </p:nvGrpSpPr>
        <p:grpSpPr>
          <a:xfrm>
            <a:off x="128464" y="140318"/>
            <a:ext cx="2293592" cy="1115358"/>
            <a:chOff x="128464" y="140318"/>
            <a:chExt cx="2293592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apprentissage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01EFF125-8E9E-47AF-AA1A-297A63814892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3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00CDF0-A43A-46CC-90E8-65BE306D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8" y="439710"/>
            <a:ext cx="1541587" cy="2496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924EFD-65E5-47EF-BCF9-76F9F319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49" y="3824915"/>
            <a:ext cx="1751087" cy="19675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1FD8EA-32F1-49A4-96E2-4A04FDDA5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603" y="993815"/>
            <a:ext cx="2216696" cy="17848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7AE03D-965F-4C50-A433-0C232BF6A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63" y="3874459"/>
            <a:ext cx="1541588" cy="21004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409E39-9BB9-4AFD-85E6-1154F138A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539" y="3843186"/>
            <a:ext cx="1873945" cy="192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8969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2DB96B-F7D3-4C35-91F3-676799B246F5}"/>
              </a:ext>
            </a:extLst>
          </p:cNvPr>
          <p:cNvSpPr/>
          <p:nvPr/>
        </p:nvSpPr>
        <p:spPr>
          <a:xfrm>
            <a:off x="1" y="2564904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0" b="1" dirty="0">
                <a:latin typeface="Earwig Factory" panose="040B0000010106000100" pitchFamily="82" charset="0"/>
              </a:rPr>
              <a:t>dictée de nombres </a:t>
            </a:r>
            <a:endParaRPr lang="fr-FR" sz="7000" dirty="0">
              <a:latin typeface="Earwig Factory" panose="040B0000010106000100" pitchFamily="82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B609DAD-12BF-49F1-9513-A70B204029B4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4</a:t>
            </a:r>
          </a:p>
        </p:txBody>
      </p:sp>
      <p:pic>
        <p:nvPicPr>
          <p:cNvPr id="11" name="Picture 8">
            <a:extLst>
              <a:ext uri="{FF2B5EF4-FFF2-40B4-BE49-F238E27FC236}">
                <a16:creationId xmlns:a16="http://schemas.microsoft.com/office/drawing/2014/main" id="{44072417-1491-46F4-B9E7-F562F1C80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83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8B72D4-B040-416B-96D7-8EEB2DF1FC0A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4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5BA0EF7-00B5-44A4-AA2C-495E7DC6ECEA}"/>
              </a:ext>
            </a:extLst>
          </p:cNvPr>
          <p:cNvGrpSpPr/>
          <p:nvPr/>
        </p:nvGrpSpPr>
        <p:grpSpPr>
          <a:xfrm>
            <a:off x="1496616" y="1874773"/>
            <a:ext cx="8784976" cy="4598338"/>
            <a:chOff x="488504" y="1866389"/>
            <a:chExt cx="8784976" cy="4598338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B5198984-F4FA-4373-A82B-9B6C70ABF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504" y="1866389"/>
              <a:ext cx="8784976" cy="459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197BF0-2FDE-45EF-AA37-F1D38315BF5E}"/>
                </a:ext>
              </a:extLst>
            </p:cNvPr>
            <p:cNvSpPr/>
            <p:nvPr/>
          </p:nvSpPr>
          <p:spPr>
            <a:xfrm>
              <a:off x="2864768" y="4077072"/>
              <a:ext cx="547260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tx1"/>
                  </a:solidFill>
                  <a:latin typeface="Betty" pitchFamily="2" charset="-128"/>
                  <a:ea typeface="Betty" pitchFamily="2" charset="-128"/>
                  <a:cs typeface="Betty" pitchFamily="2" charset="-128"/>
                </a:rPr>
                <a:t>Compter de 10 en 10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08917B78-CD09-402D-86CE-F41BA91417FF}"/>
              </a:ext>
            </a:extLst>
          </p:cNvPr>
          <p:cNvSpPr/>
          <p:nvPr/>
        </p:nvSpPr>
        <p:spPr>
          <a:xfrm>
            <a:off x="7473280" y="1628800"/>
            <a:ext cx="151216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B2E1D977-1705-4D32-86E0-533079604964}"/>
              </a:ext>
            </a:extLst>
          </p:cNvPr>
          <p:cNvSpPr/>
          <p:nvPr/>
        </p:nvSpPr>
        <p:spPr>
          <a:xfrm>
            <a:off x="328936" y="2265877"/>
            <a:ext cx="151216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3298739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338FC21-B1FC-4F39-B0F9-BF5FE86C4FAE}"/>
              </a:ext>
            </a:extLst>
          </p:cNvPr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ABCCB-A561-47D0-A103-0E5212A4DF4A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3BD58D-772F-4DAD-90BA-BF23F0836D80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5122B19-6881-4C6C-94EE-08365C08130B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calcul </a:t>
              </a:r>
            </a:p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A0466-F136-474E-B4E2-027FA0FF54B0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92915-34CD-4305-AC4D-33A341589CDE}"/>
              </a:ext>
            </a:extLst>
          </p:cNvPr>
          <p:cNvSpPr/>
          <p:nvPr/>
        </p:nvSpPr>
        <p:spPr>
          <a:xfrm>
            <a:off x="2422612" y="833820"/>
            <a:ext cx="57086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112+20=…</a:t>
            </a:r>
          </a:p>
        </p:txBody>
      </p:sp>
    </p:spTree>
    <p:extLst>
      <p:ext uri="{BB962C8B-B14F-4D97-AF65-F5344CB8AC3E}">
        <p14:creationId xmlns:p14="http://schemas.microsoft.com/office/powerpoint/2010/main" val="37199694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338FC21-B1FC-4F39-B0F9-BF5FE86C4FAE}"/>
              </a:ext>
            </a:extLst>
          </p:cNvPr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ABCCB-A561-47D0-A103-0E5212A4DF4A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3BD58D-772F-4DAD-90BA-BF23F0836D80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5122B19-6881-4C6C-94EE-08365C08130B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calcul </a:t>
              </a:r>
            </a:p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A0466-F136-474E-B4E2-027FA0FF54B0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92915-34CD-4305-AC4D-33A341589CDE}"/>
              </a:ext>
            </a:extLst>
          </p:cNvPr>
          <p:cNvSpPr/>
          <p:nvPr/>
        </p:nvSpPr>
        <p:spPr>
          <a:xfrm>
            <a:off x="2422612" y="833820"/>
            <a:ext cx="57086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112+20=…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FE4D04-872D-45E6-8728-F733B588BF06}"/>
              </a:ext>
            </a:extLst>
          </p:cNvPr>
          <p:cNvSpPr/>
          <p:nvPr/>
        </p:nvSpPr>
        <p:spPr>
          <a:xfrm>
            <a:off x="2422612" y="1995418"/>
            <a:ext cx="57583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154+30=…</a:t>
            </a:r>
          </a:p>
        </p:txBody>
      </p:sp>
    </p:spTree>
    <p:extLst>
      <p:ext uri="{BB962C8B-B14F-4D97-AF65-F5344CB8AC3E}">
        <p14:creationId xmlns:p14="http://schemas.microsoft.com/office/powerpoint/2010/main" val="4329938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7338FC21-B1FC-4F39-B0F9-BF5FE86C4FAE}"/>
              </a:ext>
            </a:extLst>
          </p:cNvPr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EABCCB-A561-47D0-A103-0E5212A4DF4A}"/>
                </a:ext>
              </a:extLst>
            </p:cNvPr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3BD58D-772F-4DAD-90BA-BF23F0836D80}"/>
                </a:ext>
              </a:extLst>
            </p:cNvPr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5122B19-6881-4C6C-94EE-08365C08130B}"/>
                </a:ext>
              </a:extLst>
            </p:cNvPr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calcul </a:t>
              </a:r>
            </a:p>
            <a:p>
              <a:pPr algn="ctr"/>
              <a:r>
                <a:rPr lang="fr-FR" sz="2800" b="1" dirty="0">
                  <a:solidFill>
                    <a:schemeClr val="accent3">
                      <a:lumMod val="50000"/>
                    </a:schemeClr>
                  </a:solidFill>
                  <a:latin typeface="KG Primary Whimsy" pitchFamily="2" charset="0"/>
                </a:rPr>
                <a:t>mental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ADA0466-F136-474E-B4E2-027FA0FF54B0}"/>
                </a:ext>
              </a:extLst>
            </p:cNvPr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52392915-34CD-4305-AC4D-33A341589CDE}"/>
              </a:ext>
            </a:extLst>
          </p:cNvPr>
          <p:cNvSpPr/>
          <p:nvPr/>
        </p:nvSpPr>
        <p:spPr>
          <a:xfrm>
            <a:off x="2422612" y="833820"/>
            <a:ext cx="570861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112+20=…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FE4D04-872D-45E6-8728-F733B588BF06}"/>
              </a:ext>
            </a:extLst>
          </p:cNvPr>
          <p:cNvSpPr/>
          <p:nvPr/>
        </p:nvSpPr>
        <p:spPr>
          <a:xfrm>
            <a:off x="2422612" y="1995418"/>
            <a:ext cx="57583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154+30=…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B15DBD-BAC6-48FB-A140-896F483348B7}"/>
              </a:ext>
            </a:extLst>
          </p:cNvPr>
          <p:cNvSpPr/>
          <p:nvPr/>
        </p:nvSpPr>
        <p:spPr>
          <a:xfrm>
            <a:off x="2393308" y="3157016"/>
            <a:ext cx="575830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800" dirty="0">
                <a:latin typeface="Script cole" panose="00000400000000000000" pitchFamily="2" charset="0"/>
              </a:rPr>
              <a:t>122+60=…</a:t>
            </a:r>
          </a:p>
        </p:txBody>
      </p:sp>
    </p:spTree>
    <p:extLst>
      <p:ext uri="{BB962C8B-B14F-4D97-AF65-F5344CB8AC3E}">
        <p14:creationId xmlns:p14="http://schemas.microsoft.com/office/powerpoint/2010/main" val="1247148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30DF901B-C891-4D10-9C99-81AD90034841}"/>
              </a:ext>
            </a:extLst>
          </p:cNvPr>
          <p:cNvGraphicFramePr>
            <a:graphicFrameLocks noGrp="1"/>
          </p:cNvGraphicFramePr>
          <p:nvPr/>
        </p:nvGraphicFramePr>
        <p:xfrm>
          <a:off x="2792760" y="439710"/>
          <a:ext cx="6604000" cy="5441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2000">
                  <a:extLst>
                    <a:ext uri="{9D8B030D-6E8A-4147-A177-3AD203B41FA5}">
                      <a16:colId xmlns:a16="http://schemas.microsoft.com/office/drawing/2014/main" val="384750138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4049447707"/>
                    </a:ext>
                  </a:extLst>
                </a:gridCol>
              </a:tblGrid>
              <a:tr h="2720847">
                <a:tc>
                  <a:txBody>
                    <a:bodyPr/>
                    <a:lstStyle/>
                    <a:p>
                      <a:r>
                        <a:rPr lang="fr-FR" dirty="0">
                          <a:latin typeface="KG Primary Whimsy" panose="02000506000000020003" pitchFamily="2" charset="0"/>
                        </a:rPr>
                        <a:t>Atelier 1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LE NOMBRE</a:t>
                      </a:r>
                    </a:p>
                    <a:p>
                      <a:pPr algn="l"/>
                      <a:r>
                        <a:rPr lang="fr-FR" dirty="0">
                          <a:latin typeface="KG Primary Whimsy" panose="02000506000000020003" pitchFamily="2" charset="0"/>
                        </a:rPr>
                        <a:t>100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2 FICHE Numération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4612688"/>
                  </a:ext>
                </a:extLst>
              </a:tr>
              <a:tr h="27208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Fiche droite graduée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Atelier 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KG Primary Whimsy" panose="02000506000000020003" pitchFamily="2" charset="0"/>
                        </a:rPr>
                        <a:t>Leçon n°4                 exercice ticket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01275238"/>
                  </a:ext>
                </a:extLst>
              </a:tr>
            </a:tbl>
          </a:graphicData>
        </a:graphic>
      </p:graphicFrame>
      <p:pic>
        <p:nvPicPr>
          <p:cNvPr id="15" name="Picture 9">
            <a:extLst>
              <a:ext uri="{FF2B5EF4-FFF2-40B4-BE49-F238E27FC236}">
                <a16:creationId xmlns:a16="http://schemas.microsoft.com/office/drawing/2014/main" id="{238CF7EA-E5C3-4B5F-A00B-00B0B13E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9994" y="3824915"/>
            <a:ext cx="1514322" cy="1471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e 8"/>
          <p:cNvGrpSpPr/>
          <p:nvPr/>
        </p:nvGrpSpPr>
        <p:grpSpPr>
          <a:xfrm>
            <a:off x="128464" y="140318"/>
            <a:ext cx="2293592" cy="1115358"/>
            <a:chOff x="128464" y="140318"/>
            <a:chExt cx="2293592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apprentissage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01EFF125-8E9E-47AF-AA1A-297A63814892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4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100CDF0-A43A-46CC-90E8-65BE306D3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888" y="439710"/>
            <a:ext cx="1541587" cy="249621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F924EFD-65E5-47EF-BCF9-76F9F3194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849" y="3824915"/>
            <a:ext cx="1751087" cy="19675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C1FD8EA-32F1-49A4-96E2-4A04FDDA5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603" y="993815"/>
            <a:ext cx="2216696" cy="17848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47AE03D-965F-4C50-A433-0C232BF6A5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5363" y="3874459"/>
            <a:ext cx="1541588" cy="210045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8409E39-9BB9-4AFD-85E6-1154F138AA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9539" y="3843186"/>
            <a:ext cx="1873945" cy="19245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1441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04728" y="191683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latin typeface="&quot;Call Me&quot;, (Maybe)?" pitchFamily="2" charset="0"/>
              </a:rPr>
              <a:t>Module 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96816" y="36450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halkduster" pitchFamily="66" charset="0"/>
              </a:rPr>
              <a:t>Séance 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504" y="10527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ehind Blue Eyes" pitchFamily="2" charset="0"/>
              </a:rPr>
              <a:t>CE1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5CA0E7-825A-47E0-BD6E-C4B09AE8495A}"/>
              </a:ext>
            </a:extLst>
          </p:cNvPr>
          <p:cNvSpPr txBox="1"/>
          <p:nvPr/>
        </p:nvSpPr>
        <p:spPr>
          <a:xfrm>
            <a:off x="5623384" y="6487060"/>
            <a:ext cx="4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cript MT Bold" pitchFamily="66" charset="0"/>
              </a:rPr>
              <a:t>http://lesacdemaitresseclaire.eklablog.com/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482538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990A5CF-DCEB-4F03-8DF4-FEC3F2D5E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350" y="182549"/>
            <a:ext cx="5774010" cy="57848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61922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résolution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problème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1B52B0-D93F-4EE7-B1E5-93D58119B2B0}"/>
              </a:ext>
            </a:extLst>
          </p:cNvPr>
          <p:cNvSpPr txBox="1"/>
          <p:nvPr/>
        </p:nvSpPr>
        <p:spPr>
          <a:xfrm>
            <a:off x="0" y="1916832"/>
            <a:ext cx="990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calendar note tfb" panose="02000500000000000000" pitchFamily="2" charset="0"/>
              </a:rPr>
              <a:t>RALLYE MATHS</a:t>
            </a:r>
          </a:p>
          <a:p>
            <a:pPr algn="ctr"/>
            <a:r>
              <a:rPr lang="fr-FR" sz="6600" dirty="0">
                <a:latin typeface="calendar note tfb" panose="02000500000000000000" pitchFamily="2" charset="0"/>
              </a:rPr>
              <a:t>MANCHE 1</a:t>
            </a:r>
          </a:p>
        </p:txBody>
      </p:sp>
    </p:spTree>
    <p:extLst>
      <p:ext uri="{BB962C8B-B14F-4D97-AF65-F5344CB8AC3E}">
        <p14:creationId xmlns:p14="http://schemas.microsoft.com/office/powerpoint/2010/main" val="16892499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E6735D6-6771-44F9-8DBE-6864F1534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46" t="42720" r="60177" b="10745"/>
          <a:stretch/>
        </p:blipFill>
        <p:spPr>
          <a:xfrm>
            <a:off x="1020788" y="1215891"/>
            <a:ext cx="8208912" cy="51090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résolution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problème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993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04728" y="191683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latin typeface="&quot;Call Me&quot;, (Maybe)?" pitchFamily="2" charset="0"/>
              </a:rPr>
              <a:t>Module 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96816" y="36450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halkduster" pitchFamily="66" charset="0"/>
              </a:rPr>
              <a:t>Séance 6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504" y="10527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ehind Blue Eyes" pitchFamily="2" charset="0"/>
              </a:rPr>
              <a:t>CE1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5CA0E7-825A-47E0-BD6E-C4B09AE8495A}"/>
              </a:ext>
            </a:extLst>
          </p:cNvPr>
          <p:cNvSpPr txBox="1"/>
          <p:nvPr/>
        </p:nvSpPr>
        <p:spPr>
          <a:xfrm>
            <a:off x="5623384" y="6487060"/>
            <a:ext cx="4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cript MT Bold" pitchFamily="66" charset="0"/>
              </a:rPr>
              <a:t>http://lesacdemaitresseclaire.eklablog.com/</a:t>
            </a:r>
          </a:p>
        </p:txBody>
      </p:sp>
    </p:spTree>
    <p:extLst>
      <p:ext uri="{BB962C8B-B14F-4D97-AF65-F5344CB8AC3E}">
        <p14:creationId xmlns:p14="http://schemas.microsoft.com/office/powerpoint/2010/main" val="13854281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0A267D-4707-48FC-AE84-988058B2B232}"/>
              </a:ext>
            </a:extLst>
          </p:cNvPr>
          <p:cNvSpPr/>
          <p:nvPr/>
        </p:nvSpPr>
        <p:spPr>
          <a:xfrm rot="465097">
            <a:off x="267616" y="258117"/>
            <a:ext cx="1767469" cy="111535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E51A51-8308-458F-A3A9-55FB2382EE38}"/>
              </a:ext>
            </a:extLst>
          </p:cNvPr>
          <p:cNvSpPr/>
          <p:nvPr/>
        </p:nvSpPr>
        <p:spPr>
          <a:xfrm>
            <a:off x="128464" y="332656"/>
            <a:ext cx="1800200" cy="10081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C0FBABE-E419-4F16-A6EF-563AEE853694}"/>
              </a:ext>
            </a:extLst>
          </p:cNvPr>
          <p:cNvSpPr txBox="1"/>
          <p:nvPr/>
        </p:nvSpPr>
        <p:spPr>
          <a:xfrm>
            <a:off x="264704" y="586964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4">
                    <a:lumMod val="75000"/>
                  </a:schemeClr>
                </a:solidFill>
                <a:latin typeface="KG Primary Whimsy" pitchFamily="2" charset="0"/>
              </a:rPr>
              <a:t>régulation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F6B43D-CDEC-4CC2-9E97-0C3141503ECD}"/>
              </a:ext>
            </a:extLst>
          </p:cNvPr>
          <p:cNvSpPr/>
          <p:nvPr/>
        </p:nvSpPr>
        <p:spPr>
          <a:xfrm>
            <a:off x="200472" y="404664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FB74E67-CA8F-49A9-AA57-DFE4CC7FE4EB}"/>
              </a:ext>
            </a:extLst>
          </p:cNvPr>
          <p:cNvSpPr/>
          <p:nvPr/>
        </p:nvSpPr>
        <p:spPr>
          <a:xfrm>
            <a:off x="560512" y="1772816"/>
            <a:ext cx="8856984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Pour construire cette séance, deux temps à prévoir 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1/ La correction du rallye 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2/ Un temps de travail que vous définirez :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– Finir des tâches non achevées les jours précédents.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– S’entrainer sur une compétence ciblée, en avançant sur un fichier par exemple.</a:t>
            </a:r>
          </a:p>
          <a:p>
            <a:pPr algn="just">
              <a:spcBef>
                <a:spcPts val="300"/>
              </a:spcBef>
              <a:spcAft>
                <a:spcPts val="0"/>
              </a:spcAft>
            </a:pPr>
            <a:r>
              <a:rPr lang="fr-FR" sz="2800" dirty="0">
                <a:latin typeface="Times New Roman"/>
                <a:ea typeface="Calibri"/>
                <a:cs typeface="Times New Roman"/>
              </a:rPr>
              <a:t>– Remédier à une difficulté particulière avec un groupe pendant que d’autres élèves sont sur une activité autonome.</a:t>
            </a:r>
          </a:p>
        </p:txBody>
      </p:sp>
    </p:spTree>
    <p:extLst>
      <p:ext uri="{BB962C8B-B14F-4D97-AF65-F5344CB8AC3E}">
        <p14:creationId xmlns:p14="http://schemas.microsoft.com/office/powerpoint/2010/main" val="30578169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7113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04728" y="1916832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solidFill>
                  <a:schemeClr val="bg1"/>
                </a:solidFill>
                <a:latin typeface="&quot;Call Me&quot;, (Maybe)?" pitchFamily="2" charset="0"/>
              </a:rPr>
              <a:t>Module 7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296816" y="364502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halkduster" pitchFamily="66" charset="0"/>
              </a:rPr>
              <a:t>Séance 7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8504" y="1052736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Behind Blue Eyes" pitchFamily="2" charset="0"/>
              </a:rPr>
              <a:t>CE1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D5CA0E7-825A-47E0-BD6E-C4B09AE8495A}"/>
              </a:ext>
            </a:extLst>
          </p:cNvPr>
          <p:cNvSpPr txBox="1"/>
          <p:nvPr/>
        </p:nvSpPr>
        <p:spPr>
          <a:xfrm>
            <a:off x="5623384" y="6487060"/>
            <a:ext cx="4131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Script MT Bold" pitchFamily="66" charset="0"/>
              </a:rPr>
              <a:t>http://lesacdemaitresseclaire.eklablog.com/</a:t>
            </a:r>
          </a:p>
        </p:txBody>
      </p:sp>
    </p:spTree>
    <p:extLst>
      <p:ext uri="{BB962C8B-B14F-4D97-AF65-F5344CB8AC3E}">
        <p14:creationId xmlns:p14="http://schemas.microsoft.com/office/powerpoint/2010/main" val="885611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C2974D-4145-4EBB-BDAF-BC1DB8A4F6FC}"/>
              </a:ext>
            </a:extLst>
          </p:cNvPr>
          <p:cNvSpPr txBox="1"/>
          <p:nvPr/>
        </p:nvSpPr>
        <p:spPr>
          <a:xfrm>
            <a:off x="3224808" y="980728"/>
            <a:ext cx="4749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anose="00000400000000000000" pitchFamily="2" charset="0"/>
              </a:rPr>
              <a:t>huit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725620-8FAF-41CB-9386-D6FA6C8DBE21}"/>
              </a:ext>
            </a:extLst>
          </p:cNvPr>
          <p:cNvSpPr txBox="1"/>
          <p:nvPr/>
        </p:nvSpPr>
        <p:spPr>
          <a:xfrm>
            <a:off x="4808984" y="2204864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anose="00000400000000000000" pitchFamily="2" charset="0"/>
              </a:rPr>
              <a:t>soixante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E36B4-2432-470C-AE67-A17787887009}"/>
              </a:ext>
            </a:extLst>
          </p:cNvPr>
          <p:cNvSpPr txBox="1"/>
          <p:nvPr/>
        </p:nvSpPr>
        <p:spPr>
          <a:xfrm>
            <a:off x="2504728" y="4676943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……&lt;…..&lt;…..</a:t>
            </a:r>
          </a:p>
        </p:txBody>
      </p:sp>
    </p:spTree>
    <p:extLst>
      <p:ext uri="{BB962C8B-B14F-4D97-AF65-F5344CB8AC3E}">
        <p14:creationId xmlns:p14="http://schemas.microsoft.com/office/powerpoint/2010/main" val="763210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C2974D-4145-4EBB-BDAF-BC1DB8A4F6FC}"/>
              </a:ext>
            </a:extLst>
          </p:cNvPr>
          <p:cNvSpPr txBox="1"/>
          <p:nvPr/>
        </p:nvSpPr>
        <p:spPr>
          <a:xfrm>
            <a:off x="3224808" y="980728"/>
            <a:ext cx="4749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anose="00000400000000000000" pitchFamily="2" charset="0"/>
              </a:rPr>
              <a:t>un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725620-8FAF-41CB-9386-D6FA6C8DBE21}"/>
              </a:ext>
            </a:extLst>
          </p:cNvPr>
          <p:cNvSpPr txBox="1"/>
          <p:nvPr/>
        </p:nvSpPr>
        <p:spPr>
          <a:xfrm>
            <a:off x="4088904" y="2708920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anose="00000400000000000000" pitchFamily="2" charset="0"/>
              </a:rPr>
              <a:t>cent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E36B4-2432-470C-AE67-A17787887009}"/>
              </a:ext>
            </a:extLst>
          </p:cNvPr>
          <p:cNvSpPr txBox="1"/>
          <p:nvPr/>
        </p:nvSpPr>
        <p:spPr>
          <a:xfrm>
            <a:off x="2504728" y="4676943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……&lt;…..&lt;…..</a:t>
            </a:r>
          </a:p>
        </p:txBody>
      </p:sp>
    </p:spTree>
    <p:extLst>
      <p:ext uri="{BB962C8B-B14F-4D97-AF65-F5344CB8AC3E}">
        <p14:creationId xmlns:p14="http://schemas.microsoft.com/office/powerpoint/2010/main" val="1601500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AC2974D-4145-4EBB-BDAF-BC1DB8A4F6FC}"/>
              </a:ext>
            </a:extLst>
          </p:cNvPr>
          <p:cNvSpPr txBox="1"/>
          <p:nvPr/>
        </p:nvSpPr>
        <p:spPr>
          <a:xfrm>
            <a:off x="3224808" y="980728"/>
            <a:ext cx="4749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anose="00000400000000000000" pitchFamily="2" charset="0"/>
              </a:rPr>
              <a:t>cent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725620-8FAF-41CB-9386-D6FA6C8DBE21}"/>
              </a:ext>
            </a:extLst>
          </p:cNvPr>
          <p:cNvSpPr txBox="1"/>
          <p:nvPr/>
        </p:nvSpPr>
        <p:spPr>
          <a:xfrm>
            <a:off x="4088904" y="2708920"/>
            <a:ext cx="4032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dirty="0">
                <a:latin typeface="Script cole" panose="00000400000000000000" pitchFamily="2" charset="0"/>
              </a:rPr>
              <a:t>treize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CBE36B4-2432-470C-AE67-A17787887009}"/>
              </a:ext>
            </a:extLst>
          </p:cNvPr>
          <p:cNvSpPr txBox="1"/>
          <p:nvPr/>
        </p:nvSpPr>
        <p:spPr>
          <a:xfrm>
            <a:off x="2504728" y="4676943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/>
              <a:t>……&lt;…..&lt;…..</a:t>
            </a:r>
          </a:p>
        </p:txBody>
      </p:sp>
    </p:spTree>
    <p:extLst>
      <p:ext uri="{BB962C8B-B14F-4D97-AF65-F5344CB8AC3E}">
        <p14:creationId xmlns:p14="http://schemas.microsoft.com/office/powerpoint/2010/main" val="7603370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résolution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problème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30AFA89-7C93-46A4-BED0-B199EF5F0FBE}"/>
              </a:ext>
            </a:extLst>
          </p:cNvPr>
          <p:cNvSpPr/>
          <p:nvPr/>
        </p:nvSpPr>
        <p:spPr>
          <a:xfrm>
            <a:off x="488504" y="1515826"/>
            <a:ext cx="928903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dirty="0"/>
              <a:t>«L’entraineur distribue 36 balles de tennis aux joueuses.</a:t>
            </a:r>
          </a:p>
          <a:p>
            <a:r>
              <a:rPr lang="fr-FR" sz="4400" dirty="0"/>
              <a:t>Chaque joueuse reçoit 9 balles.</a:t>
            </a:r>
          </a:p>
          <a:p>
            <a:r>
              <a:rPr lang="fr-FR" sz="4400" dirty="0"/>
              <a:t>Combien y a-t-il de joueuses?»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43D6B9-6831-4FA3-832E-18F792826D92}"/>
              </a:ext>
            </a:extLst>
          </p:cNvPr>
          <p:cNvSpPr txBox="1"/>
          <p:nvPr/>
        </p:nvSpPr>
        <p:spPr>
          <a:xfrm>
            <a:off x="13997" y="633407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Typologie de problème</a:t>
            </a:r>
          </a:p>
        </p:txBody>
      </p:sp>
    </p:spTree>
    <p:extLst>
      <p:ext uri="{BB962C8B-B14F-4D97-AF65-F5344CB8AC3E}">
        <p14:creationId xmlns:p14="http://schemas.microsoft.com/office/powerpoint/2010/main" val="2753983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5193385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résolution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problème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43D6B9-6831-4FA3-832E-18F792826D92}"/>
              </a:ext>
            </a:extLst>
          </p:cNvPr>
          <p:cNvSpPr txBox="1"/>
          <p:nvPr/>
        </p:nvSpPr>
        <p:spPr>
          <a:xfrm>
            <a:off x="13997" y="633407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Typologie de problème</a:t>
            </a:r>
          </a:p>
        </p:txBody>
      </p:sp>
    </p:spTree>
    <p:extLst>
      <p:ext uri="{BB962C8B-B14F-4D97-AF65-F5344CB8AC3E}">
        <p14:creationId xmlns:p14="http://schemas.microsoft.com/office/powerpoint/2010/main" val="19499953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résolution</a:t>
            </a:r>
          </a:p>
          <a:p>
            <a:pPr algn="ctr"/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KG Primary Whimsy" pitchFamily="2" charset="0"/>
              </a:rPr>
              <a:t>problème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043D6B9-6831-4FA3-832E-18F792826D92}"/>
              </a:ext>
            </a:extLst>
          </p:cNvPr>
          <p:cNvSpPr txBox="1"/>
          <p:nvPr/>
        </p:nvSpPr>
        <p:spPr>
          <a:xfrm>
            <a:off x="13997" y="633407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Typologie de problème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0E567C8-447D-40EC-B00D-3F9423EF2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16" t="26727" r="36189" b="21556"/>
          <a:stretch/>
        </p:blipFill>
        <p:spPr>
          <a:xfrm>
            <a:off x="3080792" y="671780"/>
            <a:ext cx="4824536" cy="52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803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28464" y="140318"/>
            <a:ext cx="2293592" cy="1115358"/>
            <a:chOff x="128464" y="140318"/>
            <a:chExt cx="2293592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apprentissage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262859A6-02C1-469B-A50E-4A4E3D6DA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800" y="188640"/>
            <a:ext cx="4876800" cy="63722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88730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128464" y="140318"/>
            <a:ext cx="2293592" cy="1115358"/>
            <a:chOff x="128464" y="140318"/>
            <a:chExt cx="2293592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5840" y="140318"/>
              <a:ext cx="2156216" cy="11153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2160240" cy="100811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128464" y="404664"/>
              <a:ext cx="22166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1">
                      <a:lumMod val="75000"/>
                    </a:schemeClr>
                  </a:solidFill>
                  <a:latin typeface="KG Primary Whimsy" pitchFamily="2" charset="0"/>
                </a:rPr>
                <a:t>apprentissage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2016224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AC8CCB3C-1E4D-4ED0-B21B-6220C4085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324" y="1812167"/>
            <a:ext cx="7329981" cy="197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47862A8-F434-4001-8A43-8F6D02D43496}"/>
              </a:ext>
            </a:extLst>
          </p:cNvPr>
          <p:cNvSpPr txBox="1"/>
          <p:nvPr/>
        </p:nvSpPr>
        <p:spPr>
          <a:xfrm>
            <a:off x="632520" y="2132856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dirty="0">
                <a:latin typeface="OpenDyslexic" panose="00000500000000000000" pitchFamily="50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529493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128464" y="114101"/>
            <a:ext cx="1906621" cy="1115358"/>
            <a:chOff x="128464" y="114101"/>
            <a:chExt cx="1906621" cy="1115358"/>
          </a:xfrm>
        </p:grpSpPr>
        <p:sp>
          <p:nvSpPr>
            <p:cNvPr id="6" name="Rectangle 5"/>
            <p:cNvSpPr/>
            <p:nvPr/>
          </p:nvSpPr>
          <p:spPr>
            <a:xfrm rot="465097">
              <a:off x="267616" y="114101"/>
              <a:ext cx="1767469" cy="1115358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28464" y="188640"/>
              <a:ext cx="1800200" cy="1008112"/>
            </a:xfrm>
            <a:prstGeom prst="rect">
              <a:avLst/>
            </a:prstGeom>
            <a:solidFill>
              <a:srgbClr val="F4EA66"/>
            </a:solidFill>
            <a:ln>
              <a:solidFill>
                <a:srgbClr val="F4EA6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272480" y="260648"/>
              <a:ext cx="15121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FFC000"/>
                  </a:solidFill>
                  <a:latin typeface="KG Primary Whimsy" pitchFamily="2" charset="0"/>
                </a:rPr>
                <a:t>Activité </a:t>
              </a:r>
            </a:p>
            <a:p>
              <a:pPr algn="ctr"/>
              <a:r>
                <a:rPr lang="fr-FR" sz="2800" b="1" dirty="0">
                  <a:solidFill>
                    <a:srgbClr val="FFC000"/>
                  </a:solidFill>
                  <a:latin typeface="KG Primary Whimsy" pitchFamily="2" charset="0"/>
                </a:rPr>
                <a:t>ritualisée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472" y="260648"/>
              <a:ext cx="1640632" cy="864096"/>
            </a:xfrm>
            <a:prstGeom prst="rect">
              <a:avLst/>
            </a:pr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760620A0-C93F-489E-A622-37B8BAAA3DF2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962971-A679-4C8A-BB9B-205136317AB2}"/>
              </a:ext>
            </a:extLst>
          </p:cNvPr>
          <p:cNvSpPr/>
          <p:nvPr/>
        </p:nvSpPr>
        <p:spPr>
          <a:xfrm>
            <a:off x="1" y="2564904"/>
            <a:ext cx="990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0" b="1" dirty="0">
                <a:latin typeface="Earwig Factory" panose="040B0000010106000100" pitchFamily="82" charset="0"/>
              </a:rPr>
              <a:t>dictée de nombres </a:t>
            </a:r>
            <a:endParaRPr lang="fr-FR" sz="7000" dirty="0">
              <a:latin typeface="Earwig Factory" panose="040B0000010106000100" pitchFamily="82" charset="0"/>
            </a:endParaRP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ADBAC3FF-86D2-47EB-8D6A-9B0A0764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rgbClr val="F4EA66"/>
          </a:solidFill>
          <a:ln>
            <a:solidFill>
              <a:srgbClr val="F4EA66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Activité </a:t>
            </a:r>
          </a:p>
          <a:p>
            <a:pPr algn="ctr"/>
            <a:r>
              <a:rPr lang="fr-FR" sz="2800" b="1" dirty="0">
                <a:solidFill>
                  <a:srgbClr val="FFC000"/>
                </a:solidFill>
                <a:latin typeface="KG Primary Whimsy" pitchFamily="2" charset="0"/>
              </a:rPr>
              <a:t>ritualisée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78B72D4-B040-416B-96D7-8EEB2DF1FC0A}"/>
              </a:ext>
            </a:extLst>
          </p:cNvPr>
          <p:cNvSpPr txBox="1"/>
          <p:nvPr/>
        </p:nvSpPr>
        <p:spPr>
          <a:xfrm>
            <a:off x="272480" y="134356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KG Primary Whimsy" panose="02000506000000020003" pitchFamily="2" charset="0"/>
              </a:rPr>
              <a:t>Séance 1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45BA0EF7-00B5-44A4-AA2C-495E7DC6ECEA}"/>
              </a:ext>
            </a:extLst>
          </p:cNvPr>
          <p:cNvGrpSpPr/>
          <p:nvPr/>
        </p:nvGrpSpPr>
        <p:grpSpPr>
          <a:xfrm>
            <a:off x="488504" y="1866389"/>
            <a:ext cx="8784976" cy="4598338"/>
            <a:chOff x="488504" y="1866389"/>
            <a:chExt cx="8784976" cy="4598338"/>
          </a:xfrm>
        </p:grpSpPr>
        <p:pic>
          <p:nvPicPr>
            <p:cNvPr id="13" name="Picture 13">
              <a:extLst>
                <a:ext uri="{FF2B5EF4-FFF2-40B4-BE49-F238E27FC236}">
                  <a16:creationId xmlns:a16="http://schemas.microsoft.com/office/drawing/2014/main" id="{B5198984-F4FA-4373-A82B-9B6C70ABF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8504" y="1866389"/>
              <a:ext cx="8784976" cy="459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B197BF0-2FDE-45EF-AA37-F1D38315BF5E}"/>
                </a:ext>
              </a:extLst>
            </p:cNvPr>
            <p:cNvSpPr/>
            <p:nvPr/>
          </p:nvSpPr>
          <p:spPr>
            <a:xfrm>
              <a:off x="2864768" y="4077072"/>
              <a:ext cx="5472608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4800" dirty="0">
                  <a:solidFill>
                    <a:schemeClr val="tx1"/>
                  </a:solidFill>
                  <a:latin typeface="Betty" pitchFamily="2" charset="-128"/>
                  <a:ea typeface="Betty" pitchFamily="2" charset="-128"/>
                  <a:cs typeface="Betty" pitchFamily="2" charset="-128"/>
                </a:rPr>
                <a:t>Compter de 5 en 5</a:t>
              </a:r>
            </a:p>
          </p:txBody>
        </p: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08917B78-CD09-402D-86CE-F41BA91417FF}"/>
              </a:ext>
            </a:extLst>
          </p:cNvPr>
          <p:cNvSpPr/>
          <p:nvPr/>
        </p:nvSpPr>
        <p:spPr>
          <a:xfrm>
            <a:off x="7473280" y="1628800"/>
            <a:ext cx="1512168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600" dirty="0">
                <a:solidFill>
                  <a:schemeClr val="tx1"/>
                </a:solidFill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224830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465097">
            <a:off x="267616" y="114101"/>
            <a:ext cx="1767469" cy="111535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28464" y="188640"/>
            <a:ext cx="1800200" cy="10081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72480" y="260648"/>
            <a:ext cx="1512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calcul </a:t>
            </a:r>
          </a:p>
          <a:p>
            <a:pPr algn="ctr"/>
            <a:r>
              <a:rPr lang="fr-FR" sz="2800" b="1" dirty="0">
                <a:solidFill>
                  <a:schemeClr val="accent3">
                    <a:lumMod val="50000"/>
                  </a:schemeClr>
                </a:solidFill>
                <a:latin typeface="KG Primary Whimsy" pitchFamily="2" charset="0"/>
              </a:rPr>
              <a:t>mental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472" y="260648"/>
            <a:ext cx="1640632" cy="86409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83131">
            <a:off x="8267566" y="212875"/>
            <a:ext cx="150812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7948461-CA61-489D-82D8-D678B498A0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16" t="46261" r="67446" b="14486"/>
          <a:stretch/>
        </p:blipFill>
        <p:spPr>
          <a:xfrm>
            <a:off x="2265677" y="269776"/>
            <a:ext cx="5554000" cy="5831700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7D41D9A5-E1B5-437C-9126-E0A4AC32797D}"/>
              </a:ext>
            </a:extLst>
          </p:cNvPr>
          <p:cNvSpPr/>
          <p:nvPr/>
        </p:nvSpPr>
        <p:spPr>
          <a:xfrm>
            <a:off x="4304928" y="2564904"/>
            <a:ext cx="1512168" cy="1440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5400" dirty="0">
                <a:solidFill>
                  <a:schemeClr val="bg1"/>
                </a:solidFill>
                <a:latin typeface="Script cole" panose="00000400000000000000" pitchFamily="2" charset="0"/>
              </a:rPr>
              <a:t>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B23753-A245-4D61-828F-859EFC066034}"/>
              </a:ext>
            </a:extLst>
          </p:cNvPr>
          <p:cNvSpPr/>
          <p:nvPr/>
        </p:nvSpPr>
        <p:spPr>
          <a:xfrm>
            <a:off x="229992" y="1476995"/>
            <a:ext cx="17271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latin typeface="Script cole" panose="00000400000000000000" pitchFamily="2" charset="0"/>
              </a:rPr>
              <a:t>5</a:t>
            </a:r>
          </a:p>
          <a:p>
            <a:pPr algn="ctr"/>
            <a:r>
              <a:rPr lang="fr-FR" sz="6000" dirty="0">
                <a:latin typeface="Script cole" panose="00000400000000000000" pitchFamily="2" charset="0"/>
              </a:rPr>
              <a:t>6</a:t>
            </a:r>
          </a:p>
          <a:p>
            <a:pPr algn="ctr"/>
            <a:r>
              <a:rPr lang="fr-FR" sz="6000" dirty="0">
                <a:latin typeface="Script cole" panose="00000400000000000000" pitchFamily="2" charset="0"/>
              </a:rPr>
              <a:t>4</a:t>
            </a:r>
          </a:p>
          <a:p>
            <a:pPr algn="ctr"/>
            <a:r>
              <a:rPr lang="fr-FR" sz="6000" dirty="0">
                <a:latin typeface="Script cole" panose="00000400000000000000" pitchFamily="2" charset="0"/>
              </a:rPr>
              <a:t>3</a:t>
            </a:r>
          </a:p>
          <a:p>
            <a:pPr algn="ctr"/>
            <a:r>
              <a:rPr lang="fr-FR" sz="6000" dirty="0">
                <a:latin typeface="Script cole" panose="00000400000000000000" pitchFamily="2" charset="0"/>
              </a:rPr>
              <a:t>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1479</TotalTime>
  <Words>718</Words>
  <Application>Microsoft Office PowerPoint</Application>
  <PresentationFormat>Format A4 (210 x 297 mm)</PresentationFormat>
  <Paragraphs>285</Paragraphs>
  <Slides>53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9" baseType="lpstr">
      <vt:lpstr>Betty</vt:lpstr>
      <vt:lpstr>"Call Me", (Maybe)?</vt:lpstr>
      <vt:lpstr>Arial</vt:lpstr>
      <vt:lpstr>Behind Blue Eyes</vt:lpstr>
      <vt:lpstr>calendar note tfb</vt:lpstr>
      <vt:lpstr>Calibri</vt:lpstr>
      <vt:lpstr>Chalkduster</vt:lpstr>
      <vt:lpstr>Earwig Factory</vt:lpstr>
      <vt:lpstr>KG Miss Kindergarten</vt:lpstr>
      <vt:lpstr>KG Miss Kindy Marker</vt:lpstr>
      <vt:lpstr>KG Primary Whimsy</vt:lpstr>
      <vt:lpstr>OpenDyslexic</vt:lpstr>
      <vt:lpstr>Script cole</vt:lpstr>
      <vt:lpstr>Script MT Bold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Doudou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Claire</dc:creator>
  <cp:lastModifiedBy>Claire Butaux</cp:lastModifiedBy>
  <cp:revision>49</cp:revision>
  <cp:lastPrinted>2018-08-13T07:39:20Z</cp:lastPrinted>
  <dcterms:created xsi:type="dcterms:W3CDTF">2018-08-06T19:43:32Z</dcterms:created>
  <dcterms:modified xsi:type="dcterms:W3CDTF">2019-10-31T11:53:28Z</dcterms:modified>
</cp:coreProperties>
</file>