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  <p:sldId id="269" r:id="rId9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6" y="-18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6EF1-F28D-4824-A831-AC36418AFA74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42F6-6F3D-43AB-BA56-21784FFDF2C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A909-A8F2-4DB1-A0A9-FC58D792EB7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37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924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7479-125C-4CB6-A660-4EAB10C8C6E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8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DEFA6-B5EF-4C7D-9406-883C77385BF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577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F6F5-9AE3-4546-91FE-33F7F738E0B2}" type="datetimeFigureOut">
              <a:rPr lang="fr-FR" smtClean="0"/>
              <a:t>17/05/2015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2489-C5CC-4383-B082-71E2CB96693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gif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3" y="287378"/>
            <a:ext cx="3199957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25674" y="1156466"/>
            <a:ext cx="5009863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 smtClean="0">
                <a:latin typeface="Mia's Scribblings ~" panose="02000000000000000000" pitchFamily="2" charset="0"/>
              </a:rPr>
              <a:t>20</a:t>
            </a:r>
            <a:r>
              <a:rPr lang="fr-FR" sz="3700" dirty="0" smtClean="0">
                <a:latin typeface="Mia's Scribblings ~" panose="02000000000000000000" pitchFamily="2" charset="0"/>
              </a:rPr>
              <a:t>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1284452"/>
              </p:ext>
            </p:extLst>
          </p:nvPr>
        </p:nvGraphicFramePr>
        <p:xfrm>
          <a:off x="211292" y="2175756"/>
          <a:ext cx="3452584" cy="4036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701116"/>
              </p:ext>
            </p:extLst>
          </p:nvPr>
        </p:nvGraphicFramePr>
        <p:xfrm>
          <a:off x="3924239" y="2211343"/>
          <a:ext cx="3500704" cy="3350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4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4"/>
            <a:ext cx="2021025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4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8035465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p:oleObj spid="_x0000_s1026" name="Image bitmap" r:id="rId3" imgW="5811061" imgH="5733333" progId="PBrush">
              <p:embed/>
            </p:oleObj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0112649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p:oleObj spid="_x0000_s1027" name="Image bitmap" r:id="rId4" imgW="5810400" imgH="5734080" progId="PBrush">
              <p:embed/>
            </p:oleObj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4255696"/>
              </p:ext>
            </p:extLst>
          </p:nvPr>
        </p:nvGraphicFramePr>
        <p:xfrm>
          <a:off x="7816134" y="3911689"/>
          <a:ext cx="673908" cy="635357"/>
        </p:xfrm>
        <a:graphic>
          <a:graphicData uri="http://schemas.openxmlformats.org/presentationml/2006/ole">
            <p:oleObj spid="_x0000_s1028" name="Image bitmap" r:id="rId5" imgW="5810400" imgH="5734080" progId="PBrush">
              <p:embed/>
            </p:oleObj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sp>
        <p:nvSpPr>
          <p:cNvPr id="24" name="AutoShape 16" descr="http://www.kinderchocolat.fr/coloriages/coloriages/le-jardin/tipi.svg"/>
          <p:cNvSpPr>
            <a:spLocks noChangeAspect="1" noChangeArrowheads="1"/>
          </p:cNvSpPr>
          <p:nvPr/>
        </p:nvSpPr>
        <p:spPr bwMode="auto">
          <a:xfrm>
            <a:off x="155575" y="-2125662"/>
            <a:ext cx="6267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18" descr="http://www.kinderchocolat.fr/coloriages/coloriages/le-jardin/tipi.svg"/>
          <p:cNvSpPr>
            <a:spLocks noChangeAspect="1" noChangeArrowheads="1"/>
          </p:cNvSpPr>
          <p:nvPr/>
        </p:nvSpPr>
        <p:spPr bwMode="auto">
          <a:xfrm>
            <a:off x="307975" y="-1973263"/>
            <a:ext cx="6267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Nuage 35"/>
          <p:cNvSpPr/>
          <p:nvPr/>
        </p:nvSpPr>
        <p:spPr>
          <a:xfrm>
            <a:off x="8894646" y="64928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9231483" y="143933"/>
            <a:ext cx="1010512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sp>
        <p:nvSpPr>
          <p:cNvPr id="28" name="AutoShape 14" descr="Résultat de recherche d'images pour &quot;CALLIGRAPHIE ASI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6" descr="http://www.google.fr/url?source=imglanding&amp;ct=img&amp;q=http://previews.123rf.com/images/alinamay/alinamay1103/alinamay110300049/9179312-Carp-Koi-Fish-Vector-greeting-card-Stock-Vector.jpg&amp;sa=X&amp;ei=5VJYVfL1AaH_ygPI04DICA&amp;ved=0CAkQ8wc&amp;usg=AFQjCNHPSsNuVAlJsjuGpO0cBueCt1S4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4351" y="6228903"/>
            <a:ext cx="1332360" cy="1332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www.google.fr/url?source=imglanding&amp;ct=img&amp;q=http://p1.storage.canalblog.com/18/34/235581/64385577.png&amp;sa=X&amp;ei=AlNYVbaCN-vjywPd3IHwBg&amp;ved=0CAkQ8wc4HQ&amp;usg=AFQjCNGeq37ElPG7aqJj0f7mh-Bl8WR2y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5012" y="1044327"/>
            <a:ext cx="2538388" cy="1093591"/>
          </a:xfrm>
          <a:prstGeom prst="rect">
            <a:avLst/>
          </a:prstGeom>
          <a:noFill/>
        </p:spPr>
      </p:pic>
      <p:pic>
        <p:nvPicPr>
          <p:cNvPr id="26" name="Picture 10" descr="http://www.google.fr/url?source=imglanding&amp;ct=img&amp;q=http://static.hugolescargot.com/main/albums_illustration/513.gif&amp;sa=X&amp;ei=VFNYVYrsAsT_ywO9-YHwBw&amp;ved=0CAkQ8wc&amp;usg=AFQjCNGaYEpO1f286uOHRV24QC_Wf-W_5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6540" y="6156895"/>
            <a:ext cx="1262336" cy="1262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2" descr="http://www.google.fr/url?source=imglanding&amp;ct=img&amp;q=http://galerie.alittlemarket.com/galerie/product/266255/cuisine-et-service-de-table-set-de-table-dessin-fleur-de-lotus-1944170-dessin-floral-b0906_570x0.jpg&amp;sa=X&amp;ei=gVNYVYGXJ-LiywOipIHoBg&amp;ved=0CAkQ8wc4HQ&amp;usg=AFQjCNFjWbclXbiyMk8BeimsLDZf8CXcy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4532" y="180231"/>
            <a:ext cx="1163911" cy="829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12" descr="http://www.google.fr/url?source=imglanding&amp;ct=img&amp;q=http://galerie.alittlemarket.com/galerie/product/266255/cuisine-et-service-de-table-set-de-table-dessin-fleur-de-lotus-1944170-dessin-floral-b0906_570x0.jpg&amp;sa=X&amp;ei=gVNYVYGXJ-LiywOipIHoBg&amp;ved=0CAkQ8wc4HQ&amp;usg=AFQjCNFjWbclXbiyMk8BeimsLDZf8CXcy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4852" y="180231"/>
            <a:ext cx="1163911" cy="829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8" name="Picture 14" descr="http://www.google.fr/url?source=imglanding&amp;ct=img&amp;q=http://stickeramoi.com/7177-7893-large/sticker-mural-nenuphar-feuille.jpg&amp;sa=X&amp;ei=t1NYVbSdNoOCzAPox4C4Aw&amp;ved=0CAkQ8wc4Nw&amp;usg=AFQjCNHrOxkZKe3lnNpmh0mm5lli8Pti8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6700" y="0"/>
            <a:ext cx="1057102" cy="1057102"/>
          </a:xfrm>
          <a:prstGeom prst="rect">
            <a:avLst/>
          </a:prstGeom>
          <a:noFill/>
        </p:spPr>
      </p:pic>
      <p:pic>
        <p:nvPicPr>
          <p:cNvPr id="29" name="Picture 16" descr="http://www.google.fr/url?source=imglanding&amp;ct=img&amp;q=http://rablog.a.r.f.unblog.fr/files/2011/12/2756_1210923.jpg&amp;sa=X&amp;ei=1lNYVZnDA8PMygPV2oDoBg&amp;ved=0CAkQ8wc4Wg&amp;usg=AFQjCNFhIgAOJeyUjgTPxT4kjBX1pfI9J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180" y="6444927"/>
            <a:ext cx="1153319" cy="789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2" name="Picture 18" descr="http://www.google.fr/url?source=imglanding&amp;ct=img&amp;q=http://www.ferme-aquacole.com/Files/24114/dessin1.jpg&amp;sa=X&amp;ei=BVRYVcu-GcvmyQPf_IH4Bg&amp;ved=0CAkQ8wc&amp;usg=AFQjCNE769xVV9CC3ItGR2nOBa3b-_8LS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78748" y="5796855"/>
            <a:ext cx="1597373" cy="158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10" descr="http://www.google.fr/url?source=imglanding&amp;ct=img&amp;q=http://static.hugolescargot.com/main/albums_illustration/513.gif&amp;sa=X&amp;ei=VFNYVYrsAsT_ywO9-YHwBw&amp;ved=0CAkQ8wc&amp;usg=AFQjCNGaYEpO1f286uOHRV24QC_Wf-W_5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8988" y="6298927"/>
            <a:ext cx="1262336" cy="1262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412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rme 2"/>
          <p:cNvSpPr/>
          <p:nvPr/>
        </p:nvSpPr>
        <p:spPr>
          <a:xfrm>
            <a:off x="314185" y="218522"/>
            <a:ext cx="566205" cy="569868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6240" y="245854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3101" y="218522"/>
            <a:ext cx="2338260" cy="4154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52" y="677853"/>
            <a:ext cx="5184576" cy="492394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1300" u="sng" dirty="0">
                <a:latin typeface="Comic Sans MS" panose="030F0702030302020204" pitchFamily="66" charset="0"/>
              </a:rPr>
              <a:t>J’écris le mot en dessous du bon </a:t>
            </a:r>
            <a:r>
              <a:rPr lang="fr-FR" sz="1300" u="sng" dirty="0" smtClean="0">
                <a:latin typeface="Comic Sans MS" panose="030F0702030302020204" pitchFamily="66" charset="0"/>
              </a:rPr>
              <a:t>dessin</a:t>
            </a:r>
          </a:p>
          <a:p>
            <a:r>
              <a:rPr lang="fr-FR" sz="1300" u="sng" dirty="0" smtClean="0">
                <a:latin typeface="Comic Sans MS" panose="030F0702030302020204" pitchFamily="66" charset="0"/>
              </a:rPr>
              <a:t>Colorie en rouge les mots avec S, en bleu les mots avec Z.</a:t>
            </a:r>
            <a:endParaRPr lang="fr-FR" sz="1300" u="sng" dirty="0" smtClean="0">
              <a:latin typeface="Comic Sans MS" panose="030F0702030302020204" pitchFamily="66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7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346700" y="370862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346700" y="3780631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402801" y="60004"/>
            <a:ext cx="4060451" cy="4154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44176" y="132011"/>
            <a:ext cx="4077431" cy="428454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358277" y="420481"/>
            <a:ext cx="4249227" cy="612566"/>
          </a:xfrm>
          <a:prstGeom prst="rect">
            <a:avLst/>
          </a:prstGeom>
          <a:noFill/>
        </p:spPr>
        <p:txBody>
          <a:bodyPr wrap="square" lIns="118940" tIns="59470" rIns="118940" bIns="59470" rtlCol="0">
            <a:spAutoFit/>
          </a:bodyPr>
          <a:lstStyle/>
          <a:p>
            <a:r>
              <a:rPr lang="fr-FR" sz="1600" u="sng" dirty="0">
                <a:latin typeface="Comic Sans MS" panose="030F0702030302020204" pitchFamily="66" charset="0"/>
              </a:rPr>
              <a:t>Complète les phrases avec des mots de la série </a:t>
            </a:r>
            <a:r>
              <a:rPr lang="fr-FR" sz="1600" u="sng" dirty="0" smtClean="0">
                <a:latin typeface="Comic Sans MS" panose="030F0702030302020204" pitchFamily="66" charset="0"/>
              </a:rPr>
              <a:t>24 </a:t>
            </a:r>
            <a:r>
              <a:rPr lang="fr-FR" sz="1600" u="sng" dirty="0">
                <a:latin typeface="Comic Sans MS" panose="030F0702030302020204" pitchFamily="66" charset="0"/>
              </a:rPr>
              <a:t>(tu peux t’aider de ta liste)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2006831"/>
              </p:ext>
            </p:extLst>
          </p:nvPr>
        </p:nvGraphicFramePr>
        <p:xfrm>
          <a:off x="129911" y="1260352"/>
          <a:ext cx="5144781" cy="4536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927"/>
                <a:gridCol w="1714927"/>
                <a:gridCol w="1714927"/>
              </a:tblGrid>
              <a:tr h="1000198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538224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</a:tr>
              <a:tr h="1000198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</a:tr>
              <a:tr h="538224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</a:tr>
              <a:tr h="1000198">
                <a:tc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  <a:tr h="45946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 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064647"/>
              </p:ext>
            </p:extLst>
          </p:nvPr>
        </p:nvGraphicFramePr>
        <p:xfrm>
          <a:off x="134715" y="5915319"/>
          <a:ext cx="5072775" cy="1455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925"/>
                <a:gridCol w="1690925"/>
                <a:gridCol w="1690925"/>
              </a:tblGrid>
              <a:tr h="48510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des</a:t>
                      </a:r>
                      <a:r>
                        <a:rPr lang="fr-FR" sz="1800" baseline="0" dirty="0" smtClean="0">
                          <a:latin typeface="Cursive standard" pitchFamily="2" charset="0"/>
                        </a:rPr>
                        <a:t> noisettes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un zèbre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un lézard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48510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zéro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une</a:t>
                      </a:r>
                      <a:r>
                        <a:rPr lang="fr-FR" sz="1800" baseline="0" dirty="0" smtClean="0">
                          <a:latin typeface="Cursive standard" pitchFamily="2" charset="0"/>
                        </a:rPr>
                        <a:t> agrafeuse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un bison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  <a:tr h="485108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un zébu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une</a:t>
                      </a:r>
                      <a:r>
                        <a:rPr lang="fr-FR" sz="1800" baseline="0" dirty="0" smtClean="0">
                          <a:latin typeface="Cursive standard" pitchFamily="2" charset="0"/>
                        </a:rPr>
                        <a:t> église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ursive standard" pitchFamily="2" charset="0"/>
                        </a:rPr>
                        <a:t>zéro</a:t>
                      </a:r>
                      <a:endParaRPr lang="fr-FR" sz="1800" dirty="0">
                        <a:latin typeface="Cursive standard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6210796" y="3924647"/>
            <a:ext cx="3799069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J’écris les mots avec les syllabes que je connais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90716" y="972319"/>
            <a:ext cx="5050780" cy="267764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325955" indent="-325955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Mon _______ a un grand potager</a:t>
            </a:r>
            <a:endParaRPr lang="fr-FR" dirty="0">
              <a:latin typeface="Comic Sans MS" panose="030F0702030302020204" pitchFamily="66" charset="0"/>
            </a:endParaRPr>
          </a:p>
          <a:p>
            <a:pPr marL="342840" indent="-342840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Maman met ses fleurs dans un grand _________.</a:t>
            </a:r>
            <a:endParaRPr lang="fr-FR" dirty="0">
              <a:latin typeface="Comic Sans MS" panose="030F0702030302020204" pitchFamily="66" charset="0"/>
            </a:endParaRPr>
          </a:p>
          <a:p>
            <a:pPr marL="342840" indent="-342840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Il faut être onze et pas __________ pour jouer au foot.</a:t>
            </a:r>
            <a:endParaRPr lang="fr-FR" dirty="0" smtClean="0">
              <a:latin typeface="Comic Sans MS" panose="030F0702030302020204" pitchFamily="66" charset="0"/>
            </a:endParaRPr>
          </a:p>
          <a:p>
            <a:pPr marL="342840" indent="-342840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Dix unités c’est une _________.</a:t>
            </a:r>
          </a:p>
          <a:p>
            <a:pPr marL="342840" indent="-342840">
              <a:buFont typeface="Wingdings" panose="05000000000000000000" pitchFamily="2" charset="2"/>
              <a:buChar char="q"/>
            </a:pPr>
            <a:r>
              <a:rPr lang="fr-FR" dirty="0" smtClean="0">
                <a:latin typeface="Comic Sans MS" panose="030F0702030302020204" pitchFamily="66" charset="0"/>
              </a:rPr>
              <a:t>Cet animal a deux têtes, c’es très ____________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Nouvel an chinois pour enfants :  calligraphie chinoise - exerc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618" y="-102178"/>
            <a:ext cx="1199446" cy="11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ebayimg.com/00/s/NjAwWDYwMA==/$%28KGrHqN,%21lUE6CCpYOwJBOtvv,b11g%7E%7E60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7768" y="1692399"/>
            <a:ext cx="745632" cy="7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 descr="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2484" y="0"/>
            <a:ext cx="975696" cy="884680"/>
          </a:xfrm>
          <a:prstGeom prst="rect">
            <a:avLst/>
          </a:prstGeom>
        </p:spPr>
      </p:pic>
      <p:pic>
        <p:nvPicPr>
          <p:cNvPr id="34" name="Image 33" descr="AGRAFEU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164" y="1332359"/>
            <a:ext cx="1129109" cy="815599"/>
          </a:xfrm>
          <a:prstGeom prst="rect">
            <a:avLst/>
          </a:prstGeom>
        </p:spPr>
      </p:pic>
      <p:pic>
        <p:nvPicPr>
          <p:cNvPr id="35" name="Image 34" descr="BISON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4332" y="2916535"/>
            <a:ext cx="1114047" cy="863551"/>
          </a:xfrm>
          <a:prstGeom prst="rect">
            <a:avLst/>
          </a:prstGeom>
        </p:spPr>
      </p:pic>
      <p:pic>
        <p:nvPicPr>
          <p:cNvPr id="36" name="Image 35" descr="EGL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164" y="4356695"/>
            <a:ext cx="894036" cy="941090"/>
          </a:xfrm>
          <a:prstGeom prst="rect">
            <a:avLst/>
          </a:prstGeom>
        </p:spPr>
      </p:pic>
      <p:pic>
        <p:nvPicPr>
          <p:cNvPr id="37" name="Image 36" descr="ZEBR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172" y="2988543"/>
            <a:ext cx="734747" cy="820647"/>
          </a:xfrm>
          <a:prstGeom prst="rect">
            <a:avLst/>
          </a:prstGeom>
        </p:spPr>
      </p:pic>
      <p:pic>
        <p:nvPicPr>
          <p:cNvPr id="38" name="Image 37" descr="ZORRO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0516" y="4428703"/>
            <a:ext cx="1341950" cy="861839"/>
          </a:xfrm>
          <a:prstGeom prst="rect">
            <a:avLst/>
          </a:prstGeom>
        </p:spPr>
      </p:pic>
      <p:pic>
        <p:nvPicPr>
          <p:cNvPr id="39" name="Image 38" descr="ZERO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22364" y="1404367"/>
            <a:ext cx="706256" cy="722958"/>
          </a:xfrm>
          <a:prstGeom prst="rect">
            <a:avLst/>
          </a:prstGeom>
        </p:spPr>
      </p:pic>
      <p:pic>
        <p:nvPicPr>
          <p:cNvPr id="40" name="Image 39" descr="ZEBU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06540" y="2844527"/>
            <a:ext cx="1101043" cy="954237"/>
          </a:xfrm>
          <a:prstGeom prst="rect">
            <a:avLst/>
          </a:prstGeom>
        </p:spPr>
      </p:pic>
      <p:pic>
        <p:nvPicPr>
          <p:cNvPr id="41" name="Image 40" descr="LEZARD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78548" y="1332359"/>
            <a:ext cx="1032718" cy="817304"/>
          </a:xfrm>
          <a:prstGeom prst="rect">
            <a:avLst/>
          </a:prstGeom>
        </p:spPr>
      </p:pic>
      <p:pic>
        <p:nvPicPr>
          <p:cNvPr id="42" name="Image 41" descr="NOISETTE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50356" y="4356695"/>
            <a:ext cx="910034" cy="952068"/>
          </a:xfrm>
          <a:prstGeom prst="rect">
            <a:avLst/>
          </a:prstGeom>
        </p:spPr>
      </p:pic>
      <p:graphicFrame>
        <p:nvGraphicFramePr>
          <p:cNvPr id="43" name="Tableau 42"/>
          <p:cNvGraphicFramePr>
            <a:graphicFrameLocks noGrp="1"/>
          </p:cNvGraphicFramePr>
          <p:nvPr/>
        </p:nvGraphicFramePr>
        <p:xfrm>
          <a:off x="5490716" y="4644727"/>
          <a:ext cx="5040560" cy="273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912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Image 44" descr="VALISE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06740" y="4716735"/>
            <a:ext cx="838026" cy="826414"/>
          </a:xfrm>
          <a:prstGeom prst="rect">
            <a:avLst/>
          </a:prstGeom>
        </p:spPr>
      </p:pic>
      <p:pic>
        <p:nvPicPr>
          <p:cNvPr id="47" name="Image 46" descr="POISON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22764" y="5580831"/>
            <a:ext cx="442756" cy="842789"/>
          </a:xfrm>
          <a:prstGeom prst="rect">
            <a:avLst/>
          </a:prstGeom>
        </p:spPr>
      </p:pic>
      <p:pic>
        <p:nvPicPr>
          <p:cNvPr id="48" name="Image 47" descr="FRAISE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78748" y="6516935"/>
            <a:ext cx="738956" cy="784256"/>
          </a:xfrm>
          <a:prstGeom prst="rect">
            <a:avLst/>
          </a:prstGeom>
        </p:spPr>
      </p:pic>
      <p:pic>
        <p:nvPicPr>
          <p:cNvPr id="49" name="Image 48" descr="FRAMBOIS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27020" y="4716735"/>
            <a:ext cx="785513" cy="742008"/>
          </a:xfrm>
          <a:prstGeom prst="rect">
            <a:avLst/>
          </a:prstGeom>
        </p:spPr>
      </p:pic>
      <p:pic>
        <p:nvPicPr>
          <p:cNvPr id="50" name="Image 49" descr="CERISE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155012" y="5652839"/>
            <a:ext cx="962692" cy="734765"/>
          </a:xfrm>
          <a:prstGeom prst="rect">
            <a:avLst/>
          </a:prstGeom>
        </p:spPr>
      </p:pic>
      <p:pic>
        <p:nvPicPr>
          <p:cNvPr id="51" name="Image 50" descr="ARDOISE.BMP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083004" y="6588943"/>
            <a:ext cx="1053117" cy="784870"/>
          </a:xfrm>
          <a:prstGeom prst="rect">
            <a:avLst/>
          </a:prstGeom>
        </p:spPr>
      </p:pic>
      <p:pic>
        <p:nvPicPr>
          <p:cNvPr id="52" name="Picture 4" descr="http://www.google.fr/url?source=imglanding&amp;ct=img&amp;q=http://www.1max2coloriages.fr/coloriages/poupees-japonaises/kokeshi.png&amp;sa=X&amp;ei=x2BYVYisKePnyQOO3oCgBw&amp;ved=0CAkQ8wc&amp;usg=AFQjCNHZIGf-FCanRWks3XMaTr8_BGinA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891797" y="3132559"/>
            <a:ext cx="801603" cy="103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745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24561" y="120548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6552" y="349309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135672" y="248198"/>
            <a:ext cx="3754125" cy="4154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901234" y="24067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82594" y="2543501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64735" y="2529391"/>
            <a:ext cx="4060451" cy="41545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901234" y="826022"/>
            <a:ext cx="3797100" cy="248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  <p:sp>
        <p:nvSpPr>
          <p:cNvPr id="39" name="Larme 38"/>
          <p:cNvSpPr/>
          <p:nvPr/>
        </p:nvSpPr>
        <p:spPr>
          <a:xfrm>
            <a:off x="5623137" y="86554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5623137" y="178289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65231" y="86554"/>
            <a:ext cx="40660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825" y="3758073"/>
            <a:ext cx="2819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973" y="4173571"/>
            <a:ext cx="547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Julie connaît </a:t>
            </a:r>
            <a:r>
              <a:rPr lang="fr-FR" sz="2400" dirty="0" err="1" smtClean="0">
                <a:latin typeface="Cursive standard" pitchFamily="2" charset="0"/>
              </a:rPr>
              <a:t>Jarville</a:t>
            </a:r>
            <a:r>
              <a:rPr lang="fr-FR" sz="2400" dirty="0" smtClean="0">
                <a:latin typeface="Cursive standard" pitchFamily="2" charset="0"/>
              </a:rPr>
              <a:t> car son ami Jason habite là-bas. 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" y="5168900"/>
            <a:ext cx="5837237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 descr="http://idata.over-blog.com/3/39/16/67/Dossier-Q-Q-Q/05022012-bambou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362" y="3717379"/>
            <a:ext cx="928822" cy="1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7" descr="Résultat de recherche d'images pour &quot;panda dessin mignon&quot;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865" y="86555"/>
            <a:ext cx="1876993" cy="62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44184" y="5580831"/>
            <a:ext cx="4343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28303"/>
            <a:ext cx="58570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6280738" y="468263"/>
            <a:ext cx="4412662" cy="75370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fr-FR" sz="1400" u="sng" dirty="0">
                <a:latin typeface="Comic Sans MS" panose="030F0702030302020204" pitchFamily="66" charset="0"/>
              </a:rPr>
              <a:t>Je cherche sur ma fiche  du son « </a:t>
            </a:r>
            <a:r>
              <a:rPr lang="fr-FR" sz="1400" u="sng" dirty="0">
                <a:latin typeface="Comic Sans MS" panose="030F0702030302020204" pitchFamily="66" charset="0"/>
              </a:rPr>
              <a:t>Z</a:t>
            </a:r>
            <a:r>
              <a:rPr lang="fr-FR" sz="1400" u="sng" dirty="0">
                <a:latin typeface="Comic Sans MS" panose="030F0702030302020204" pitchFamily="66" charset="0"/>
              </a:rPr>
              <a:t> » les réponses (les chiffres correspondent au numéro des colonnes):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94772" y="1260351"/>
            <a:ext cx="46986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Je suis une fleur avec des épines (2):______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On me fait décoller pour l’espace (3) : 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Je suis un très </a:t>
            </a:r>
            <a:r>
              <a:rPr lang="fr-FR" sz="1600" dirty="0" err="1" smtClean="0">
                <a:latin typeface="Comic Sans MS" pitchFamily="66" charset="0"/>
              </a:rPr>
              <a:t>très</a:t>
            </a:r>
            <a:r>
              <a:rPr lang="fr-FR" sz="1600" dirty="0" smtClean="0">
                <a:latin typeface="Comic Sans MS" pitchFamily="66" charset="0"/>
              </a:rPr>
              <a:t> gros animal, disparu (4): ________________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Je suis un animal d’Afrique (2): 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Papa utilise une tondeuse pour le couper (2): ____________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C’est un outil pour le jardin, pour donner de l’eau aux plantes (4) : _____________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Je suis un nombre compris entre 13 et 15 (1) : ______________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Mon papa en porte pour son travail, avec une cravate (3): ______________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Je suis une maison africaine (2): 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Je suis une partie du corps (5 ) 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C’est un animal cracheur de feu (5) ___________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Celui d’AMNEVILLE est très grand et nous allons bientôt faire notre sortie là-bas (1): _________</a:t>
            </a:r>
          </a:p>
          <a:p>
            <a:pPr>
              <a:buFont typeface="Wingdings" pitchFamily="2" charset="2"/>
              <a:buChar char="v"/>
            </a:pPr>
            <a:r>
              <a:rPr lang="fr-FR" sz="1600" dirty="0" smtClean="0">
                <a:latin typeface="Comic Sans MS" pitchFamily="66" charset="0"/>
              </a:rPr>
              <a:t>Mon grand-père utilise le sine pour aller à la chasse (3) : _________________</a:t>
            </a:r>
            <a:endParaRPr lang="fr-FR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36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52239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4132" y="379897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1604" y="382009"/>
            <a:ext cx="3910627" cy="83098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285700" indent="-285700">
              <a:buFont typeface="Wingdings" panose="05000000000000000000" pitchFamily="2" charset="2"/>
              <a:buChar char="ü"/>
            </a:pPr>
            <a:r>
              <a:rPr lang="fr-FR" sz="1600" u="sng" dirty="0">
                <a:latin typeface="Comic Sans MS" panose="030F0702030302020204" pitchFamily="66" charset="0"/>
              </a:rPr>
              <a:t>Je </a:t>
            </a:r>
            <a:r>
              <a:rPr lang="fr-FR" sz="1600" u="sng" dirty="0" smtClean="0">
                <a:latin typeface="Comic Sans MS" panose="030F0702030302020204" pitchFamily="66" charset="0"/>
              </a:rPr>
              <a:t>TROUVE le contraire du mot souligné et je réécris la phrase en dessous.: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75" y="1854747"/>
            <a:ext cx="4976409" cy="6381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83357" y="26272"/>
            <a:ext cx="3910627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>
                <a:latin typeface="Comic Sans MS" panose="030F0702030302020204" pitchFamily="66" charset="0"/>
              </a:rPr>
              <a:t>V</a:t>
            </a:r>
            <a:r>
              <a:rPr lang="fr-FR" b="1" u="sng" dirty="0" smtClean="0">
                <a:latin typeface="Comic Sans MS" panose="030F0702030302020204" pitchFamily="66" charset="0"/>
              </a:rPr>
              <a:t>ocabulaire</a:t>
            </a:r>
          </a:p>
        </p:txBody>
      </p:sp>
      <p:sp>
        <p:nvSpPr>
          <p:cNvPr id="14" name="Larme 13"/>
          <p:cNvSpPr/>
          <p:nvPr/>
        </p:nvSpPr>
        <p:spPr>
          <a:xfrm>
            <a:off x="5274692" y="124579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274692" y="212148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16786" y="124579"/>
            <a:ext cx="42704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 / vocabulaire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46765" y="62642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Cherche dans ton dictionnaire, </a:t>
            </a:r>
            <a:r>
              <a:rPr lang="fr-FR" sz="1800" dirty="0" smtClean="0">
                <a:latin typeface="Comic Sans MS" panose="030F0702030302020204" pitchFamily="66" charset="0"/>
              </a:rPr>
              <a:t>5 mots qui se trouvent dans la page du Z.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1745" y="1404367"/>
            <a:ext cx="4832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Cette sorcière a l’air très </a:t>
            </a:r>
            <a:r>
              <a:rPr lang="fr-FR" b="1" u="sng" dirty="0" smtClean="0">
                <a:latin typeface="Comic Sans MS" panose="030F0702030302020204" pitchFamily="66" charset="0"/>
              </a:rPr>
              <a:t>gentille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02" y="2926432"/>
            <a:ext cx="4976409" cy="63817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91760" y="2478433"/>
            <a:ext cx="478048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Ce gâteau est très </a:t>
            </a:r>
            <a:r>
              <a:rPr lang="fr-FR" b="1" u="sng" dirty="0" smtClean="0">
                <a:latin typeface="Comic Sans MS" panose="030F0702030302020204" pitchFamily="66" charset="0"/>
              </a:rPr>
              <a:t>mou</a:t>
            </a:r>
            <a:r>
              <a:rPr lang="fr-FR" b="1" u="sng" dirty="0" smtClean="0">
                <a:latin typeface="Comic Sans MS" panose="030F0702030302020204" pitchFamily="66" charset="0"/>
              </a:rPr>
              <a:t>.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506" y="3675945"/>
            <a:ext cx="5604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Ce petit garçon dit « </a:t>
            </a:r>
            <a:r>
              <a:rPr lang="fr-FR" b="1" u="sng" dirty="0" smtClean="0">
                <a:latin typeface="Comic Sans MS" panose="030F0702030302020204" pitchFamily="66" charset="0"/>
              </a:rPr>
              <a:t>non</a:t>
            </a:r>
            <a:r>
              <a:rPr lang="fr-FR" dirty="0" smtClean="0">
                <a:latin typeface="Comic Sans MS" panose="030F0702030302020204" pitchFamily="66" charset="0"/>
              </a:rPr>
              <a:t> » tout le temps.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6" y="4091443"/>
            <a:ext cx="4976409" cy="63817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88818"/>
            <a:ext cx="4976409" cy="63817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373" y="4736433"/>
            <a:ext cx="47603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Il faut </a:t>
            </a:r>
            <a:r>
              <a:rPr lang="fr-FR" b="1" u="sng" dirty="0" smtClean="0">
                <a:latin typeface="Comic Sans MS" panose="030F0702030302020204" pitchFamily="66" charset="0"/>
              </a:rPr>
              <a:t>obéir</a:t>
            </a:r>
            <a:r>
              <a:rPr lang="fr-FR" dirty="0" smtClean="0">
                <a:latin typeface="Comic Sans MS" panose="030F0702030302020204" pitchFamily="66" charset="0"/>
              </a:rPr>
              <a:t> aux règles!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59" y="6660951"/>
            <a:ext cx="4976409" cy="63817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61745" y="5940871"/>
            <a:ext cx="47105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Tu es </a:t>
            </a:r>
            <a:r>
              <a:rPr lang="fr-FR" b="1" u="sng" dirty="0" smtClean="0">
                <a:latin typeface="Comic Sans MS" panose="030F0702030302020204" pitchFamily="66" charset="0"/>
              </a:rPr>
              <a:t>bruyant!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5634732" y="1548383"/>
          <a:ext cx="4608512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/>
              </a:tblGrid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5634732" y="3852639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Cherche la page 417 et écris le nom de 5 oiseaux: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5706740" y="4860751"/>
          <a:ext cx="4608512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/>
              </a:tblGrid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http://www.google.fr/url?source=imglanding&amp;ct=img&amp;q=http://media.cultura.com/media/catalog/product/cache/1/image/500x500/0dc2d03fe217f8c83829496872af24a0/d/i/dictionnaire-larousse-des-debutants-6-8-ans-cp-ce-9782035901125_0.gif?t=1427548481&amp;sa=X&amp;ei=c1xYVbhlioHLA7jAgMAH&amp;ved=0CAkQ8wc4Hg&amp;usg=AFQjCNFROnKvQd6Ag0jQlfj2gD-lSL5D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644" y="1116335"/>
            <a:ext cx="1006104" cy="100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http://www.google.fr/url?source=imglanding&amp;ct=img&amp;q=http://www.1max2coloriages.fr/coloriages/poupees-japonaises/kokeshi.png&amp;sa=X&amp;ei=x2BYVYisKePnyQOO3oCgBw&amp;ved=0CAkQ8wc&amp;usg=AFQjCNHZIGf-FCanRWks3XMaTr8_BGin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604" y="4932759"/>
            <a:ext cx="1754188" cy="2254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606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5641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414" y="307880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8" name="Larme 7"/>
          <p:cNvSpPr/>
          <p:nvPr/>
        </p:nvSpPr>
        <p:spPr>
          <a:xfrm>
            <a:off x="5706740" y="10822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850756" y="180231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7404" y="626478"/>
            <a:ext cx="4879572" cy="61553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J’ENTOURE le verbe dans chaque phrase en ROUGE</a:t>
            </a:r>
            <a:r>
              <a:rPr lang="fr-FR" sz="1800" dirty="0" smtClean="0">
                <a:latin typeface="Comic Sans MS" panose="030F0702030302020204" pitchFamily="66" charset="0"/>
              </a:rPr>
              <a:t>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70836" y="180231"/>
            <a:ext cx="3888432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Géométrie: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colorie les formes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42245" y="6372919"/>
            <a:ext cx="4059753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endParaRPr lang="fr-FR" dirty="0"/>
          </a:p>
        </p:txBody>
      </p:sp>
      <p:pic>
        <p:nvPicPr>
          <p:cNvPr id="21" name="Picture 8" descr="http://www.opensticker.com/405-1034-thickbox/sticker-signe-chinois-le-feu-5-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620" y="1764407"/>
            <a:ext cx="793224" cy="79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esign-stickers.com/ori-stickers-signe-chinois-paix-295_2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727" y="154017"/>
            <a:ext cx="618060" cy="5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026220" y="252239"/>
            <a:ext cx="180020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Grammaire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34132" y="1332359"/>
            <a:ext cx="53467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Arthur porte des lunettes bleues.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Zoé lit un livre de princesses.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Paul écrit une lettre à sa mamy.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Aurélia mange un gros bonbon à la fraise.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Lucas visite la Tour Eiffel à Paris.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Louise voyage jusqu’en Espagne.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Margot joue au foot avec les garçons.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dirty="0" err="1" smtClean="0">
                <a:latin typeface="Comic Sans MS" pitchFamily="66" charset="0"/>
              </a:rPr>
              <a:t>Mayline</a:t>
            </a:r>
            <a:r>
              <a:rPr lang="fr-FR" dirty="0" smtClean="0">
                <a:latin typeface="Comic Sans MS" pitchFamily="66" charset="0"/>
              </a:rPr>
              <a:t> montre des images du Laos.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98163" y="2117868"/>
            <a:ext cx="6151972" cy="473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2764" y="756295"/>
            <a:ext cx="4134644" cy="9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www.google.fr/url?source=imglanding&amp;ct=img&amp;q=http://ekladata.com/JnM2rFDZhXVJ6HvyrfNRV2zorVI.jpg&amp;sa=X&amp;ei=3mBYVabBE6SgyAPOhICwBw&amp;ved=0CAkQ8wc&amp;usg=AFQjCNFyabynCiwlzAH0f4N_aAkD41qUY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8628" y="5812482"/>
            <a:ext cx="1142543" cy="1748781"/>
          </a:xfrm>
          <a:prstGeom prst="rect">
            <a:avLst/>
          </a:prstGeom>
          <a:noFill/>
        </p:spPr>
      </p:pic>
      <p:pic>
        <p:nvPicPr>
          <p:cNvPr id="21511" name="Picture 7" descr="http://www.google.fr/url?source=imglanding&amp;ct=img&amp;q=http://www.clairefontaine.com/wp-content/gallery//84932C_1.jpg&amp;sa=X&amp;ei=72BYVdqgIcT9ywPQqYHwBg&amp;ved=0CAkQ8wc4Ig&amp;usg=AFQjCNG8DIAioOORD_JwCdtr-OSZgFgL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0276" y="6156895"/>
            <a:ext cx="1259632" cy="125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30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180230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8114" y="307879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0208" y="180230"/>
            <a:ext cx="413846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18" name="Larme 17"/>
          <p:cNvSpPr/>
          <p:nvPr/>
        </p:nvSpPr>
        <p:spPr>
          <a:xfrm>
            <a:off x="5634732" y="180230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610652" y="324472"/>
            <a:ext cx="842094" cy="459211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10</a:t>
            </a:r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91106"/>
              </p:ext>
            </p:extLst>
          </p:nvPr>
        </p:nvGraphicFramePr>
        <p:xfrm>
          <a:off x="6290229" y="5771871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768467"/>
              </p:ext>
            </p:extLst>
          </p:nvPr>
        </p:nvGraphicFramePr>
        <p:xfrm>
          <a:off x="8572607" y="5771871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6452746" y="180230"/>
            <a:ext cx="4138460" cy="4154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6296729" y="6732959"/>
            <a:ext cx="1632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8587062" y="6732959"/>
            <a:ext cx="1632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8892062"/>
              </p:ext>
            </p:extLst>
          </p:nvPr>
        </p:nvGraphicFramePr>
        <p:xfrm>
          <a:off x="6296729" y="3559056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74959"/>
              </p:ext>
            </p:extLst>
          </p:nvPr>
        </p:nvGraphicFramePr>
        <p:xfrm>
          <a:off x="8287055" y="3559056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8" name="Connecteur droit 47"/>
          <p:cNvCxnSpPr/>
          <p:nvPr/>
        </p:nvCxnSpPr>
        <p:spPr>
          <a:xfrm>
            <a:off x="6296728" y="4500711"/>
            <a:ext cx="1632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299030" y="4513215"/>
            <a:ext cx="1632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035370"/>
              </p:ext>
            </p:extLst>
          </p:nvPr>
        </p:nvGraphicFramePr>
        <p:xfrm>
          <a:off x="6309252" y="933990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6" name="Tableau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7098232"/>
              </p:ext>
            </p:extLst>
          </p:nvPr>
        </p:nvGraphicFramePr>
        <p:xfrm>
          <a:off x="8669313" y="908021"/>
          <a:ext cx="1620249" cy="1656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83"/>
                <a:gridCol w="540083"/>
                <a:gridCol w="540083"/>
              </a:tblGrid>
              <a:tr h="41405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14058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9" name="Connecteur droit 98"/>
          <p:cNvCxnSpPr/>
          <p:nvPr/>
        </p:nvCxnSpPr>
        <p:spPr>
          <a:xfrm>
            <a:off x="6296729" y="1860461"/>
            <a:ext cx="1632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8600006" y="1853890"/>
            <a:ext cx="16327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http://png.clipart.me/graphics/thumbs/123/illustration-of-cartoon-chinese-kids_123753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596" y="5724847"/>
            <a:ext cx="18796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45" name="AutoShape 4" descr="Résultat de recherche d'images pour &quot;ENFANT CHINOIS DESSIN&quot;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8" name="Picture 6" descr="http://png.clipart.me/graphics/thumbs/124/illustration-of-cartoon-chinese-kids_124002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48783"/>
            <a:ext cx="1052542" cy="8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ragon dessin animé chinois rouge. Vector clip art illustration avec des gradients simples. Tout en une seule couch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004" y="0"/>
            <a:ext cx="1112436" cy="7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026220" y="61227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itchFamily="66" charset="0"/>
              </a:rPr>
              <a:t>Observe et complète le tableau</a:t>
            </a:r>
            <a:endParaRPr lang="fr-FR" sz="1800" dirty="0">
              <a:latin typeface="Comic Sans MS" pitchFamily="66" charset="0"/>
            </a:endParaRPr>
          </a:p>
        </p:txBody>
      </p:sp>
      <p:graphicFrame>
        <p:nvGraphicFramePr>
          <p:cNvPr id="54" name="Tableau 53"/>
          <p:cNvGraphicFramePr>
            <a:graphicFrameLocks noGrp="1"/>
          </p:cNvGraphicFramePr>
          <p:nvPr/>
        </p:nvGraphicFramePr>
        <p:xfrm>
          <a:off x="234133" y="972319"/>
          <a:ext cx="5472609" cy="388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203"/>
                <a:gridCol w="624068"/>
                <a:gridCol w="3024338"/>
              </a:tblGrid>
              <a:tr h="55549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vingt-quatre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24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10 + 10 + 4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58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fr-FR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69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fr-FR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73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fr-FR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80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fr-FR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46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fr-FR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itchFamily="66" charset="0"/>
                        </a:rPr>
                        <a:t>27</a:t>
                      </a:r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1242244" y="5148783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Calcul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70236" y="5580831"/>
            <a:ext cx="32403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J’ai une boite de 20 gâteaux et j’en mange 8.</a:t>
            </a:r>
          </a:p>
          <a:p>
            <a:r>
              <a:rPr lang="fr-FR" dirty="0" smtClean="0">
                <a:latin typeface="Comic Sans MS" pitchFamily="66" charset="0"/>
              </a:rPr>
              <a:t>Combien en reste-t-il?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8188" y="6732959"/>
            <a:ext cx="32403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217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google.fr/url?source=imglanding&amp;ct=img&amp;q=http://www.hugolescargot.com/coloriages/coloriage-japon-6951.gif&amp;sa=X&amp;ei=7V9YVYm9BefoywPr04CYCA&amp;ved=0CAkQ8wc4IQ&amp;usg=AFQjCNHxYnAslxyx6n3UIfnFPsEb0v6G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5448" y="-1229077"/>
            <a:ext cx="7190496" cy="1015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oogle.fr/url?source=imglanding&amp;ct=img&amp;q=http://www.leszazous.fr/wp-content/uploads/2012/11/les-zazous-kokeshi-2.jpg&amp;sa=X&amp;ei=G2BYVaiyNev7ywOg64GABw&amp;ved=0CAkQ8wc&amp;usg=AFQjCNHU3Otw8thIoVBdlI9h0_tAb5VV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84" y="324247"/>
            <a:ext cx="6938963" cy="693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581</Words>
  <Application>Microsoft Office PowerPoint</Application>
  <PresentationFormat>Personnalisé</PresentationFormat>
  <Paragraphs>153</Paragraphs>
  <Slides>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Image bitmap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</dc:creator>
  <cp:lastModifiedBy>David</cp:lastModifiedBy>
  <cp:revision>7</cp:revision>
  <dcterms:created xsi:type="dcterms:W3CDTF">2015-05-17T08:34:28Z</dcterms:created>
  <dcterms:modified xsi:type="dcterms:W3CDTF">2015-05-17T09:37:43Z</dcterms:modified>
</cp:coreProperties>
</file>