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93" r:id="rId4"/>
    <p:sldId id="282" r:id="rId5"/>
    <p:sldId id="283" r:id="rId6"/>
    <p:sldId id="284" r:id="rId7"/>
    <p:sldId id="285" r:id="rId8"/>
    <p:sldId id="286" r:id="rId9"/>
    <p:sldId id="287" r:id="rId10"/>
    <p:sldId id="289" r:id="rId11"/>
    <p:sldId id="288" r:id="rId12"/>
    <p:sldId id="290" r:id="rId13"/>
    <p:sldId id="257" r:id="rId14"/>
    <p:sldId id="258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9" r:id="rId24"/>
    <p:sldId id="268" r:id="rId25"/>
    <p:sldId id="275" r:id="rId26"/>
    <p:sldId id="276" r:id="rId27"/>
    <p:sldId id="270" r:id="rId28"/>
    <p:sldId id="272" r:id="rId29"/>
    <p:sldId id="273" r:id="rId30"/>
    <p:sldId id="274" r:id="rId31"/>
    <p:sldId id="271" r:id="rId32"/>
    <p:sldId id="280" r:id="rId33"/>
    <p:sldId id="277" r:id="rId34"/>
    <p:sldId id="281" r:id="rId35"/>
    <p:sldId id="278" r:id="rId36"/>
    <p:sldId id="279" r:id="rId3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p Bruyère" initials="jB" lastIdx="1" clrIdx="0">
    <p:extLst>
      <p:ext uri="{19B8F6BF-5375-455C-9EA6-DF929625EA0E}">
        <p15:presenceInfo xmlns:p15="http://schemas.microsoft.com/office/powerpoint/2012/main" userId="d1af9d64228d9c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00FF"/>
    <a:srgbClr val="FF3399"/>
    <a:srgbClr val="CC0000"/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23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23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43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19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02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66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57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89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33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71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37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9F14-1CAB-46F3-8720-0FB673283648}" type="datetimeFigureOut">
              <a:rPr lang="fr-FR" smtClean="0"/>
              <a:t>15/09/2019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6082-FC95-4FD4-8C62-9C7A5957F4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0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92817" y="80350"/>
            <a:ext cx="8461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FF"/>
                </a:solidFill>
              </a:rPr>
              <a:t>Transformation chimique, réaction chimique…</a:t>
            </a:r>
            <a:endParaRPr lang="fr-FR" sz="3200" b="1" i="1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5155" y="665125"/>
            <a:ext cx="6516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Plongeons une lame de zinc dans une solution aqueuse de sulfate de cuivre (exemple n°1)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52316" y="5446454"/>
            <a:ext cx="503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- Décoloration de la solution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15155" y="5446455"/>
            <a:ext cx="464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- Dépôt de cuivre solide sur la lame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961031" y="767069"/>
            <a:ext cx="4726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CC0000"/>
                </a:solidFill>
              </a:rPr>
              <a:t>Les espèces chimiques mises en présences (apportées) sont : </a:t>
            </a:r>
            <a:endParaRPr lang="fr-FR" sz="2400" b="1" i="1" dirty="0">
              <a:solidFill>
                <a:srgbClr val="CC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31865" y="1743462"/>
            <a:ext cx="965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9933FF"/>
                </a:solidFill>
              </a:rPr>
              <a:t>Zn</a:t>
            </a:r>
            <a:r>
              <a:rPr lang="fr-FR" sz="2800" b="1" baseline="-25000" dirty="0" smtClean="0">
                <a:solidFill>
                  <a:srgbClr val="9933FF"/>
                </a:solidFill>
              </a:rPr>
              <a:t>(s)</a:t>
            </a:r>
            <a:endParaRPr lang="fr-FR" sz="2800" b="1" baseline="-25000" dirty="0">
              <a:solidFill>
                <a:srgbClr val="9933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796270" y="2266682"/>
            <a:ext cx="2485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B0F0"/>
                </a:solidFill>
              </a:rPr>
              <a:t>Cu</a:t>
            </a:r>
            <a:r>
              <a:rPr lang="fr-FR" sz="2800" b="1" baseline="30000" dirty="0" smtClean="0">
                <a:solidFill>
                  <a:srgbClr val="00B0F0"/>
                </a:solidFill>
              </a:rPr>
              <a:t>2+</a:t>
            </a:r>
            <a:r>
              <a:rPr lang="fr-FR" sz="2800" b="1" baseline="-25000" dirty="0" smtClean="0">
                <a:solidFill>
                  <a:srgbClr val="00B0F0"/>
                </a:solidFill>
              </a:rPr>
              <a:t>(</a:t>
            </a:r>
            <a:r>
              <a:rPr lang="fr-FR" sz="2800" b="1" baseline="-25000" dirty="0" err="1" smtClean="0">
                <a:solidFill>
                  <a:srgbClr val="00B0F0"/>
                </a:solidFill>
              </a:rPr>
              <a:t>aq</a:t>
            </a:r>
            <a:r>
              <a:rPr lang="fr-FR" sz="2800" b="1" baseline="-25000" dirty="0" smtClean="0">
                <a:solidFill>
                  <a:srgbClr val="00B0F0"/>
                </a:solidFill>
              </a:rPr>
              <a:t>)</a:t>
            </a:r>
            <a:endParaRPr lang="fr-FR" sz="2800" b="1" baseline="-25000" dirty="0">
              <a:solidFill>
                <a:srgbClr val="00B0F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438326" y="2328237"/>
            <a:ext cx="1455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00FF"/>
                </a:solidFill>
              </a:rPr>
              <a:t>(bleu)</a:t>
            </a:r>
            <a:endParaRPr lang="fr-FR" sz="2400" i="1" dirty="0">
              <a:solidFill>
                <a:srgbClr val="0000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740202" y="2814363"/>
            <a:ext cx="31682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SO</a:t>
            </a:r>
            <a:r>
              <a:rPr lang="fr-FR" sz="2400" b="1" baseline="-25000" dirty="0" smtClean="0"/>
              <a:t>4</a:t>
            </a:r>
            <a:r>
              <a:rPr lang="fr-FR" sz="2400" b="1" baseline="30000" dirty="0" smtClean="0"/>
              <a:t>2-</a:t>
            </a:r>
            <a:r>
              <a:rPr lang="fr-FR" sz="2400" b="1" baseline="-25000" dirty="0" smtClean="0"/>
              <a:t>(</a:t>
            </a:r>
            <a:r>
              <a:rPr lang="fr-FR" sz="2400" b="1" baseline="-25000" dirty="0" err="1" smtClean="0"/>
              <a:t>aq</a:t>
            </a:r>
            <a:r>
              <a:rPr lang="fr-FR" sz="2400" b="1" baseline="-25000" dirty="0" smtClean="0"/>
              <a:t>)</a:t>
            </a:r>
            <a:endParaRPr lang="fr-FR" sz="2400" b="1" baseline="-25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9987565" y="3177378"/>
            <a:ext cx="184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fr-FR" sz="2800" b="1" baseline="-25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fr-FR" sz="2800" b="1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fr-FR" sz="2800" b="1" baseline="-25000" dirty="0" smtClean="0">
                <a:solidFill>
                  <a:schemeClr val="accent2">
                    <a:lumMod val="75000"/>
                  </a:schemeClr>
                </a:solidFill>
              </a:rPr>
              <a:t>(l)</a:t>
            </a:r>
            <a:endParaRPr lang="fr-FR" sz="2800" b="1" baseline="-25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84868" y="2528292"/>
            <a:ext cx="46299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Formules utilisant les symboles d’éléments chimiques et désignant le caractère chargé (ou non) de l’espèce.</a:t>
            </a:r>
            <a:endParaRPr lang="fr-FR" sz="2000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515155" y="4275786"/>
            <a:ext cx="6445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Que constatons-nous après quelques minutes ?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15155" y="6104586"/>
            <a:ext cx="1027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solidFill>
                  <a:srgbClr val="0000FF"/>
                </a:solidFill>
              </a:rPr>
              <a:t>- Et une analyse plus poussée permettrait de constater la présence d’ions Zn</a:t>
            </a:r>
            <a:r>
              <a:rPr lang="fr-FR" sz="2000" i="1" baseline="30000" dirty="0" smtClean="0">
                <a:solidFill>
                  <a:srgbClr val="0000FF"/>
                </a:solidFill>
              </a:rPr>
              <a:t>2+</a:t>
            </a:r>
            <a:r>
              <a:rPr lang="fr-FR" sz="2000" i="1" dirty="0" smtClean="0">
                <a:solidFill>
                  <a:srgbClr val="0000FF"/>
                </a:solidFill>
              </a:rPr>
              <a:t> dans la solution</a:t>
            </a:r>
            <a:endParaRPr lang="fr-FR" sz="20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31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37127" y="335262"/>
            <a:ext cx="941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Nous pouvons proposer une définition de l’avancement x :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80316" y="769358"/>
            <a:ext cx="9362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2060"/>
                </a:solidFill>
              </a:rPr>
              <a:t>Lorsque l’avancement de la réaction vaut x, la quantité de matière d’un réactif A accompagné du nombre </a:t>
            </a:r>
            <a:r>
              <a:rPr lang="fr-FR" sz="2400" b="1" i="1" dirty="0" err="1" smtClean="0">
                <a:solidFill>
                  <a:srgbClr val="002060"/>
                </a:solidFill>
              </a:rPr>
              <a:t>stoechiométrique</a:t>
            </a:r>
            <a:r>
              <a:rPr lang="fr-FR" sz="2400" b="1" i="1" dirty="0" smtClean="0">
                <a:solidFill>
                  <a:srgbClr val="002060"/>
                </a:solidFill>
              </a:rPr>
              <a:t> a dans l’équation de réaction diminue de la valeur </a:t>
            </a:r>
            <a:r>
              <a:rPr lang="fr-FR" sz="2400" b="1" i="1" dirty="0" err="1" smtClean="0">
                <a:solidFill>
                  <a:srgbClr val="002060"/>
                </a:solidFill>
              </a:rPr>
              <a:t>ax</a:t>
            </a:r>
            <a:r>
              <a:rPr lang="fr-FR" sz="2400" b="1" i="1" dirty="0" smtClean="0">
                <a:solidFill>
                  <a:srgbClr val="002060"/>
                </a:solidFill>
              </a:rPr>
              <a:t>, et la quantité de matière d’un produit B accompagné du coefficient </a:t>
            </a:r>
            <a:r>
              <a:rPr lang="fr-FR" sz="2400" b="1" i="1" dirty="0" err="1" smtClean="0">
                <a:solidFill>
                  <a:srgbClr val="002060"/>
                </a:solidFill>
              </a:rPr>
              <a:t>stoechiométrique</a:t>
            </a:r>
            <a:r>
              <a:rPr lang="fr-FR" sz="2400" b="1" i="1" dirty="0" smtClean="0">
                <a:solidFill>
                  <a:srgbClr val="002060"/>
                </a:solidFill>
              </a:rPr>
              <a:t> b augmente de </a:t>
            </a:r>
            <a:r>
              <a:rPr lang="fr-FR" sz="2400" b="1" i="1" dirty="0" err="1" smtClean="0">
                <a:solidFill>
                  <a:srgbClr val="002060"/>
                </a:solidFill>
              </a:rPr>
              <a:t>bx</a:t>
            </a:r>
            <a:endParaRPr lang="fr-FR" sz="2400" b="1" i="1" dirty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02298" y="2447192"/>
            <a:ext cx="6967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a </a:t>
            </a:r>
            <a:r>
              <a:rPr lang="fr-FR" sz="3200" dirty="0" err="1" smtClean="0"/>
              <a:t>A</a:t>
            </a:r>
            <a:r>
              <a:rPr lang="fr-FR" sz="3200" dirty="0" smtClean="0"/>
              <a:t>      →        b </a:t>
            </a:r>
            <a:r>
              <a:rPr lang="fr-FR" sz="3200" dirty="0" err="1" smtClean="0"/>
              <a:t>B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1313645" y="3142445"/>
            <a:ext cx="218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État initial, x = 0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005329" y="3065501"/>
            <a:ext cx="4353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n                         0</a:t>
            </a:r>
            <a:endParaRPr lang="fr-FR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313645" y="3850783"/>
            <a:ext cx="1712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cours, x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005329" y="3696895"/>
            <a:ext cx="4056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n</a:t>
            </a:r>
            <a:r>
              <a:rPr lang="fr-FR" sz="2800" b="1" dirty="0" smtClean="0"/>
              <a:t>  -  </a:t>
            </a:r>
            <a:r>
              <a:rPr lang="fr-FR" sz="2800" b="1" dirty="0" err="1" smtClean="0"/>
              <a:t>ax</a:t>
            </a:r>
            <a:r>
              <a:rPr lang="fr-FR" sz="2800" b="1" dirty="0"/>
              <a:t> </a:t>
            </a:r>
            <a:r>
              <a:rPr lang="fr-FR" sz="2800" b="1" dirty="0" smtClean="0"/>
              <a:t>              </a:t>
            </a:r>
            <a:r>
              <a:rPr lang="fr-FR" sz="2800" b="1" dirty="0" err="1" smtClean="0"/>
              <a:t>bx</a:t>
            </a:r>
            <a:endParaRPr lang="fr-FR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44699" y="4340180"/>
            <a:ext cx="2202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pourrait aussi avoir :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313644" y="4863852"/>
            <a:ext cx="2189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État initial, x = 0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005329" y="4786908"/>
            <a:ext cx="4353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n</a:t>
            </a:r>
            <a:r>
              <a:rPr lang="fr-FR" sz="2800" b="1" baseline="-25000" dirty="0" err="1" smtClean="0"/>
              <a:t>A</a:t>
            </a:r>
            <a:r>
              <a:rPr lang="fr-FR" sz="2800" b="1" dirty="0" smtClean="0"/>
              <a:t>                       </a:t>
            </a:r>
            <a:r>
              <a:rPr lang="fr-FR" sz="2800" b="1" dirty="0" err="1" smtClean="0"/>
              <a:t>n</a:t>
            </a:r>
            <a:r>
              <a:rPr lang="fr-FR" sz="2800" b="1" baseline="-25000" dirty="0" err="1" smtClean="0"/>
              <a:t>B</a:t>
            </a:r>
            <a:r>
              <a:rPr lang="fr-FR" sz="2800" b="1" dirty="0" smtClean="0"/>
              <a:t>                         </a:t>
            </a:r>
            <a:endParaRPr lang="fr-FR" sz="28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313644" y="5672629"/>
            <a:ext cx="1712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 cours, x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005329" y="5518741"/>
            <a:ext cx="4056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 smtClean="0"/>
              <a:t>n</a:t>
            </a:r>
            <a:r>
              <a:rPr lang="fr-FR" sz="2800" b="1" baseline="-25000" dirty="0" err="1" smtClean="0"/>
              <a:t>A</a:t>
            </a:r>
            <a:r>
              <a:rPr lang="fr-FR" sz="2800" b="1" dirty="0" smtClean="0"/>
              <a:t> - </a:t>
            </a:r>
            <a:r>
              <a:rPr lang="fr-FR" sz="2800" b="1" dirty="0" err="1" smtClean="0"/>
              <a:t>ax</a:t>
            </a:r>
            <a:r>
              <a:rPr lang="fr-FR" sz="2800" b="1" dirty="0" smtClean="0"/>
              <a:t>              </a:t>
            </a:r>
            <a:r>
              <a:rPr lang="fr-FR" sz="2800" b="1" dirty="0" err="1" smtClean="0"/>
              <a:t>n</a:t>
            </a:r>
            <a:r>
              <a:rPr lang="fr-FR" sz="2800" b="1" baseline="-25000" dirty="0" err="1" smtClean="0"/>
              <a:t>B</a:t>
            </a:r>
            <a:r>
              <a:rPr lang="fr-FR" sz="2800" b="1" baseline="-25000" dirty="0" smtClean="0"/>
              <a:t> </a:t>
            </a:r>
            <a:r>
              <a:rPr lang="fr-FR" sz="2800" b="1" dirty="0"/>
              <a:t>+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bx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89956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08338" y="1147565"/>
            <a:ext cx="10315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9933FF"/>
                </a:solidFill>
              </a:rPr>
              <a:t>Enfin, la réaction atteint son </a:t>
            </a:r>
            <a:r>
              <a:rPr lang="fr-FR" sz="2400" b="1" i="1" u="sng" dirty="0" smtClean="0">
                <a:solidFill>
                  <a:srgbClr val="FF3399"/>
                </a:solidFill>
              </a:rPr>
              <a:t>état final </a:t>
            </a:r>
            <a:r>
              <a:rPr lang="fr-FR" sz="2400" b="1" i="1" dirty="0" smtClean="0">
                <a:solidFill>
                  <a:srgbClr val="9933FF"/>
                </a:solidFill>
              </a:rPr>
              <a:t>(les quantités de matières de chaque espèce de notre système n’évoluent plus) : x = </a:t>
            </a:r>
            <a:r>
              <a:rPr lang="fr-FR" sz="2400" b="1" i="1" dirty="0" err="1" smtClean="0">
                <a:solidFill>
                  <a:srgbClr val="9933FF"/>
                </a:solidFill>
              </a:rPr>
              <a:t>x</a:t>
            </a:r>
            <a:r>
              <a:rPr lang="fr-FR" sz="2400" b="1" i="1" baseline="-25000" dirty="0" err="1" smtClean="0">
                <a:solidFill>
                  <a:srgbClr val="9933FF"/>
                </a:solidFill>
              </a:rPr>
              <a:t>final</a:t>
            </a:r>
            <a:endParaRPr lang="fr-FR" sz="2400" b="1" i="1" dirty="0">
              <a:solidFill>
                <a:srgbClr val="9933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08338" y="1978562"/>
            <a:ext cx="9169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Si la réaction est allée à son terme (réactif limitant entièrement consommé, réaction totale) :  </a:t>
            </a:r>
            <a:r>
              <a:rPr lang="fr-FR" sz="2400" b="1" i="1" dirty="0" err="1" smtClean="0">
                <a:solidFill>
                  <a:srgbClr val="0000FF"/>
                </a:solidFill>
              </a:rPr>
              <a:t>x</a:t>
            </a:r>
            <a:r>
              <a:rPr lang="fr-FR" sz="2400" b="1" i="1" baseline="-25000" dirty="0" err="1" smtClean="0">
                <a:solidFill>
                  <a:srgbClr val="0000FF"/>
                </a:solidFill>
              </a:rPr>
              <a:t>final</a:t>
            </a:r>
            <a:r>
              <a:rPr lang="fr-FR" sz="2400" b="1" i="1" dirty="0" smtClean="0">
                <a:solidFill>
                  <a:srgbClr val="0000FF"/>
                </a:solidFill>
              </a:rPr>
              <a:t> = </a:t>
            </a:r>
            <a:r>
              <a:rPr lang="fr-FR" sz="2400" b="1" i="1" dirty="0" err="1" smtClean="0">
                <a:solidFill>
                  <a:srgbClr val="0000FF"/>
                </a:solidFill>
              </a:rPr>
              <a:t>x</a:t>
            </a:r>
            <a:r>
              <a:rPr lang="fr-FR" sz="2400" b="1" i="1" baseline="-25000" dirty="0" err="1" smtClean="0">
                <a:solidFill>
                  <a:srgbClr val="0000FF"/>
                </a:solidFill>
              </a:rPr>
              <a:t>max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1"/>
              <p:cNvSpPr txBox="1"/>
              <p:nvPr/>
            </p:nvSpPr>
            <p:spPr>
              <a:xfrm>
                <a:off x="1498241" y="3080078"/>
                <a:ext cx="93243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3600" b="1" i="1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(s)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+ 2 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600" b="1" i="1" dirty="0">
                    <a:solidFill>
                      <a:srgbClr val="FF0000"/>
                    </a:solidFill>
                  </a:rPr>
                  <a:t> Zn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2(g)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(l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241" y="3080078"/>
                <a:ext cx="9324304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2027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553791" y="218941"/>
            <a:ext cx="7392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Retour à notre exemple préféré, en précisant que les quantités de matière apportées initialement sont </a:t>
            </a:r>
            <a:r>
              <a:rPr lang="fr-FR" sz="2400" b="1" dirty="0" smtClean="0">
                <a:solidFill>
                  <a:srgbClr val="0070C0"/>
                </a:solidFill>
              </a:rPr>
              <a:t>n</a:t>
            </a:r>
            <a:r>
              <a:rPr lang="fr-FR" sz="2400" b="1" baseline="-25000" dirty="0" smtClean="0">
                <a:solidFill>
                  <a:srgbClr val="0070C0"/>
                </a:solidFill>
              </a:rPr>
              <a:t>1</a:t>
            </a:r>
            <a:r>
              <a:rPr lang="fr-FR" sz="2400" b="1" dirty="0" smtClean="0">
                <a:solidFill>
                  <a:srgbClr val="0070C0"/>
                </a:solidFill>
              </a:rPr>
              <a:t> = 1 mol et n</a:t>
            </a:r>
            <a:r>
              <a:rPr lang="fr-FR" sz="2400" b="1" baseline="-25000" dirty="0" smtClean="0">
                <a:solidFill>
                  <a:srgbClr val="0070C0"/>
                </a:solidFill>
              </a:rPr>
              <a:t>2</a:t>
            </a:r>
            <a:r>
              <a:rPr lang="fr-FR" sz="2400" b="1" dirty="0" smtClean="0">
                <a:solidFill>
                  <a:srgbClr val="0070C0"/>
                </a:solidFill>
              </a:rPr>
              <a:t> = 1 mol.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0457" y="3905591"/>
            <a:ext cx="1081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x</a:t>
            </a:r>
            <a:r>
              <a:rPr lang="fr-FR" sz="2400" dirty="0" smtClean="0"/>
              <a:t> = 0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1498241" y="3844036"/>
            <a:ext cx="892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n</a:t>
            </a:r>
            <a:r>
              <a:rPr lang="fr-FR" sz="2800" b="1" baseline="-25000" dirty="0" smtClean="0"/>
              <a:t>1</a:t>
            </a:r>
            <a:r>
              <a:rPr lang="fr-FR" sz="2800" b="1" dirty="0" smtClean="0"/>
              <a:t>                    n</a:t>
            </a:r>
            <a:r>
              <a:rPr lang="fr-FR" sz="2800" b="1" baseline="-25000" dirty="0" smtClean="0"/>
              <a:t>2</a:t>
            </a:r>
            <a:r>
              <a:rPr lang="fr-FR" sz="2800" b="1" dirty="0" smtClean="0"/>
              <a:t>                    0	           0  </a:t>
            </a:r>
            <a:endParaRPr lang="fr-FR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70457" y="4278422"/>
            <a:ext cx="1262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x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1532587" y="4292062"/>
            <a:ext cx="7199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n</a:t>
            </a:r>
            <a:r>
              <a:rPr lang="fr-FR" sz="2800" b="1" baseline="-25000" dirty="0" smtClean="0"/>
              <a:t>1</a:t>
            </a:r>
            <a:r>
              <a:rPr lang="fr-FR" sz="2800" b="1" dirty="0" smtClean="0"/>
              <a:t>  - x          n</a:t>
            </a:r>
            <a:r>
              <a:rPr lang="fr-FR" sz="2800" b="1" baseline="-25000" dirty="0" smtClean="0"/>
              <a:t>2 </a:t>
            </a:r>
            <a:r>
              <a:rPr lang="fr-FR" sz="2800" b="1" dirty="0" smtClean="0"/>
              <a:t> -  2x		   x	            x</a:t>
            </a:r>
            <a:endParaRPr lang="fr-FR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54546" y="4943640"/>
            <a:ext cx="119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x = </a:t>
            </a:r>
            <a:r>
              <a:rPr lang="fr-FR" sz="2400" dirty="0" err="1" smtClean="0"/>
              <a:t>x</a:t>
            </a:r>
            <a:r>
              <a:rPr lang="fr-FR" sz="2400" baseline="-25000" dirty="0" err="1" smtClean="0"/>
              <a:t>max</a:t>
            </a:r>
            <a:endParaRPr lang="fr-FR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532587" y="4943640"/>
            <a:ext cx="962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66"/>
                </a:solidFill>
              </a:rPr>
              <a:t>0,5 mol	 0 mol               0,5 mol	            0,5 mol</a:t>
            </a:r>
            <a:endParaRPr lang="fr-FR" sz="2400" b="1" dirty="0">
              <a:solidFill>
                <a:srgbClr val="FF0066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0761" y="5731099"/>
            <a:ext cx="11462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Expliquez cette série de valeurs finales (vous avez 5 min) !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160394" y="6291377"/>
            <a:ext cx="5855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(d’autres exemples sont maintenant traités en classe…)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99427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1" grpId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61375" y="2846231"/>
            <a:ext cx="8809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H</a:t>
            </a:r>
            <a:r>
              <a:rPr lang="fr-FR" sz="3600" b="1" baseline="-25000" dirty="0">
                <a:solidFill>
                  <a:srgbClr val="FF0000"/>
                </a:solidFill>
              </a:rPr>
              <a:t>2</a:t>
            </a:r>
            <a:r>
              <a:rPr lang="fr-FR" sz="3600" b="1" dirty="0">
                <a:solidFill>
                  <a:srgbClr val="FF0000"/>
                </a:solidFill>
              </a:rPr>
              <a:t>O</a:t>
            </a:r>
            <a:r>
              <a:rPr lang="fr-FR" sz="3600" b="1" baseline="-25000" dirty="0">
                <a:solidFill>
                  <a:srgbClr val="FF0000"/>
                </a:solidFill>
              </a:rPr>
              <a:t>2 (</a:t>
            </a:r>
            <a:r>
              <a:rPr lang="fr-FR" sz="3600" b="1" baseline="-25000" dirty="0" err="1">
                <a:solidFill>
                  <a:srgbClr val="FF0000"/>
                </a:solidFill>
              </a:rPr>
              <a:t>aq</a:t>
            </a:r>
            <a:r>
              <a:rPr lang="fr-FR" sz="3600" b="1" baseline="-25000" dirty="0">
                <a:solidFill>
                  <a:srgbClr val="FF0000"/>
                </a:solidFill>
              </a:rPr>
              <a:t>)</a:t>
            </a:r>
            <a:r>
              <a:rPr lang="fr-FR" sz="3600" b="1" dirty="0">
                <a:solidFill>
                  <a:srgbClr val="FF0000"/>
                </a:solidFill>
              </a:rPr>
              <a:t>  +  2 I</a:t>
            </a:r>
            <a:r>
              <a:rPr lang="fr-FR" sz="3600" b="1" baseline="30000" dirty="0">
                <a:solidFill>
                  <a:srgbClr val="FF0000"/>
                </a:solidFill>
              </a:rPr>
              <a:t>-</a:t>
            </a:r>
            <a:r>
              <a:rPr lang="fr-FR" sz="3600" b="1" baseline="-25000" dirty="0">
                <a:solidFill>
                  <a:srgbClr val="FF0000"/>
                </a:solidFill>
              </a:rPr>
              <a:t>(</a:t>
            </a:r>
            <a:r>
              <a:rPr lang="fr-FR" sz="3600" b="1" baseline="-25000" dirty="0" err="1">
                <a:solidFill>
                  <a:srgbClr val="FF0000"/>
                </a:solidFill>
              </a:rPr>
              <a:t>aq</a:t>
            </a:r>
            <a:r>
              <a:rPr lang="fr-FR" sz="3600" b="1" baseline="-25000" dirty="0">
                <a:solidFill>
                  <a:srgbClr val="FF0000"/>
                </a:solidFill>
              </a:rPr>
              <a:t>)</a:t>
            </a:r>
            <a:r>
              <a:rPr lang="fr-FR" sz="3600" b="1" dirty="0">
                <a:solidFill>
                  <a:srgbClr val="FF0000"/>
                </a:solidFill>
              </a:rPr>
              <a:t> + 2 H</a:t>
            </a:r>
            <a:r>
              <a:rPr lang="fr-FR" sz="3600" b="1" baseline="30000" dirty="0">
                <a:solidFill>
                  <a:srgbClr val="FF0000"/>
                </a:solidFill>
              </a:rPr>
              <a:t>+</a:t>
            </a:r>
            <a:r>
              <a:rPr lang="fr-FR" sz="3600" b="1" baseline="-25000" dirty="0">
                <a:solidFill>
                  <a:srgbClr val="FF0000"/>
                </a:solidFill>
              </a:rPr>
              <a:t>(</a:t>
            </a:r>
            <a:r>
              <a:rPr lang="fr-FR" sz="3600" b="1" baseline="-25000" dirty="0" err="1">
                <a:solidFill>
                  <a:srgbClr val="FF0000"/>
                </a:solidFill>
              </a:rPr>
              <a:t>aq</a:t>
            </a:r>
            <a:r>
              <a:rPr lang="fr-FR" sz="3600" b="1" baseline="-25000" dirty="0">
                <a:solidFill>
                  <a:srgbClr val="FF0000"/>
                </a:solidFill>
              </a:rPr>
              <a:t>)  </a:t>
            </a:r>
            <a:r>
              <a:rPr lang="fr-FR" sz="3600" b="1" dirty="0">
                <a:solidFill>
                  <a:srgbClr val="FF0000"/>
                </a:solidFill>
              </a:rPr>
              <a:t> →  I</a:t>
            </a:r>
            <a:r>
              <a:rPr lang="fr-FR" sz="3600" b="1" baseline="-25000" dirty="0">
                <a:solidFill>
                  <a:srgbClr val="FF0000"/>
                </a:solidFill>
              </a:rPr>
              <a:t>2 (</a:t>
            </a:r>
            <a:r>
              <a:rPr lang="fr-FR" sz="3600" b="1" baseline="-25000" dirty="0" err="1">
                <a:solidFill>
                  <a:srgbClr val="FF0000"/>
                </a:solidFill>
              </a:rPr>
              <a:t>aq</a:t>
            </a:r>
            <a:r>
              <a:rPr lang="fr-FR" sz="3600" b="1" baseline="-25000" dirty="0">
                <a:solidFill>
                  <a:srgbClr val="FF0000"/>
                </a:solidFill>
              </a:rPr>
              <a:t>)</a:t>
            </a:r>
            <a:r>
              <a:rPr lang="fr-FR" sz="3600" b="1" dirty="0">
                <a:solidFill>
                  <a:srgbClr val="FF0000"/>
                </a:solidFill>
              </a:rPr>
              <a:t>  + 2 H</a:t>
            </a:r>
            <a:r>
              <a:rPr lang="fr-FR" sz="3600" b="1" baseline="-25000" dirty="0">
                <a:solidFill>
                  <a:srgbClr val="FF0000"/>
                </a:solidFill>
              </a:rPr>
              <a:t>2</a:t>
            </a:r>
            <a:r>
              <a:rPr lang="fr-FR" sz="3600" b="1" dirty="0">
                <a:solidFill>
                  <a:srgbClr val="FF0000"/>
                </a:solidFill>
              </a:rPr>
              <a:t>O</a:t>
            </a:r>
            <a:r>
              <a:rPr lang="fr-FR" sz="3600" b="1" baseline="-25000" dirty="0">
                <a:solidFill>
                  <a:srgbClr val="FF0000"/>
                </a:solidFill>
              </a:rPr>
              <a:t>(l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14400" y="553792"/>
            <a:ext cx="100197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FF"/>
                </a:solidFill>
              </a:rPr>
              <a:t>Cette présentation est interrompue par </a:t>
            </a:r>
            <a:r>
              <a:rPr lang="fr-FR" sz="3200" b="1" i="1" smtClean="0">
                <a:solidFill>
                  <a:srgbClr val="0000FF"/>
                </a:solidFill>
              </a:rPr>
              <a:t>un </a:t>
            </a:r>
            <a:r>
              <a:rPr lang="fr-FR" sz="3200" b="1" i="1" smtClean="0">
                <a:solidFill>
                  <a:srgbClr val="0000FF"/>
                </a:solidFill>
              </a:rPr>
              <a:t>deuxième TP </a:t>
            </a:r>
            <a:r>
              <a:rPr lang="fr-FR" sz="3200" b="1" i="1" dirty="0" smtClean="0">
                <a:solidFill>
                  <a:srgbClr val="0000FF"/>
                </a:solidFill>
              </a:rPr>
              <a:t>de suivi de l’avancement d’une réaction chimique : </a:t>
            </a:r>
            <a:endParaRPr lang="fr-FR" sz="3200" b="1" i="1" dirty="0">
              <a:solidFill>
                <a:srgbClr val="00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85668" y="5486400"/>
            <a:ext cx="2434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/>
              <a:t>V</a:t>
            </a:r>
            <a:r>
              <a:rPr lang="fr-FR" sz="2400" i="1" dirty="0" smtClean="0"/>
              <a:t>oir TP, donc…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419094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622739" y="1520338"/>
            <a:ext cx="10341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On souhaite oxyder  2,2 g de zinc solide (préalablement </a:t>
            </a:r>
            <a:r>
              <a:rPr lang="fr-FR" sz="2400" b="1" dirty="0" smtClean="0">
                <a:solidFill>
                  <a:srgbClr val="0070C0"/>
                </a:solidFill>
              </a:rPr>
              <a:t>pesé)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22739" y="2149775"/>
            <a:ext cx="8603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00FF"/>
                </a:solidFill>
              </a:rPr>
              <a:t>On dispose pour cela d’acide chlorhydrique </a:t>
            </a:r>
            <a:r>
              <a:rPr lang="fr-FR" sz="2400" b="1" dirty="0" smtClean="0">
                <a:solidFill>
                  <a:srgbClr val="0000FF"/>
                </a:solidFill>
              </a:rPr>
              <a:t>concentré dont l’étiquette indique : </a:t>
            </a:r>
            <a:endParaRPr lang="fr-FR" sz="2400" b="1" dirty="0">
              <a:solidFill>
                <a:srgbClr val="0000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59391" y="3110350"/>
            <a:ext cx="7250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 smtClean="0"/>
              <a:t>« 37 </a:t>
            </a:r>
            <a:r>
              <a:rPr lang="fr-FR" sz="3600" b="1" i="1" dirty="0"/>
              <a:t>% massique, densité </a:t>
            </a:r>
            <a:r>
              <a:rPr lang="fr-FR" sz="3600" b="1" i="1" dirty="0" smtClean="0"/>
              <a:t>1,19 »</a:t>
            </a:r>
            <a:endParaRPr lang="fr-FR" sz="36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169718" y="4366453"/>
            <a:ext cx="100841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FF0000"/>
                </a:solidFill>
              </a:rPr>
              <a:t>Quel volume d’acide faut-il prélever </a:t>
            </a:r>
            <a:endParaRPr lang="fr-FR" sz="2800" b="1" i="1" dirty="0" smtClean="0">
              <a:solidFill>
                <a:srgbClr val="FF0000"/>
              </a:solidFill>
            </a:endParaRPr>
          </a:p>
          <a:p>
            <a:r>
              <a:rPr lang="fr-FR" sz="2800" b="1" i="1" dirty="0" smtClean="0">
                <a:solidFill>
                  <a:srgbClr val="FF0000"/>
                </a:solidFill>
              </a:rPr>
              <a:t>de </a:t>
            </a:r>
            <a:r>
              <a:rPr lang="fr-FR" sz="2800" b="1" i="1" dirty="0">
                <a:solidFill>
                  <a:srgbClr val="FF0000"/>
                </a:solidFill>
              </a:rPr>
              <a:t>manière à </a:t>
            </a:r>
            <a:r>
              <a:rPr lang="fr-FR" sz="2800" b="1" i="1" dirty="0" smtClean="0">
                <a:solidFill>
                  <a:srgbClr val="FF0000"/>
                </a:solidFill>
              </a:rPr>
              <a:t>apporter la </a:t>
            </a:r>
            <a:r>
              <a:rPr lang="fr-FR" sz="2800" b="1" i="1" dirty="0">
                <a:solidFill>
                  <a:srgbClr val="FF0000"/>
                </a:solidFill>
              </a:rPr>
              <a:t>quantité </a:t>
            </a:r>
            <a:endParaRPr lang="fr-FR" sz="2800" b="1" i="1" dirty="0" smtClean="0">
              <a:solidFill>
                <a:srgbClr val="FF0000"/>
              </a:solidFill>
            </a:endParaRPr>
          </a:p>
          <a:p>
            <a:r>
              <a:rPr lang="fr-FR" sz="2800" b="1" i="1" dirty="0" smtClean="0">
                <a:solidFill>
                  <a:srgbClr val="FF0000"/>
                </a:solidFill>
              </a:rPr>
              <a:t>exactement </a:t>
            </a:r>
            <a:r>
              <a:rPr lang="fr-FR" sz="2800" b="1" i="1" dirty="0">
                <a:solidFill>
                  <a:srgbClr val="FF0000"/>
                </a:solidFill>
              </a:rPr>
              <a:t>nécessaire </a:t>
            </a:r>
            <a:endParaRPr lang="fr-FR" sz="2800" b="1" i="1" dirty="0" smtClean="0">
              <a:solidFill>
                <a:srgbClr val="FF0000"/>
              </a:solidFill>
            </a:endParaRPr>
          </a:p>
          <a:p>
            <a:r>
              <a:rPr lang="fr-FR" sz="2800" b="1" i="1" dirty="0" smtClean="0">
                <a:solidFill>
                  <a:srgbClr val="FF0000"/>
                </a:solidFill>
              </a:rPr>
              <a:t>à </a:t>
            </a:r>
            <a:r>
              <a:rPr lang="fr-FR" sz="2800" b="1" i="1" dirty="0">
                <a:solidFill>
                  <a:srgbClr val="FF0000"/>
                </a:solidFill>
              </a:rPr>
              <a:t>l’oxydation des 2,2 g de zinc ?</a:t>
            </a:r>
          </a:p>
          <a:p>
            <a:endParaRPr lang="fr-FR" sz="2800" b="1" i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70647" y="389965"/>
            <a:ext cx="112282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7030A0"/>
                </a:solidFill>
              </a:rPr>
              <a:t>Maitrisant désormais la réaction chimique, nous pouvons maintenant aller beaucoup plus loin et répondre à des questions précises </a:t>
            </a:r>
            <a:r>
              <a:rPr lang="fr-FR" sz="2800" b="1" i="1" smtClean="0">
                <a:solidFill>
                  <a:srgbClr val="7030A0"/>
                </a:solidFill>
              </a:rPr>
              <a:t>et concrètes </a:t>
            </a:r>
            <a:r>
              <a:rPr lang="fr-FR" sz="2800" b="1" i="1" dirty="0" smtClean="0">
                <a:solidFill>
                  <a:srgbClr val="7030A0"/>
                </a:solidFill>
              </a:rPr>
              <a:t>:</a:t>
            </a:r>
            <a:endParaRPr lang="fr-FR" sz="28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94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5" grpId="1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611" y="450761"/>
            <a:ext cx="2756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FF"/>
                </a:solidFill>
              </a:rPr>
              <a:t>Données :</a:t>
            </a:r>
            <a:endParaRPr lang="fr-FR" sz="2800" b="1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27279" y="1184856"/>
            <a:ext cx="5962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- </a:t>
            </a:r>
            <a:r>
              <a:rPr lang="fr-FR" sz="2400" i="1" dirty="0"/>
              <a:t>masses molaires atomiques en g.mol</a:t>
            </a:r>
            <a:r>
              <a:rPr lang="fr-FR" sz="2400" i="1" baseline="30000" dirty="0"/>
              <a:t>-1</a:t>
            </a:r>
            <a:r>
              <a:rPr lang="fr-FR" sz="2400" i="1" dirty="0"/>
              <a:t> : 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362163" y="1184856"/>
            <a:ext cx="4971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7030A0"/>
                </a:solidFill>
              </a:rPr>
              <a:t>Zn : </a:t>
            </a:r>
            <a:r>
              <a:rPr lang="fr-FR" sz="2400" i="1" dirty="0" smtClean="0">
                <a:solidFill>
                  <a:srgbClr val="7030A0"/>
                </a:solidFill>
              </a:rPr>
              <a:t>65,4          H</a:t>
            </a:r>
            <a:r>
              <a:rPr lang="fr-FR" sz="2400" i="1" dirty="0">
                <a:solidFill>
                  <a:srgbClr val="7030A0"/>
                </a:solidFill>
              </a:rPr>
              <a:t> : </a:t>
            </a:r>
            <a:r>
              <a:rPr lang="fr-FR" sz="2400" i="1" dirty="0" smtClean="0">
                <a:solidFill>
                  <a:srgbClr val="7030A0"/>
                </a:solidFill>
              </a:rPr>
              <a:t>1,0      Cl</a:t>
            </a:r>
            <a:r>
              <a:rPr lang="fr-FR" sz="2400" i="1" dirty="0">
                <a:solidFill>
                  <a:srgbClr val="7030A0"/>
                </a:solidFill>
              </a:rPr>
              <a:t> : 35,5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27279" y="1906073"/>
            <a:ext cx="9903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- L’acide </a:t>
            </a:r>
            <a:r>
              <a:rPr lang="fr-FR" sz="2400" i="1" dirty="0"/>
              <a:t>chlorhydrique est une solution aqueuse de chlorure d’hydrogène </a:t>
            </a:r>
            <a:r>
              <a:rPr lang="fr-FR" sz="2400" i="1" dirty="0" err="1"/>
              <a:t>HCl</a:t>
            </a:r>
            <a:r>
              <a:rPr lang="fr-FR" sz="2400" i="1" dirty="0"/>
              <a:t> 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605302" y="2433302"/>
            <a:ext cx="48939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>
                <a:solidFill>
                  <a:srgbClr val="0070C0"/>
                </a:solidFill>
              </a:rPr>
              <a:t>la dissolution </a:t>
            </a:r>
            <a:r>
              <a:rPr lang="fr-FR" sz="2800" i="1" dirty="0" smtClean="0">
                <a:solidFill>
                  <a:srgbClr val="0070C0"/>
                </a:solidFill>
              </a:rPr>
              <a:t>de </a:t>
            </a:r>
            <a:r>
              <a:rPr lang="fr-FR" sz="2800" i="1" dirty="0" err="1" smtClean="0">
                <a:solidFill>
                  <a:srgbClr val="0070C0"/>
                </a:solidFill>
              </a:rPr>
              <a:t>HCl</a:t>
            </a:r>
            <a:r>
              <a:rPr lang="fr-FR" sz="2800" i="1" dirty="0" smtClean="0">
                <a:solidFill>
                  <a:srgbClr val="0070C0"/>
                </a:solidFill>
              </a:rPr>
              <a:t>, qui est un gaz, s’accompagne </a:t>
            </a:r>
            <a:r>
              <a:rPr lang="fr-FR" sz="2800" i="1" dirty="0">
                <a:solidFill>
                  <a:srgbClr val="0070C0"/>
                </a:solidFill>
              </a:rPr>
              <a:t>d’une dissociation complète par l’eau : </a:t>
            </a:r>
            <a:endParaRPr lang="fr-FR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5422005" y="3253662"/>
                <a:ext cx="414699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i="1" dirty="0" smtClean="0">
                    <a:solidFill>
                      <a:srgbClr val="FF0000"/>
                    </a:solidFill>
                  </a:rPr>
                  <a:t>HCl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(g)</a:t>
                </a:r>
                <a:r>
                  <a:rPr lang="fr-FR" sz="3600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600" i="1" dirty="0">
                    <a:solidFill>
                      <a:srgbClr val="FF0000"/>
                    </a:solidFill>
                  </a:rPr>
                  <a:t> </a:t>
                </a:r>
                <a:r>
                  <a:rPr lang="fr-FR" sz="3600" i="1" dirty="0" err="1">
                    <a:solidFill>
                      <a:srgbClr val="FF0000"/>
                    </a:solidFill>
                  </a:rPr>
                  <a:t>HCl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3600" dirty="0">
                  <a:solidFill>
                    <a:srgbClr val="FF0000"/>
                  </a:solidFill>
                </a:endParaRPr>
              </a:p>
              <a:p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005" y="3253662"/>
                <a:ext cx="4146998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4405" t="-81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5422005" y="4315491"/>
                <a:ext cx="63364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i="1" dirty="0" smtClean="0">
                    <a:solidFill>
                      <a:srgbClr val="FF0000"/>
                    </a:solidFill>
                  </a:rPr>
                  <a:t>HCl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fr-FR" sz="3600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(l)</a:t>
                </a:r>
                <a:r>
                  <a:rPr lang="fr-FR" sz="3600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600" i="1" dirty="0">
                    <a:solidFill>
                      <a:srgbClr val="FF0000"/>
                    </a:solidFill>
                  </a:rPr>
                  <a:t> H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3600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3600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i="1" dirty="0">
                    <a:solidFill>
                      <a:srgbClr val="FF0000"/>
                    </a:solidFill>
                  </a:rPr>
                  <a:t> + Cl</a:t>
                </a:r>
                <a:r>
                  <a:rPr lang="fr-FR" sz="3600" i="1" baseline="30000" dirty="0">
                    <a:solidFill>
                      <a:srgbClr val="FF0000"/>
                    </a:solidFill>
                  </a:rPr>
                  <a:t>-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005" y="4315491"/>
                <a:ext cx="6336406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2885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/>
          <p:cNvSpPr txBox="1"/>
          <p:nvPr/>
        </p:nvSpPr>
        <p:spPr>
          <a:xfrm>
            <a:off x="502273" y="5257825"/>
            <a:ext cx="8641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</a:rPr>
              <a:t>Ce sont les ions oxoniums H</a:t>
            </a:r>
            <a:r>
              <a:rPr lang="fr-FR" sz="2400" b="1" i="1" baseline="-25000" dirty="0">
                <a:solidFill>
                  <a:srgbClr val="0070C0"/>
                </a:solidFill>
              </a:rPr>
              <a:t>3</a:t>
            </a:r>
            <a:r>
              <a:rPr lang="fr-FR" sz="2400" b="1" i="1" dirty="0">
                <a:solidFill>
                  <a:srgbClr val="0070C0"/>
                </a:solidFill>
              </a:rPr>
              <a:t>O</a:t>
            </a:r>
            <a:r>
              <a:rPr lang="fr-FR" sz="2400" b="1" i="1" baseline="30000" dirty="0">
                <a:solidFill>
                  <a:srgbClr val="0070C0"/>
                </a:solidFill>
              </a:rPr>
              <a:t>+</a:t>
            </a:r>
            <a:r>
              <a:rPr lang="fr-FR" sz="2400" b="1" i="1" baseline="-25000" dirty="0">
                <a:solidFill>
                  <a:srgbClr val="0070C0"/>
                </a:solidFill>
              </a:rPr>
              <a:t>(</a:t>
            </a:r>
            <a:r>
              <a:rPr lang="fr-FR" sz="2400" b="1" i="1" baseline="-25000" dirty="0" err="1">
                <a:solidFill>
                  <a:srgbClr val="0070C0"/>
                </a:solidFill>
              </a:rPr>
              <a:t>aq</a:t>
            </a:r>
            <a:r>
              <a:rPr lang="fr-FR" sz="2400" b="1" i="1" baseline="-25000" dirty="0">
                <a:solidFill>
                  <a:srgbClr val="0070C0"/>
                </a:solidFill>
              </a:rPr>
              <a:t>)</a:t>
            </a:r>
            <a:r>
              <a:rPr lang="fr-FR" sz="2400" b="1" i="1" dirty="0">
                <a:solidFill>
                  <a:srgbClr val="0070C0"/>
                </a:solidFill>
              </a:rPr>
              <a:t> qui attaquent le </a:t>
            </a:r>
            <a:r>
              <a:rPr lang="fr-FR" sz="2400" b="1" i="1" dirty="0" smtClean="0">
                <a:solidFill>
                  <a:srgbClr val="0070C0"/>
                </a:solidFill>
              </a:rPr>
              <a:t>zinc ! </a:t>
            </a:r>
            <a:endParaRPr lang="fr-FR" sz="24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2228045" y="5755413"/>
                <a:ext cx="93243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i="1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(s)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+2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600" b="1" i="1" dirty="0">
                    <a:solidFill>
                      <a:srgbClr val="FF0000"/>
                    </a:solidFill>
                  </a:rPr>
                  <a:t> Zn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2(g)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(l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045" y="5755413"/>
                <a:ext cx="9324304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961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necteur droit avec flèche 11"/>
          <p:cNvCxnSpPr/>
          <p:nvPr/>
        </p:nvCxnSpPr>
        <p:spPr>
          <a:xfrm flipH="1">
            <a:off x="9285668" y="3451538"/>
            <a:ext cx="824247" cy="863953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9878096" y="3039414"/>
            <a:ext cx="2021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Ion oxonium</a:t>
            </a:r>
            <a:endParaRPr lang="fr-FR" sz="2000" b="1" i="1" dirty="0"/>
          </a:p>
        </p:txBody>
      </p:sp>
    </p:spTree>
    <p:extLst>
      <p:ext uri="{BB962C8B-B14F-4D97-AF65-F5344CB8AC3E}">
        <p14:creationId xmlns:p14="http://schemas.microsoft.com/office/powerpoint/2010/main" val="83253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68192" y="412125"/>
            <a:ext cx="7508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Rappels</a:t>
            </a:r>
            <a:endParaRPr lang="fr-FR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69713" y="1133341"/>
            <a:ext cx="8512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0000"/>
                </a:solidFill>
              </a:rPr>
              <a:t>Quantité de matière, mole, concentrations, etc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91673" y="2047741"/>
            <a:ext cx="2627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Des formules que l’on comprend… 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4172755" y="2047741"/>
            <a:ext cx="3709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00B0F0"/>
                </a:solidFill>
              </a:rPr>
              <a:t>… en considérants les  grandeurs considérées et leurs unités.</a:t>
            </a:r>
            <a:endParaRPr lang="fr-FR" sz="20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1326524" y="3026535"/>
                <a:ext cx="3322749" cy="668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solidFill>
                      <a:srgbClr val="7030A0"/>
                    </a:solidFill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sSub>
                          <m:sSubPr>
                            <m:ctrlPr>
                              <a:rPr lang="fr-FR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fr-FR" sz="2400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den>
                    </m:f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524" y="3026535"/>
                <a:ext cx="3322749" cy="668068"/>
              </a:xfrm>
              <a:prstGeom prst="rect">
                <a:avLst/>
              </a:prstGeom>
              <a:blipFill rotWithShape="0">
                <a:blip r:embed="rId2"/>
                <a:stretch>
                  <a:fillRect l="-2936" b="-18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7199290" y="3503054"/>
                <a:ext cx="1970468" cy="748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fr-FR" sz="32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endParaRPr lang="fr-FR" sz="24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9290" y="3503054"/>
                <a:ext cx="1970468" cy="748666"/>
              </a:xfrm>
              <a:prstGeom prst="rect">
                <a:avLst/>
              </a:prstGeom>
              <a:blipFill rotWithShape="0">
                <a:blip r:embed="rId3"/>
                <a:stretch>
                  <a:fillRect l="-8050" t="-1639" b="-139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627290" y="4636394"/>
                <a:ext cx="1687133" cy="723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dirty="0" smtClean="0">
                    <a:solidFill>
                      <a:srgbClr val="FF0000"/>
                    </a:solidFill>
                  </a:rPr>
                  <a:t>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sSub>
                          <m:sSubPr>
                            <m:ctrlPr>
                              <a:rPr lang="fr-FR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fr-FR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𝒔𝒐𝒍</m:t>
                            </m:r>
                          </m:sub>
                        </m:sSub>
                      </m:den>
                    </m:f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290" y="4636394"/>
                <a:ext cx="1687133" cy="723340"/>
              </a:xfrm>
              <a:prstGeom prst="rect">
                <a:avLst/>
              </a:prstGeom>
              <a:blipFill rotWithShape="0">
                <a:blip r:embed="rId4"/>
                <a:stretch>
                  <a:fillRect l="-7581" t="-847" b="-42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5615189" y="4778062"/>
                <a:ext cx="2472743" cy="723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>
                    <a:solidFill>
                      <a:srgbClr val="00B050"/>
                    </a:solidFill>
                  </a:rPr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b>
                          <m:sSubPr>
                            <m:ctrlPr>
                              <a:rPr lang="fr-FR" sz="28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fr-FR" sz="28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𝑠𝑜𝑙</m:t>
                            </m:r>
                          </m:sub>
                        </m:sSub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189" y="4778062"/>
                <a:ext cx="2472743" cy="723340"/>
              </a:xfrm>
              <a:prstGeom prst="rect">
                <a:avLst/>
              </a:prstGeom>
              <a:blipFill rotWithShape="0">
                <a:blip r:embed="rId5"/>
                <a:stretch>
                  <a:fillRect l="-4926" t="-847" b="-42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256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030310" y="1145706"/>
            <a:ext cx="727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Densité ou masse  volumique ?</a:t>
            </a:r>
            <a:endParaRPr lang="fr-F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19741" y="1238038"/>
            <a:ext cx="533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(on se limitera au cas des liquides…)</a:t>
            </a:r>
            <a:endParaRPr lang="fr-FR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2021983" y="1735269"/>
                <a:ext cx="2833352" cy="84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fr-FR" sz="32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𝑙𝑖𝑞</m:t>
                        </m:r>
                      </m:sub>
                    </m:sSub>
                  </m:oMath>
                </a14:m>
                <a:r>
                  <a:rPr lang="fr-FR" sz="3200" dirty="0" smtClean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320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fr-FR" sz="32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𝑙𝑖𝑞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320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20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fr-FR" sz="3200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𝑒𝑎𝑢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3200" dirty="0" smtClean="0">
                    <a:solidFill>
                      <a:srgbClr val="0070C0"/>
                    </a:solidFill>
                  </a:rPr>
                  <a:t> </a:t>
                </a:r>
                <a:endParaRPr lang="fr-FR" sz="20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983" y="1735269"/>
                <a:ext cx="2833352" cy="844270"/>
              </a:xfrm>
              <a:prstGeom prst="rect">
                <a:avLst/>
              </a:prstGeom>
              <a:blipFill rotWithShape="0">
                <a:blip r:embed="rId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5576553" y="1878197"/>
                <a:ext cx="3400023" cy="833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fr-FR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𝑙𝑖𝑞</m:t>
                        </m:r>
                      </m:sub>
                    </m:sSub>
                  </m:oMath>
                </a14:m>
                <a:r>
                  <a:rPr lang="fr-FR" sz="3600" i="1" dirty="0" smtClean="0">
                    <a:solidFill>
                      <a:srgbClr val="FF0000"/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fr-FR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endParaRPr lang="fr-FR" sz="2400" i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553" y="1878197"/>
                <a:ext cx="3400023" cy="833754"/>
              </a:xfrm>
              <a:prstGeom prst="rect">
                <a:avLst/>
              </a:prstGeom>
              <a:blipFill rotWithShape="0">
                <a:blip r:embed="rId3"/>
                <a:stretch>
                  <a:fillRect t="-3650" b="-116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450760" y="2771468"/>
            <a:ext cx="4868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00B050"/>
                </a:solidFill>
              </a:rPr>
              <a:t>(il s’agit donc de densité </a:t>
            </a:r>
            <a:r>
              <a:rPr lang="fr-FR" sz="2000" b="1" dirty="0" smtClean="0">
                <a:solidFill>
                  <a:srgbClr val="00B050"/>
                </a:solidFill>
              </a:rPr>
              <a:t>par rapport à l’eau</a:t>
            </a:r>
            <a:r>
              <a:rPr lang="fr-FR" sz="2000" dirty="0" smtClean="0">
                <a:solidFill>
                  <a:srgbClr val="00B050"/>
                </a:solidFill>
              </a:rPr>
              <a:t>)</a:t>
            </a:r>
            <a:endParaRPr lang="fr-FR" sz="2000" dirty="0">
              <a:solidFill>
                <a:srgbClr val="00B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0310" y="5663608"/>
            <a:ext cx="5576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E4"/>
                </a:solidFill>
              </a:rPr>
              <a:t>V ou </a:t>
            </a:r>
            <a:r>
              <a:rPr lang="fr-FR" sz="3200" b="1" i="1" dirty="0" err="1" smtClean="0">
                <a:solidFill>
                  <a:srgbClr val="0000E4"/>
                </a:solidFill>
              </a:rPr>
              <a:t>V</a:t>
            </a:r>
            <a:r>
              <a:rPr lang="fr-FR" sz="3200" b="1" i="1" baseline="-25000" dirty="0" err="1" smtClean="0">
                <a:solidFill>
                  <a:srgbClr val="0000E4"/>
                </a:solidFill>
              </a:rPr>
              <a:t>sol</a:t>
            </a:r>
            <a:r>
              <a:rPr lang="fr-FR" sz="3200" b="1" i="1" baseline="-25000" dirty="0" smtClean="0">
                <a:solidFill>
                  <a:srgbClr val="0000E4"/>
                </a:solidFill>
              </a:rPr>
              <a:t> </a:t>
            </a:r>
            <a:r>
              <a:rPr lang="fr-FR" sz="3200" b="1" i="1" dirty="0" smtClean="0">
                <a:solidFill>
                  <a:srgbClr val="0000E4"/>
                </a:solidFill>
              </a:rPr>
              <a:t>…</a:t>
            </a:r>
            <a:endParaRPr lang="fr-FR" sz="3200" b="1" i="1" baseline="-25000" dirty="0">
              <a:solidFill>
                <a:srgbClr val="0000E4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336406" y="5663608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… ne pas confondre !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31065" y="423499"/>
            <a:ext cx="3245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Rappels, suite :</a:t>
            </a:r>
            <a:endParaRPr lang="fr-FR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3818586" y="3493324"/>
                <a:ext cx="41770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dirty="0" smtClean="0">
                    <a:solidFill>
                      <a:srgbClr val="7030A0"/>
                    </a:solidFill>
                  </a:rPr>
                  <a:t>Unités pour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𝝆</m:t>
                    </m:r>
                  </m:oMath>
                </a14:m>
                <a:r>
                  <a:rPr lang="fr-FR" sz="2800" b="1" dirty="0" smtClean="0">
                    <a:solidFill>
                      <a:srgbClr val="7030A0"/>
                    </a:solidFill>
                  </a:rPr>
                  <a:t> et d ?</a:t>
                </a:r>
                <a:endParaRPr lang="fr-FR" sz="2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586" y="3493324"/>
                <a:ext cx="4177047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2915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eur droit avec flèche 13"/>
          <p:cNvCxnSpPr/>
          <p:nvPr/>
        </p:nvCxnSpPr>
        <p:spPr>
          <a:xfrm flipH="1" flipV="1">
            <a:off x="6619741" y="4016544"/>
            <a:ext cx="540913" cy="6198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7495505" y="3529550"/>
            <a:ext cx="434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(d’après formules ci-dessus)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276564" y="4520485"/>
            <a:ext cx="2768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C00000"/>
                </a:solidFill>
              </a:rPr>
              <a:t>Pas d’unité</a:t>
            </a:r>
            <a:endParaRPr lang="fr-FR" sz="2400" b="1" i="1" dirty="0">
              <a:solidFill>
                <a:srgbClr val="C00000"/>
              </a:solidFill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4668591" y="4044216"/>
            <a:ext cx="907962" cy="4921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50760" y="4290283"/>
            <a:ext cx="406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kg.m</a:t>
            </a:r>
            <a:r>
              <a:rPr lang="fr-FR" sz="2800" b="1" baseline="30000" dirty="0" smtClean="0">
                <a:solidFill>
                  <a:srgbClr val="002060"/>
                </a:solidFill>
              </a:rPr>
              <a:t>-3</a:t>
            </a:r>
            <a:r>
              <a:rPr lang="fr-FR" sz="2800" b="1" dirty="0" smtClean="0">
                <a:solidFill>
                  <a:srgbClr val="002060"/>
                </a:solidFill>
              </a:rPr>
              <a:t>, kg.L</a:t>
            </a:r>
            <a:r>
              <a:rPr lang="fr-FR" sz="2800" b="1" baseline="30000" dirty="0" smtClean="0">
                <a:solidFill>
                  <a:srgbClr val="002060"/>
                </a:solidFill>
              </a:rPr>
              <a:t>-1</a:t>
            </a:r>
            <a:r>
              <a:rPr lang="fr-FR" sz="2800" b="1" dirty="0" smtClean="0">
                <a:solidFill>
                  <a:srgbClr val="002060"/>
                </a:solidFill>
              </a:rPr>
              <a:t>, g.mL</a:t>
            </a:r>
            <a:r>
              <a:rPr lang="fr-FR" sz="2800" b="1" baseline="30000" dirty="0" smtClean="0">
                <a:solidFill>
                  <a:srgbClr val="002060"/>
                </a:solidFill>
              </a:rPr>
              <a:t>-1</a:t>
            </a:r>
            <a:r>
              <a:rPr lang="fr-FR" sz="2800" b="1" dirty="0" smtClean="0">
                <a:solidFill>
                  <a:srgbClr val="002060"/>
                </a:solidFill>
              </a:rPr>
              <a:t>, etc.</a:t>
            </a:r>
            <a:endParaRPr lang="fr-FR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3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2" grpId="0"/>
      <p:bldP spid="10" grpId="0"/>
      <p:bldP spid="15" grpId="0"/>
      <p:bldP spid="16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4248" y="360608"/>
            <a:ext cx="10367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Partons de la réaction chimique d’oxydation du zinc…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2099256" y="1170534"/>
                <a:ext cx="93243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i="1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(s)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+2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600" b="1" i="1" dirty="0">
                    <a:solidFill>
                      <a:srgbClr val="FF0000"/>
                    </a:solidFill>
                  </a:rPr>
                  <a:t> Zn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2(g)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(l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9256" y="1170534"/>
                <a:ext cx="9324304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961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197735" y="1983346"/>
            <a:ext cx="104834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« 1 mol de zinc réagit avec 2 mol d’ions oxonium pour former 1 mol   d’ions zinc (II), 1 mol de dihydrogène et 2 mol d’eau »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824248" y="3284112"/>
            <a:ext cx="4262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Convertissons les 2,2 g de Zn</a:t>
            </a:r>
            <a:r>
              <a:rPr lang="fr-FR" sz="24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(s)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en quantité de matière : </a:t>
            </a:r>
            <a:endParaRPr lang="fr-FR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6027313" y="3284112"/>
                <a:ext cx="51644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i="1" dirty="0" smtClean="0">
                    <a:solidFill>
                      <a:srgbClr val="7030A0"/>
                    </a:solidFill>
                  </a:rPr>
                  <a:t>3,36</a:t>
                </a:r>
                <a14:m>
                  <m:oMath xmlns:m="http://schemas.openxmlformats.org/officeDocument/2006/math">
                    <m:r>
                      <a:rPr lang="fr-FR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800" b="1" i="1" dirty="0" smtClean="0">
                    <a:solidFill>
                      <a:srgbClr val="7030A0"/>
                    </a:solidFill>
                  </a:rPr>
                  <a:t>10</a:t>
                </a:r>
                <a:r>
                  <a:rPr lang="fr-FR" sz="2800" b="1" i="1" baseline="30000" dirty="0" smtClean="0">
                    <a:solidFill>
                      <a:srgbClr val="7030A0"/>
                    </a:solidFill>
                  </a:rPr>
                  <a:t>-2</a:t>
                </a:r>
                <a:r>
                  <a:rPr lang="fr-FR" sz="2800" b="1" i="1" dirty="0" smtClean="0">
                    <a:solidFill>
                      <a:srgbClr val="7030A0"/>
                    </a:solidFill>
                  </a:rPr>
                  <a:t> mol de Zn à faire réagir </a:t>
                </a:r>
                <a:endParaRPr lang="fr-FR" sz="2800" b="1" i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313" y="3284112"/>
                <a:ext cx="5164428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2479" t="-11628" r="-2007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5273899" y="4098526"/>
                <a:ext cx="66712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Donc </a:t>
                </a:r>
                <a:r>
                  <a:rPr lang="fr-FR" sz="2800" b="1" i="1" dirty="0">
                    <a:solidFill>
                      <a:schemeClr val="accent1">
                        <a:lumMod val="50000"/>
                      </a:schemeClr>
                    </a:solidFill>
                  </a:rPr>
                  <a:t>6</a:t>
                </a:r>
                <a:r>
                  <a:rPr lang="fr-FR" sz="2800" b="1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,73</a:t>
                </a:r>
                <a14:m>
                  <m:oMath xmlns:m="http://schemas.openxmlformats.org/officeDocument/2006/math">
                    <m:r>
                      <a:rPr lang="fr-FR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800" b="1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10</a:t>
                </a:r>
                <a:r>
                  <a:rPr lang="fr-FR" sz="2800" b="1" i="1" baseline="30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-2</a:t>
                </a:r>
                <a:r>
                  <a:rPr lang="fr-FR" sz="2800" b="1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mol d’ions H</a:t>
                </a:r>
                <a:r>
                  <a:rPr lang="fr-FR" sz="2800" b="1" i="1" baseline="-25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3</a:t>
                </a:r>
                <a:r>
                  <a:rPr lang="fr-FR" sz="2800" b="1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O</a:t>
                </a:r>
                <a:r>
                  <a:rPr lang="fr-FR" sz="2800" b="1" i="1" baseline="30000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+</a:t>
                </a:r>
                <a:r>
                  <a:rPr lang="fr-FR" sz="2800" b="1" i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 nécessaire </a:t>
                </a:r>
                <a:endParaRPr lang="fr-FR" sz="28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899" y="4098526"/>
                <a:ext cx="6671256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1826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824248" y="4906851"/>
            <a:ext cx="58341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2">
                    <a:lumMod val="50000"/>
                  </a:schemeClr>
                </a:solidFill>
              </a:rPr>
              <a:t>Nous devons maintenant déterminer le volume de la solution d’acide chlorhydrique à utiliser…</a:t>
            </a:r>
            <a:r>
              <a:rPr lang="fr-FR" sz="24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fr-FR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6761408" y="5507015"/>
                <a:ext cx="49712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rgbClr val="FF0000"/>
                    </a:solidFill>
                  </a:rPr>
                  <a:t>C’est dans ce volume prélevé que se trouvent les </a:t>
                </a:r>
                <a:r>
                  <a:rPr lang="fr-FR" sz="2000" b="1" i="1" dirty="0" smtClean="0">
                    <a:solidFill>
                      <a:srgbClr val="FF0000"/>
                    </a:solidFill>
                  </a:rPr>
                  <a:t>6,73</a:t>
                </a:r>
                <a14:m>
                  <m:oMath xmlns:m="http://schemas.openxmlformats.org/officeDocument/2006/math">
                    <m:r>
                      <a:rPr lang="fr-FR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000" b="1" i="1" dirty="0" smtClean="0">
                    <a:solidFill>
                      <a:srgbClr val="FF0000"/>
                    </a:solidFill>
                  </a:rPr>
                  <a:t>10</a:t>
                </a:r>
                <a:r>
                  <a:rPr lang="fr-FR" sz="2000" b="1" i="1" baseline="30000" dirty="0" smtClean="0">
                    <a:solidFill>
                      <a:srgbClr val="FF0000"/>
                    </a:solidFill>
                  </a:rPr>
                  <a:t>-2</a:t>
                </a:r>
                <a:r>
                  <a:rPr lang="fr-FR" sz="2000" b="1" i="1" dirty="0" smtClean="0">
                    <a:solidFill>
                      <a:srgbClr val="FF0000"/>
                    </a:solidFill>
                  </a:rPr>
                  <a:t> mol d’ions H</a:t>
                </a:r>
                <a:r>
                  <a:rPr lang="fr-FR" sz="2000" b="1" i="1" baseline="-25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fr-FR" sz="20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2000" b="1" i="1" baseline="30000" dirty="0" smtClean="0">
                    <a:solidFill>
                      <a:srgbClr val="FF0000"/>
                    </a:solidFill>
                  </a:rPr>
                  <a:t>+</a:t>
                </a:r>
                <a:r>
                  <a:rPr lang="fr-FR" sz="2000" b="1" i="1" dirty="0" smtClean="0">
                    <a:solidFill>
                      <a:srgbClr val="FF0000"/>
                    </a:solidFill>
                  </a:rPr>
                  <a:t> </a:t>
                </a:r>
                <a:endParaRPr lang="fr-F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408" y="5507015"/>
                <a:ext cx="4971245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1225" t="-4274" r="-1961" b="-136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091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611" y="553792"/>
            <a:ext cx="7096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3300"/>
                </a:solidFill>
              </a:rPr>
              <a:t>Il faut que la donnée « 37 % massique, densité 1,19 » soit convertie en :</a:t>
            </a:r>
          </a:p>
          <a:p>
            <a:endParaRPr lang="fr-FR" sz="2400" b="1" i="1" dirty="0">
              <a:solidFill>
                <a:srgbClr val="FF33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58354" y="892346"/>
            <a:ext cx="7122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Concentration molaire en ions H</a:t>
            </a:r>
            <a:r>
              <a:rPr lang="fr-FR" sz="2800" b="1" baseline="-25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fr-FR" sz="2800" b="1" baseline="30000" dirty="0" smtClean="0">
                <a:solidFill>
                  <a:schemeClr val="accent5">
                    <a:lumMod val="75000"/>
                  </a:schemeClr>
                </a:solidFill>
              </a:rPr>
              <a:t>+</a:t>
            </a:r>
            <a:r>
              <a:rPr lang="fr-FR" sz="2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fr-FR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40911" y="1622944"/>
                <a:ext cx="4893973" cy="2985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i="1" dirty="0">
                    <a:solidFill>
                      <a:srgbClr val="0070C0"/>
                    </a:solidFill>
                  </a:rPr>
                  <a:t>la dissolution </a:t>
                </a:r>
                <a:r>
                  <a:rPr lang="fr-FR" sz="2400" i="1" dirty="0" smtClean="0">
                    <a:solidFill>
                      <a:srgbClr val="0070C0"/>
                    </a:solidFill>
                  </a:rPr>
                  <a:t>de </a:t>
                </a:r>
                <a:r>
                  <a:rPr lang="fr-FR" sz="2400" i="1" dirty="0" err="1" smtClean="0">
                    <a:solidFill>
                      <a:srgbClr val="0070C0"/>
                    </a:solidFill>
                  </a:rPr>
                  <a:t>HCl</a:t>
                </a:r>
                <a:r>
                  <a:rPr lang="fr-FR" sz="2400" i="1" dirty="0" smtClean="0">
                    <a:solidFill>
                      <a:srgbClr val="0070C0"/>
                    </a:solidFill>
                  </a:rPr>
                  <a:t>, qui est un gaz, s’accompagne </a:t>
                </a:r>
                <a:r>
                  <a:rPr lang="fr-FR" sz="2400" i="1" dirty="0">
                    <a:solidFill>
                      <a:srgbClr val="0070C0"/>
                    </a:solidFill>
                  </a:rPr>
                  <a:t>d’une dissociation </a:t>
                </a:r>
                <a:r>
                  <a:rPr lang="fr-FR" sz="2800" b="1" i="1" dirty="0">
                    <a:solidFill>
                      <a:schemeClr val="accent5">
                        <a:lumMod val="75000"/>
                      </a:schemeClr>
                    </a:solidFill>
                  </a:rPr>
                  <a:t>complète</a:t>
                </a:r>
                <a:r>
                  <a:rPr lang="fr-FR" sz="2400" i="1" dirty="0">
                    <a:solidFill>
                      <a:srgbClr val="0070C0"/>
                    </a:solidFill>
                  </a:rPr>
                  <a:t> par l’eau </a:t>
                </a:r>
                <a:r>
                  <a:rPr lang="fr-FR" sz="2400" i="1" dirty="0" smtClean="0">
                    <a:solidFill>
                      <a:srgbClr val="0070C0"/>
                    </a:solidFill>
                  </a:rPr>
                  <a:t>: </a:t>
                </a:r>
              </a:p>
              <a:p>
                <a:r>
                  <a:rPr lang="fr-FR" sz="2800" i="1" dirty="0" err="1" smtClean="0">
                    <a:solidFill>
                      <a:srgbClr val="FF0000"/>
                    </a:solidFill>
                  </a:rPr>
                  <a:t>HCl</a:t>
                </a:r>
                <a:r>
                  <a:rPr lang="fr-FR" sz="2800" i="1" baseline="-25000" dirty="0" smtClean="0">
                    <a:solidFill>
                      <a:srgbClr val="FF0000"/>
                    </a:solidFill>
                  </a:rPr>
                  <a:t>(g</a:t>
                </a:r>
                <a:r>
                  <a:rPr lang="fr-FR" sz="2800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2800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2800" i="1" dirty="0">
                    <a:solidFill>
                      <a:srgbClr val="FF0000"/>
                    </a:solidFill>
                  </a:rPr>
                  <a:t> </a:t>
                </a:r>
                <a:r>
                  <a:rPr lang="fr-FR" sz="2800" i="1" dirty="0" err="1">
                    <a:solidFill>
                      <a:srgbClr val="FF0000"/>
                    </a:solidFill>
                  </a:rPr>
                  <a:t>HCl</a:t>
                </a:r>
                <a:r>
                  <a:rPr lang="fr-FR" sz="2800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2800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2800" i="1" baseline="-25000" dirty="0" smtClean="0">
                    <a:solidFill>
                      <a:srgbClr val="FF0000"/>
                    </a:solidFill>
                  </a:rPr>
                  <a:t>) </a:t>
                </a:r>
              </a:p>
              <a:p>
                <a:r>
                  <a:rPr lang="fr-FR" sz="2800" i="1" dirty="0" err="1" smtClean="0">
                    <a:solidFill>
                      <a:srgbClr val="FF0000"/>
                    </a:solidFill>
                  </a:rPr>
                  <a:t>HCl</a:t>
                </a:r>
                <a:r>
                  <a:rPr lang="fr-FR" sz="2800" i="1" baseline="-25000" dirty="0" smtClean="0">
                    <a:solidFill>
                      <a:srgbClr val="FF0000"/>
                    </a:solidFill>
                  </a:rPr>
                  <a:t>(</a:t>
                </a:r>
                <a:r>
                  <a:rPr lang="fr-FR" sz="2800" i="1" baseline="-25000" dirty="0" err="1" smtClean="0">
                    <a:solidFill>
                      <a:srgbClr val="FF0000"/>
                    </a:solidFill>
                  </a:rPr>
                  <a:t>aq</a:t>
                </a:r>
                <a:r>
                  <a:rPr lang="fr-FR" sz="2800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2800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2800" i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fr-FR" sz="2800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2800" i="1" baseline="-25000" dirty="0">
                    <a:solidFill>
                      <a:srgbClr val="FF0000"/>
                    </a:solidFill>
                  </a:rPr>
                  <a:t>(l)</a:t>
                </a:r>
                <a:r>
                  <a:rPr lang="fr-FR" sz="2800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2800" i="1" dirty="0">
                    <a:solidFill>
                      <a:srgbClr val="FF0000"/>
                    </a:solidFill>
                  </a:rPr>
                  <a:t> H</a:t>
                </a:r>
                <a:r>
                  <a:rPr lang="fr-FR" sz="2800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2800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2800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2800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2800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2800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2800" i="1" dirty="0">
                    <a:solidFill>
                      <a:srgbClr val="FF0000"/>
                    </a:solidFill>
                  </a:rPr>
                  <a:t> + Cl</a:t>
                </a:r>
                <a:r>
                  <a:rPr lang="fr-FR" sz="2800" i="1" baseline="30000" dirty="0">
                    <a:solidFill>
                      <a:srgbClr val="FF0000"/>
                    </a:solidFill>
                  </a:rPr>
                  <a:t>-</a:t>
                </a:r>
                <a:r>
                  <a:rPr lang="fr-FR" sz="2800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2800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2800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2800" dirty="0">
                  <a:solidFill>
                    <a:srgbClr val="FF0000"/>
                  </a:solidFill>
                </a:endParaRPr>
              </a:p>
              <a:p>
                <a:endParaRPr lang="fr-FR" sz="2800" dirty="0">
                  <a:solidFill>
                    <a:srgbClr val="FF0000"/>
                  </a:solidFill>
                </a:endParaRPr>
              </a:p>
              <a:p>
                <a:r>
                  <a:rPr lang="fr-FR" sz="2800" i="1" dirty="0" smtClean="0">
                    <a:solidFill>
                      <a:srgbClr val="0070C0"/>
                    </a:solidFill>
                  </a:rPr>
                  <a:t> </a:t>
                </a:r>
                <a:endParaRPr lang="fr-FR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11" y="1622944"/>
                <a:ext cx="4893973" cy="2985433"/>
              </a:xfrm>
              <a:prstGeom prst="rect">
                <a:avLst/>
              </a:prstGeom>
              <a:blipFill rotWithShape="0">
                <a:blip r:embed="rId2"/>
                <a:stretch>
                  <a:fillRect l="-2615" t="-16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6091707" y="2092675"/>
            <a:ext cx="5396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C mol.L</a:t>
            </a:r>
            <a:r>
              <a:rPr lang="fr-FR" sz="2400" b="1" i="1" baseline="30000" dirty="0" smtClean="0"/>
              <a:t>-1</a:t>
            </a:r>
            <a:r>
              <a:rPr lang="fr-FR" sz="2400" b="1" i="1" dirty="0" smtClean="0"/>
              <a:t> de </a:t>
            </a:r>
            <a:r>
              <a:rPr lang="fr-FR" sz="2400" b="1" i="1" dirty="0" err="1" smtClean="0"/>
              <a:t>HCl</a:t>
            </a:r>
            <a:r>
              <a:rPr lang="fr-FR" sz="2400" b="1" i="1" dirty="0" smtClean="0"/>
              <a:t> dissous pour obtenir la solution donneront C mol.L</a:t>
            </a:r>
            <a:r>
              <a:rPr lang="fr-FR" sz="2400" b="1" i="1" baseline="30000" dirty="0" smtClean="0"/>
              <a:t>-1</a:t>
            </a:r>
            <a:r>
              <a:rPr lang="fr-FR" sz="2400" b="1" i="1" dirty="0" smtClean="0"/>
              <a:t> d’H</a:t>
            </a:r>
            <a:r>
              <a:rPr lang="fr-FR" sz="2400" b="1" i="1" baseline="-25000" dirty="0" smtClean="0"/>
              <a:t>3</a:t>
            </a:r>
            <a:r>
              <a:rPr lang="fr-FR" sz="2400" b="1" i="1" dirty="0" smtClean="0"/>
              <a:t>O</a:t>
            </a:r>
            <a:r>
              <a:rPr lang="fr-FR" sz="2400" b="1" i="1" baseline="30000" dirty="0" smtClean="0"/>
              <a:t>+</a:t>
            </a:r>
            <a:r>
              <a:rPr lang="fr-FR" sz="2400" b="1" i="1" baseline="-25000" dirty="0" smtClean="0"/>
              <a:t>(</a:t>
            </a:r>
            <a:r>
              <a:rPr lang="fr-FR" sz="2400" b="1" i="1" baseline="-25000" dirty="0" err="1" smtClean="0"/>
              <a:t>aq</a:t>
            </a:r>
            <a:r>
              <a:rPr lang="fr-FR" sz="2400" b="1" i="1" baseline="-25000" dirty="0" smtClean="0"/>
              <a:t>)</a:t>
            </a:r>
            <a:r>
              <a:rPr lang="fr-FR" sz="2400" b="1" i="1" dirty="0" smtClean="0"/>
              <a:t> effectivement présents dans la solution d’acide réalisée.</a:t>
            </a:r>
            <a:endParaRPr lang="fr-FR" sz="2400" b="1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71977" y="4584922"/>
            <a:ext cx="10135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« 37 % massique » = dans 100 g de la solution, il y a 37g de </a:t>
            </a:r>
            <a:r>
              <a:rPr lang="fr-FR" sz="2400" b="1" dirty="0" err="1" smtClean="0">
                <a:solidFill>
                  <a:srgbClr val="FF0000"/>
                </a:solidFill>
              </a:rPr>
              <a:t>HCl</a:t>
            </a:r>
            <a:r>
              <a:rPr lang="fr-FR" sz="2400" b="1" dirty="0" smtClean="0">
                <a:solidFill>
                  <a:srgbClr val="FF0000"/>
                </a:solidFill>
              </a:rPr>
              <a:t> dissous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4224270" y="4946931"/>
            <a:ext cx="489398" cy="565227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442433" y="5512158"/>
            <a:ext cx="3631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50"/>
                </a:solidFill>
              </a:rPr>
              <a:t>à convertir en L (ou </a:t>
            </a:r>
            <a:r>
              <a:rPr lang="fr-FR" sz="2400" b="1" i="1" dirty="0" err="1" smtClean="0">
                <a:solidFill>
                  <a:srgbClr val="00B050"/>
                </a:solidFill>
              </a:rPr>
              <a:t>mL</a:t>
            </a:r>
            <a:r>
              <a:rPr lang="fr-FR" sz="2400" b="1" i="1" dirty="0" smtClean="0">
                <a:solidFill>
                  <a:srgbClr val="00B050"/>
                </a:solidFill>
              </a:rPr>
              <a:t>)…</a:t>
            </a:r>
            <a:endParaRPr lang="fr-FR" sz="2400" b="1" i="1" dirty="0">
              <a:solidFill>
                <a:srgbClr val="00B050"/>
              </a:solidFill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 flipV="1">
            <a:off x="8049296" y="5046587"/>
            <a:ext cx="360608" cy="46557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8654603" y="537049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50"/>
                </a:solidFill>
              </a:rPr>
              <a:t>à convertir en mol…</a:t>
            </a:r>
            <a:endParaRPr lang="fr-FR" sz="2400" b="1" i="1" dirty="0">
              <a:solidFill>
                <a:srgbClr val="00B05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827690" y="6057185"/>
            <a:ext cx="5924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Et nous aurons presque terminé…</a:t>
            </a:r>
            <a:endParaRPr lang="fr-FR" sz="20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2942821" y="3839840"/>
            <a:ext cx="5847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solidFill>
                  <a:srgbClr val="FF3399"/>
                </a:solidFill>
              </a:rPr>
              <a:t>(On peut réaliser un tableau d’avancement)</a:t>
            </a:r>
            <a:endParaRPr lang="fr-FR" sz="2000" i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8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10" grpId="0"/>
      <p:bldP spid="13" grpId="0"/>
      <p:bldP spid="14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3760631" y="1021464"/>
                <a:ext cx="2676695" cy="735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𝑙𝑖𝑞</m:t>
                              </m:r>
                            </m:sub>
                          </m:sSub>
                        </m:den>
                      </m:f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𝑒𝑎𝑢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631" y="1021464"/>
                <a:ext cx="2676695" cy="73552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7431110" y="1127615"/>
            <a:ext cx="3026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V = 84 </a:t>
            </a:r>
            <a:r>
              <a:rPr lang="fr-FR" sz="2800" dirty="0" err="1" smtClean="0">
                <a:solidFill>
                  <a:srgbClr val="FF0000"/>
                </a:solidFill>
              </a:rPr>
              <a:t>mL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30310" y="515155"/>
            <a:ext cx="485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solidFill>
                  <a:srgbClr val="0070C0"/>
                </a:solidFill>
              </a:rPr>
              <a:t>Volume de solution d’acide correspondant à 100 g de la solution :</a:t>
            </a:r>
            <a:endParaRPr lang="fr-FR" sz="2000" i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46220" y="2240924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solidFill>
                  <a:srgbClr val="0070C0"/>
                </a:solidFill>
              </a:rPr>
              <a:t>Quantité de matière correspondant à 37g de chlorure d’hydrogène </a:t>
            </a:r>
            <a:r>
              <a:rPr lang="fr-FR" sz="2000" i="1" dirty="0" err="1" smtClean="0">
                <a:solidFill>
                  <a:srgbClr val="0070C0"/>
                </a:solidFill>
              </a:rPr>
              <a:t>HCl</a:t>
            </a:r>
            <a:r>
              <a:rPr lang="fr-FR" sz="2000" i="1" dirty="0" smtClean="0">
                <a:solidFill>
                  <a:srgbClr val="0070C0"/>
                </a:solidFill>
              </a:rPr>
              <a:t> :</a:t>
            </a:r>
            <a:endParaRPr lang="fr-FR" sz="2000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4836017" y="2774869"/>
                <a:ext cx="1764406" cy="72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/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fr-FR" sz="2800" b="0" i="1" smtClean="0">
                                <a:latin typeface="Cambria Math" panose="02040503050406030204" pitchFamily="18" charset="0"/>
                              </a:rPr>
                              <m:t>𝐻𝐶𝑙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fr-FR" sz="2800" b="0" i="1" smtClean="0">
                                <a:latin typeface="Cambria Math" panose="02040503050406030204" pitchFamily="18" charset="0"/>
                              </a:rPr>
                              <m:t>𝐻𝐶𝑙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sz="2800" dirty="0" smtClean="0"/>
                  <a:t>  </a:t>
                </a:r>
                <a:endParaRPr lang="fr-FR" sz="2800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017" y="2774869"/>
                <a:ext cx="1764406" cy="723916"/>
              </a:xfrm>
              <a:prstGeom prst="rect">
                <a:avLst/>
              </a:prstGeom>
              <a:blipFill rotWithShape="0">
                <a:blip r:embed="rId3"/>
                <a:stretch>
                  <a:fillRect l="-6897" b="-33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7521262" y="2774869"/>
            <a:ext cx="2305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n</a:t>
            </a:r>
            <a:r>
              <a:rPr lang="fr-FR" sz="2800" dirty="0" smtClean="0">
                <a:solidFill>
                  <a:srgbClr val="FF0000"/>
                </a:solidFill>
              </a:rPr>
              <a:t> = 1,01 mol 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46220" y="3799268"/>
            <a:ext cx="931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1,01 mol d’ions H</a:t>
            </a:r>
            <a:r>
              <a:rPr lang="fr-FR" sz="2400" b="1" i="1" baseline="-25000" dirty="0" smtClean="0"/>
              <a:t>3</a:t>
            </a:r>
            <a:r>
              <a:rPr lang="fr-FR" sz="2400" b="1" i="1" dirty="0" smtClean="0"/>
              <a:t>O</a:t>
            </a:r>
            <a:r>
              <a:rPr lang="fr-FR" sz="2400" b="1" i="1" baseline="30000" dirty="0" smtClean="0"/>
              <a:t>+</a:t>
            </a:r>
            <a:r>
              <a:rPr lang="fr-FR" sz="2400" b="1" i="1" dirty="0" smtClean="0"/>
              <a:t> dans 84 </a:t>
            </a:r>
            <a:r>
              <a:rPr lang="fr-FR" sz="2400" b="1" i="1" dirty="0" err="1" smtClean="0"/>
              <a:t>mL</a:t>
            </a:r>
            <a:r>
              <a:rPr lang="fr-FR" sz="2400" b="1" i="1" dirty="0" smtClean="0"/>
              <a:t> d’acide chlorhydrique commercial…</a:t>
            </a:r>
            <a:endParaRPr lang="fr-FR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1146220" y="4516668"/>
                <a:ext cx="49454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i="1" dirty="0" smtClean="0">
                    <a:solidFill>
                      <a:srgbClr val="0000FF"/>
                    </a:solidFill>
                  </a:rPr>
                  <a:t>6,73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400" b="1" i="1" dirty="0" smtClean="0">
                    <a:solidFill>
                      <a:srgbClr val="0000FF"/>
                    </a:solidFill>
                  </a:rPr>
                  <a:t>10</a:t>
                </a:r>
                <a:r>
                  <a:rPr lang="fr-FR" sz="2400" b="1" i="1" baseline="30000" dirty="0" smtClean="0">
                    <a:solidFill>
                      <a:srgbClr val="0000FF"/>
                    </a:solidFill>
                  </a:rPr>
                  <a:t>-2</a:t>
                </a:r>
                <a:r>
                  <a:rPr lang="fr-FR" sz="2400" b="1" i="1" dirty="0" smtClean="0">
                    <a:solidFill>
                      <a:srgbClr val="0000FF"/>
                    </a:solidFill>
                  </a:rPr>
                  <a:t> mol d’ions H</a:t>
                </a:r>
                <a:r>
                  <a:rPr lang="fr-FR" sz="2400" b="1" i="1" baseline="-25000" dirty="0" smtClean="0">
                    <a:solidFill>
                      <a:srgbClr val="0000FF"/>
                    </a:solidFill>
                  </a:rPr>
                  <a:t>3</a:t>
                </a:r>
                <a:r>
                  <a:rPr lang="fr-FR" sz="2400" b="1" i="1" dirty="0" smtClean="0">
                    <a:solidFill>
                      <a:srgbClr val="0000FF"/>
                    </a:solidFill>
                  </a:rPr>
                  <a:t>O</a:t>
                </a:r>
                <a:r>
                  <a:rPr lang="fr-FR" sz="2400" b="1" i="1" baseline="30000" dirty="0" smtClean="0">
                    <a:solidFill>
                      <a:srgbClr val="0000FF"/>
                    </a:solidFill>
                  </a:rPr>
                  <a:t>+</a:t>
                </a:r>
                <a:r>
                  <a:rPr lang="fr-FR" sz="2400" b="1" i="1" dirty="0" smtClean="0">
                    <a:solidFill>
                      <a:srgbClr val="0000FF"/>
                    </a:solidFill>
                  </a:rPr>
                  <a:t> dans…</a:t>
                </a:r>
                <a:endParaRPr lang="fr-FR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220" y="4516668"/>
                <a:ext cx="4945487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850"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4836017" y="4506484"/>
                <a:ext cx="4275786" cy="742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6,73</m:t>
                          </m:r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fr-F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fr-F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fr-F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×84</m:t>
                          </m:r>
                        </m:num>
                        <m:den>
                          <m:r>
                            <a:rPr lang="fr-FR" sz="2000" b="0" i="1" smtClean="0">
                              <a:latin typeface="Cambria Math" panose="02040503050406030204" pitchFamily="18" charset="0"/>
                            </a:rPr>
                            <m:t>1,01</m:t>
                          </m:r>
                        </m:den>
                      </m:f>
                    </m:oMath>
                  </m:oMathPara>
                </a14:m>
                <a:endParaRPr lang="fr-FR" sz="2000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017" y="4506484"/>
                <a:ext cx="4275786" cy="74244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8673920" y="4506484"/>
            <a:ext cx="2685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rgbClr val="0000FF"/>
                </a:solidFill>
              </a:rPr>
              <a:t>V</a:t>
            </a:r>
            <a:r>
              <a:rPr lang="fr-FR" sz="2800" baseline="-25000" dirty="0" err="1" smtClean="0">
                <a:solidFill>
                  <a:srgbClr val="0000FF"/>
                </a:solidFill>
              </a:rPr>
              <a:t>prélevé</a:t>
            </a:r>
            <a:r>
              <a:rPr lang="fr-FR" sz="2800" dirty="0" smtClean="0">
                <a:solidFill>
                  <a:srgbClr val="0000FF"/>
                </a:solidFill>
              </a:rPr>
              <a:t> = 5,6 </a:t>
            </a:r>
            <a:r>
              <a:rPr lang="fr-FR" sz="2800" dirty="0" err="1" smtClean="0">
                <a:solidFill>
                  <a:srgbClr val="0000FF"/>
                </a:solidFill>
              </a:rPr>
              <a:t>mL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444875" y="5647218"/>
            <a:ext cx="3992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FF3300"/>
                </a:solidFill>
              </a:rPr>
              <a:t>( C = 12 mol.L</a:t>
            </a:r>
            <a:r>
              <a:rPr lang="fr-FR" sz="2400" i="1" baseline="30000" dirty="0" smtClean="0">
                <a:solidFill>
                  <a:srgbClr val="FF3300"/>
                </a:solidFill>
              </a:rPr>
              <a:t>-1</a:t>
            </a:r>
            <a:r>
              <a:rPr lang="fr-FR" sz="2400" i="1" dirty="0" smtClean="0">
                <a:solidFill>
                  <a:srgbClr val="FF3300"/>
                </a:solidFill>
              </a:rPr>
              <a:t>) </a:t>
            </a:r>
            <a:endParaRPr lang="fr-FR" sz="2400" i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72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97735" y="244699"/>
            <a:ext cx="9813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Interprétation de la transformation chimique observée :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944710" y="824248"/>
            <a:ext cx="7495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Proposons une </a:t>
            </a:r>
            <a:r>
              <a:rPr lang="fr-FR" sz="2800" b="1" u="sng" dirty="0" smtClean="0">
                <a:solidFill>
                  <a:srgbClr val="FF3399"/>
                </a:solidFill>
              </a:rPr>
              <a:t>réaction chimique</a:t>
            </a:r>
            <a:endParaRPr lang="fr-FR" sz="2800" b="1" u="sng" dirty="0">
              <a:solidFill>
                <a:srgbClr val="FF339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949262" y="1442434"/>
            <a:ext cx="8062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Nous élaborons donc un modèle qui permet une description adaptée et rigoureuse du phénomène constaté.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70456" y="2857587"/>
            <a:ext cx="828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Les ions cuivre se sont transformés en atomes de cuivre 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189408" y="3425780"/>
            <a:ext cx="468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00FF"/>
                </a:solidFill>
              </a:rPr>
              <a:t>Cu</a:t>
            </a:r>
            <a:r>
              <a:rPr lang="fr-FR" sz="2800" baseline="30000" dirty="0" smtClean="0">
                <a:solidFill>
                  <a:srgbClr val="0000FF"/>
                </a:solidFill>
              </a:rPr>
              <a:t>2+</a:t>
            </a:r>
            <a:r>
              <a:rPr lang="fr-FR" sz="2800" cap="all" baseline="-25000" dirty="0" smtClean="0">
                <a:solidFill>
                  <a:srgbClr val="0000FF"/>
                </a:solidFill>
              </a:rPr>
              <a:t>(</a:t>
            </a:r>
            <a:r>
              <a:rPr lang="fr-FR" sz="2800" baseline="-25000" dirty="0" err="1" smtClean="0">
                <a:solidFill>
                  <a:srgbClr val="0000FF"/>
                </a:solidFill>
              </a:rPr>
              <a:t>aq</a:t>
            </a:r>
            <a:r>
              <a:rPr lang="fr-FR" sz="2800" baseline="-25000" dirty="0" smtClean="0">
                <a:solidFill>
                  <a:srgbClr val="0000FF"/>
                </a:solidFill>
              </a:rPr>
              <a:t>)</a:t>
            </a:r>
            <a:r>
              <a:rPr lang="fr-FR" sz="2800" dirty="0" smtClean="0">
                <a:solidFill>
                  <a:srgbClr val="0000FF"/>
                </a:solidFill>
              </a:rPr>
              <a:t>             →    Cu</a:t>
            </a:r>
            <a:r>
              <a:rPr lang="fr-FR" sz="2800" baseline="-25000" dirty="0" smtClean="0">
                <a:solidFill>
                  <a:srgbClr val="0000FF"/>
                </a:solidFill>
              </a:rPr>
              <a:t>(s)</a:t>
            </a:r>
            <a:r>
              <a:rPr lang="fr-FR" sz="2800" dirty="0" smtClean="0">
                <a:solidFill>
                  <a:srgbClr val="0000FF"/>
                </a:solidFill>
              </a:rPr>
              <a:t> 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25780" y="3487335"/>
            <a:ext cx="1107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CC0000"/>
                </a:solidFill>
              </a:rPr>
              <a:t>+ 2 e</a:t>
            </a:r>
            <a:r>
              <a:rPr lang="fr-FR" sz="2000" baseline="30000" dirty="0" smtClean="0">
                <a:solidFill>
                  <a:srgbClr val="CC0000"/>
                </a:solidFill>
              </a:rPr>
              <a:t>-</a:t>
            </a:r>
            <a:endParaRPr lang="fr-FR" sz="2000" baseline="30000" dirty="0">
              <a:solidFill>
                <a:srgbClr val="CC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0456" y="4584879"/>
            <a:ext cx="7881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Les atomes de zinc se sont transformés en ions zinc : 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228044" y="5383369"/>
            <a:ext cx="468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00FF"/>
                </a:solidFill>
              </a:rPr>
              <a:t>Zn</a:t>
            </a:r>
            <a:r>
              <a:rPr lang="fr-FR" sz="2800" baseline="-25000" dirty="0" smtClean="0">
                <a:solidFill>
                  <a:srgbClr val="0000FF"/>
                </a:solidFill>
              </a:rPr>
              <a:t>(s)</a:t>
            </a:r>
            <a:r>
              <a:rPr lang="fr-FR" sz="2800" dirty="0" smtClean="0">
                <a:solidFill>
                  <a:srgbClr val="0000FF"/>
                </a:solidFill>
              </a:rPr>
              <a:t>   →     Zn</a:t>
            </a:r>
            <a:r>
              <a:rPr lang="fr-FR" sz="2800" baseline="30000" dirty="0" smtClean="0">
                <a:solidFill>
                  <a:srgbClr val="0000FF"/>
                </a:solidFill>
              </a:rPr>
              <a:t>2</a:t>
            </a:r>
            <a:r>
              <a:rPr lang="fr-FR" sz="2800" baseline="30000" dirty="0">
                <a:solidFill>
                  <a:srgbClr val="0000FF"/>
                </a:solidFill>
              </a:rPr>
              <a:t>+</a:t>
            </a:r>
            <a:r>
              <a:rPr lang="fr-FR" sz="2800" cap="all" baseline="-25000" dirty="0">
                <a:solidFill>
                  <a:srgbClr val="0000FF"/>
                </a:solidFill>
              </a:rPr>
              <a:t>(</a:t>
            </a:r>
            <a:r>
              <a:rPr lang="fr-FR" sz="2800" baseline="-25000" dirty="0" err="1">
                <a:solidFill>
                  <a:srgbClr val="0000FF"/>
                </a:solidFill>
              </a:rPr>
              <a:t>aq</a:t>
            </a:r>
            <a:r>
              <a:rPr lang="fr-FR" sz="2800" baseline="-25000" dirty="0">
                <a:solidFill>
                  <a:srgbClr val="0000FF"/>
                </a:solidFill>
              </a:rPr>
              <a:t>)</a:t>
            </a:r>
            <a:r>
              <a:rPr lang="fr-FR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997003" y="5444924"/>
            <a:ext cx="11075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CC0000"/>
                </a:solidFill>
              </a:rPr>
              <a:t>+ 2 e</a:t>
            </a:r>
            <a:r>
              <a:rPr lang="fr-FR" sz="2000" baseline="30000" dirty="0" smtClean="0">
                <a:solidFill>
                  <a:srgbClr val="CC0000"/>
                </a:solidFill>
              </a:rPr>
              <a:t>-</a:t>
            </a:r>
            <a:endParaRPr lang="fr-FR" sz="2000" baseline="30000" dirty="0">
              <a:solidFill>
                <a:srgbClr val="CC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680361" y="4829371"/>
            <a:ext cx="3116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(toutes ces propositions sont justifiées d’après ce qui a été observé)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312633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2580" y="450761"/>
            <a:ext cx="2756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Parenthèse à propos de concentration molaire :</a:t>
            </a:r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1764405" y="2987898"/>
            <a:ext cx="8693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i="1" dirty="0" smtClean="0">
                <a:solidFill>
                  <a:srgbClr val="FF3300"/>
                </a:solidFill>
                <a:latin typeface="Elephant" panose="02020904090505020303" pitchFamily="18" charset="0"/>
              </a:rPr>
              <a:t>Quelle est la concentration de l’eau dans l’eau ?</a:t>
            </a:r>
            <a:endParaRPr lang="fr-FR" sz="4800" b="1" i="1" dirty="0">
              <a:solidFill>
                <a:srgbClr val="FF3300"/>
              </a:solidFill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1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40913" y="373487"/>
            <a:ext cx="4790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(retour à l’exercice « oxydation du zinc »)</a:t>
            </a:r>
            <a:endParaRPr lang="fr-FR" sz="2000" i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9246" y="927279"/>
            <a:ext cx="10032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00FF"/>
                </a:solidFill>
              </a:rPr>
              <a:t>Suite à la réaction, quel est le volume de dihydrogène dégagé ?</a:t>
            </a:r>
            <a:endParaRPr lang="fr-FR" sz="2800" b="1" i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1609859" y="1450293"/>
                <a:ext cx="93243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Rappel : </a:t>
                </a:r>
                <a:r>
                  <a:rPr lang="fr-FR" sz="2800" b="1" i="1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2800" b="1" i="1" baseline="-25000" dirty="0" smtClean="0">
                    <a:solidFill>
                      <a:srgbClr val="FF0000"/>
                    </a:solidFill>
                  </a:rPr>
                  <a:t>(s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 +2 H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28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28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2800" b="1" i="1" dirty="0">
                    <a:solidFill>
                      <a:srgbClr val="FF0000"/>
                    </a:solidFill>
                  </a:rPr>
                  <a:t> Zn</a:t>
                </a:r>
                <a:r>
                  <a:rPr lang="fr-FR" sz="2800" b="1" i="1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28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2(g)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28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28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28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2800" b="1" i="1" baseline="-25000" dirty="0" smtClean="0">
                    <a:solidFill>
                      <a:srgbClr val="FF0000"/>
                    </a:solidFill>
                  </a:rPr>
                  <a:t>(l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59" y="1450293"/>
                <a:ext cx="9324304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1307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321972" y="2265694"/>
            <a:ext cx="2575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7030A0"/>
                </a:solidFill>
              </a:rPr>
              <a:t>Données :</a:t>
            </a:r>
            <a:endParaRPr lang="fr-FR" sz="2400" i="1" dirty="0">
              <a:solidFill>
                <a:srgbClr val="7030A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93959" y="2586679"/>
            <a:ext cx="7083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- Le gaz est formé à pression atmosphérique : 1,015 bar (1 mbar = 1hPa) et à température ambiante : 25°C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16687" y="3644721"/>
            <a:ext cx="7160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C00000"/>
                </a:solidFill>
              </a:rPr>
              <a:t>- Le modèle du gaz parfait est appliqué : </a:t>
            </a:r>
            <a:endParaRPr lang="fr-FR" sz="2400" i="1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97002" y="4627219"/>
            <a:ext cx="5628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FF3300"/>
                </a:solidFill>
              </a:rPr>
              <a:t>PV = </a:t>
            </a:r>
            <a:r>
              <a:rPr lang="fr-FR" sz="5400" b="1" dirty="0" err="1" smtClean="0">
                <a:solidFill>
                  <a:srgbClr val="FF3300"/>
                </a:solidFill>
              </a:rPr>
              <a:t>nRT</a:t>
            </a:r>
            <a:endParaRPr lang="fr-FR" sz="5400" b="1" dirty="0">
              <a:solidFill>
                <a:srgbClr val="FF3300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4043966" y="5203065"/>
            <a:ext cx="953036" cy="34748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676918" y="5550549"/>
            <a:ext cx="2073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En Pa</a:t>
            </a:r>
            <a:endParaRPr lang="fr-FR" b="1" dirty="0">
              <a:solidFill>
                <a:srgbClr val="0000FF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5415567" y="5376807"/>
            <a:ext cx="148106" cy="40078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151549" y="5808991"/>
            <a:ext cx="2814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FF"/>
                </a:solidFill>
              </a:rPr>
              <a:t>En m</a:t>
            </a:r>
            <a:r>
              <a:rPr lang="fr-FR" sz="2400" b="1" baseline="30000" dirty="0" smtClean="0">
                <a:solidFill>
                  <a:srgbClr val="0000FF"/>
                </a:solidFill>
              </a:rPr>
              <a:t>3</a:t>
            </a:r>
            <a:endParaRPr lang="fr-FR" sz="2400" b="1" dirty="0">
              <a:solidFill>
                <a:srgbClr val="0000FF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6697014" y="4507606"/>
            <a:ext cx="38635" cy="37348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6677696" y="4148765"/>
            <a:ext cx="1619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00FF"/>
                </a:solidFill>
              </a:rPr>
              <a:t>En mol</a:t>
            </a:r>
            <a:endParaRPr lang="fr-FR" sz="2000" b="1" dirty="0">
              <a:solidFill>
                <a:srgbClr val="0000FF"/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H="1">
            <a:off x="7650051" y="4627219"/>
            <a:ext cx="476518" cy="25387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8297215" y="4461110"/>
            <a:ext cx="1606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00FF"/>
                </a:solidFill>
              </a:rPr>
              <a:t>En K</a:t>
            </a:r>
            <a:endParaRPr lang="fr-FR" sz="2000" b="1" dirty="0">
              <a:solidFill>
                <a:srgbClr val="0000FF"/>
              </a:solidFill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 flipH="1" flipV="1">
            <a:off x="7134896" y="5376807"/>
            <a:ext cx="515155" cy="66301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7888310" y="5808991"/>
            <a:ext cx="3805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00FF"/>
                </a:solidFill>
              </a:rPr>
              <a:t>8,31 J.mol</a:t>
            </a:r>
            <a:r>
              <a:rPr lang="fr-FR" sz="3200" b="1" baseline="30000" dirty="0" smtClean="0">
                <a:solidFill>
                  <a:srgbClr val="0000FF"/>
                </a:solidFill>
              </a:rPr>
              <a:t>-1</a:t>
            </a:r>
            <a:r>
              <a:rPr lang="fr-FR" sz="3200" b="1" dirty="0" smtClean="0">
                <a:solidFill>
                  <a:srgbClr val="0000FF"/>
                </a:solidFill>
              </a:rPr>
              <a:t>.K</a:t>
            </a:r>
            <a:r>
              <a:rPr lang="fr-FR" sz="3200" b="1" baseline="30000" dirty="0" smtClean="0">
                <a:solidFill>
                  <a:srgbClr val="0000FF"/>
                </a:solidFill>
              </a:rPr>
              <a:t>-1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1972" y="4148765"/>
            <a:ext cx="27947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Vérifiez que ce modèle permet de retrouver la valeur du volume molaire gazeux proposée dans le cours…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41551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2" grpId="0"/>
      <p:bldP spid="15" grpId="0"/>
      <p:bldP spid="18" grpId="0"/>
      <p:bldP spid="21" grpId="0"/>
      <p:bldP spid="24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4571024" y="710744"/>
                <a:ext cx="5473521" cy="1050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400" dirty="0" smtClean="0"/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𝑛𝑅𝑇</m:t>
                        </m:r>
                      </m:num>
                      <m:den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fr-FR" sz="4400" dirty="0"/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024" y="710744"/>
                <a:ext cx="5473521" cy="1050224"/>
              </a:xfrm>
              <a:prstGeom prst="rect">
                <a:avLst/>
              </a:prstGeom>
              <a:blipFill rotWithShape="0">
                <a:blip r:embed="rId2"/>
                <a:stretch>
                  <a:fillRect l="-4566" b="-145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oneTexte 2"/>
          <p:cNvSpPr txBox="1"/>
          <p:nvPr/>
        </p:nvSpPr>
        <p:spPr>
          <a:xfrm>
            <a:off x="2208727" y="2511380"/>
            <a:ext cx="8628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Estimez le résultat  (valeur de V) sans calculatrice.</a:t>
            </a:r>
            <a:endParaRPr lang="fr-FR" sz="28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2701636" y="3463636"/>
                <a:ext cx="5763491" cy="921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 smtClean="0"/>
                  <a:t>V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0,033×8,31×298</m:t>
                        </m:r>
                      </m:num>
                      <m:den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1,015×10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636" y="3463636"/>
                <a:ext cx="5763491" cy="921214"/>
              </a:xfrm>
              <a:prstGeom prst="rect">
                <a:avLst/>
              </a:prstGeom>
              <a:blipFill rotWithShape="0">
                <a:blip r:embed="rId3"/>
                <a:stretch>
                  <a:fillRect l="-3171" b="-7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2535382" y="4835236"/>
                <a:ext cx="4668982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 smtClean="0">
                    <a:solidFill>
                      <a:srgbClr val="FF0000"/>
                    </a:solidFill>
                  </a:rPr>
                  <a:t>V </a:t>
                </a:r>
                <a14:m>
                  <m:oMath xmlns:m="http://schemas.openxmlformats.org/officeDocument/2006/math">
                    <m:r>
                      <a:rPr lang="fr-FR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fr-FR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fr-FR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r-FR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</m:t>
                    </m:r>
                    <m:r>
                      <a:rPr lang="fr-FR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fr-FR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fr-FR" sz="3200" b="1" dirty="0" smtClean="0">
                    <a:solidFill>
                      <a:srgbClr val="FF0000"/>
                    </a:solidFill>
                  </a:rPr>
                  <a:t> m</a:t>
                </a:r>
                <a:r>
                  <a:rPr lang="fr-FR" sz="3200" b="1" baseline="30000" dirty="0" smtClean="0">
                    <a:solidFill>
                      <a:srgbClr val="FF0000"/>
                    </a:solidFill>
                  </a:rPr>
                  <a:t>3</a:t>
                </a:r>
                <a:endParaRPr lang="fr-FR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382" y="4835236"/>
                <a:ext cx="4668982" cy="595932"/>
              </a:xfrm>
              <a:prstGeom prst="rect">
                <a:avLst/>
              </a:prstGeom>
              <a:blipFill rotWithShape="0">
                <a:blip r:embed="rId4"/>
                <a:stretch>
                  <a:fillRect l="-3394" t="-10204" b="-336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7620000" y="4765964"/>
            <a:ext cx="2937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B0F0"/>
                </a:solidFill>
              </a:rPr>
              <a:t>(0,75 L)</a:t>
            </a:r>
            <a:endParaRPr lang="fr-FR" sz="3200" b="1" i="1" dirty="0">
              <a:solidFill>
                <a:srgbClr val="00B0F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659091" y="5555673"/>
            <a:ext cx="2770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(0,82 L)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586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27279" y="872901"/>
            <a:ext cx="9826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 smtClean="0">
                <a:solidFill>
                  <a:srgbClr val="0000FF"/>
                </a:solidFill>
              </a:rPr>
              <a:t>A propos de PV = </a:t>
            </a:r>
            <a:r>
              <a:rPr lang="fr-FR" sz="5400" b="1" dirty="0" err="1" smtClean="0">
                <a:solidFill>
                  <a:srgbClr val="0000FF"/>
                </a:solidFill>
              </a:rPr>
              <a:t>nRT</a:t>
            </a:r>
            <a:endParaRPr lang="fr-FR" sz="5400" b="1" dirty="0">
              <a:solidFill>
                <a:srgbClr val="0000FF"/>
              </a:solidFill>
            </a:endParaRPr>
          </a:p>
        </p:txBody>
      </p:sp>
      <p:sp>
        <p:nvSpPr>
          <p:cNvPr id="3" name="Accolade ouvrante 2"/>
          <p:cNvSpPr/>
          <p:nvPr/>
        </p:nvSpPr>
        <p:spPr>
          <a:xfrm rot="16200000">
            <a:off x="6417885" y="1301566"/>
            <a:ext cx="377953" cy="1184856"/>
          </a:xfrm>
          <a:prstGeom prst="leftBrac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014433" y="2319802"/>
            <a:ext cx="2498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L’énergie de </a:t>
            </a:r>
          </a:p>
          <a:p>
            <a:r>
              <a:rPr lang="fr-FR" sz="2400" b="1" i="1" dirty="0" smtClean="0">
                <a:solidFill>
                  <a:srgbClr val="0070C0"/>
                </a:solidFill>
              </a:rPr>
              <a:t>n mol du gaz…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727324" y="1067308"/>
            <a:ext cx="4146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</a:rPr>
              <a:t>(Rappels sur la notion de température vue en fin de 2</a:t>
            </a:r>
            <a:r>
              <a:rPr lang="fr-FR" sz="2000" b="1" baseline="30000" dirty="0" smtClean="0">
                <a:solidFill>
                  <a:srgbClr val="002060"/>
                </a:solidFill>
              </a:rPr>
              <a:t>nde</a:t>
            </a:r>
            <a:r>
              <a:rPr lang="fr-FR" sz="2000" b="1" dirty="0" smtClean="0">
                <a:solidFill>
                  <a:srgbClr val="002060"/>
                </a:solidFill>
              </a:rPr>
              <a:t>, discussion approfondie)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680361" y="245986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« énergie »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727324" y="3387630"/>
            <a:ext cx="3258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« énergie cinétique »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727324" y="257577"/>
            <a:ext cx="3696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« système fermé »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00400" y="380573"/>
            <a:ext cx="421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Microscopique/Macroscopique</a:t>
            </a:r>
            <a:endParaRPr lang="fr-FR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1056068" y="2915087"/>
                <a:ext cx="46363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dirty="0" smtClean="0">
                    <a:solidFill>
                      <a:srgbClr val="FF0000"/>
                    </a:solidFill>
                  </a:rPr>
                  <a:t>Le produit P</a:t>
                </a:r>
                <a14:m>
                  <m:oMath xmlns:m="http://schemas.openxmlformats.org/officeDocument/2006/math">
                    <m:r>
                      <a:rPr lang="fr-F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800" b="1" dirty="0" smtClean="0">
                    <a:solidFill>
                      <a:srgbClr val="FF0000"/>
                    </a:solidFill>
                  </a:rPr>
                  <a:t>V</a:t>
                </a:r>
                <a:endParaRPr lang="fr-F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068" y="2915087"/>
                <a:ext cx="4636394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2628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7727324" y="5521255"/>
            <a:ext cx="5177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Le modèle du gaz parfait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98490" y="3438307"/>
            <a:ext cx="50420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(rappels 2</a:t>
            </a:r>
            <a:r>
              <a:rPr lang="fr-FR" sz="2000" i="1" baseline="30000" dirty="0" smtClean="0"/>
              <a:t>nde</a:t>
            </a:r>
            <a:r>
              <a:rPr lang="fr-FR" sz="2000" i="1" dirty="0" smtClean="0"/>
              <a:t>…)</a:t>
            </a:r>
            <a:endParaRPr lang="fr-FR" sz="20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300766" y="3992451"/>
            <a:ext cx="4539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Les valeurs de P ou de V influencent la valeur de l’énergie de n mol de gaz</a:t>
            </a:r>
            <a:endParaRPr lang="fr-FR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150772" y="4829577"/>
            <a:ext cx="9118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7030A0"/>
                </a:solidFill>
              </a:rPr>
              <a:t>L’égalité ci-dessus s’appelle une équation d’état…</a:t>
            </a:r>
            <a:endParaRPr lang="fr-FR" sz="24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48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28033" y="1591799"/>
            <a:ext cx="10200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Nous pouvons décrypter la réaction en séparant l’oxydation de Zn et la réduction de H</a:t>
            </a:r>
            <a:r>
              <a:rPr lang="fr-FR" sz="2400" b="1" i="1" baseline="-25000" dirty="0" smtClean="0"/>
              <a:t>3</a:t>
            </a:r>
            <a:r>
              <a:rPr lang="fr-FR" sz="2400" b="1" i="1" dirty="0" smtClean="0"/>
              <a:t>O</a:t>
            </a:r>
            <a:r>
              <a:rPr lang="fr-FR" sz="2400" b="1" i="1" baseline="30000" dirty="0" smtClean="0"/>
              <a:t>+</a:t>
            </a:r>
            <a:r>
              <a:rPr lang="fr-FR" sz="2400" b="1" i="1" dirty="0" smtClean="0"/>
              <a:t> : </a:t>
            </a:r>
            <a:endParaRPr lang="fr-FR" sz="2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403797" y="879017"/>
                <a:ext cx="93243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fr-FR" sz="2800" b="1" i="1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2800" b="1" i="1" baseline="-25000" dirty="0" smtClean="0">
                    <a:solidFill>
                      <a:srgbClr val="FF0000"/>
                    </a:solidFill>
                  </a:rPr>
                  <a:t>(s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 +2 H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28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28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2800" b="1" i="1" dirty="0">
                    <a:solidFill>
                      <a:srgbClr val="FF0000"/>
                    </a:solidFill>
                  </a:rPr>
                  <a:t> Zn</a:t>
                </a:r>
                <a:r>
                  <a:rPr lang="fr-FR" sz="2800" b="1" i="1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28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2(g)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28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28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28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2800" b="1" i="1" baseline="-25000" dirty="0" smtClean="0">
                    <a:solidFill>
                      <a:srgbClr val="FF0000"/>
                    </a:solidFill>
                  </a:rPr>
                  <a:t>(l)</a:t>
                </a:r>
                <a:r>
                  <a:rPr lang="fr-FR" sz="2800" b="1" i="1" dirty="0" smtClean="0">
                    <a:solidFill>
                      <a:srgbClr val="FF0000"/>
                    </a:solidFill>
                  </a:rPr>
                  <a:t>              (1)</a:t>
                </a:r>
                <a:endParaRPr lang="fr-F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797" y="879017"/>
                <a:ext cx="9324304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458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081825" y="2502207"/>
                <a:ext cx="93243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i="1" dirty="0" smtClean="0">
                    <a:solidFill>
                      <a:srgbClr val="00B0F0"/>
                    </a:solidFill>
                  </a:rPr>
                  <a:t>Zn</a:t>
                </a:r>
                <a:r>
                  <a:rPr lang="fr-FR" sz="2800" b="1" i="1" baseline="-25000" dirty="0" smtClean="0">
                    <a:solidFill>
                      <a:srgbClr val="00B0F0"/>
                    </a:solidFill>
                  </a:rPr>
                  <a:t>(s</a:t>
                </a:r>
                <a:r>
                  <a:rPr lang="fr-FR" sz="2800" b="1" i="1" baseline="-25000" dirty="0">
                    <a:solidFill>
                      <a:srgbClr val="00B0F0"/>
                    </a:solidFill>
                  </a:rPr>
                  <a:t>)</a:t>
                </a:r>
                <a:r>
                  <a:rPr lang="fr-FR" sz="2800" b="1" i="1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2800" b="1" i="1" dirty="0">
                    <a:solidFill>
                      <a:srgbClr val="00B0F0"/>
                    </a:solidFill>
                  </a:rPr>
                  <a:t> Zn</a:t>
                </a:r>
                <a:r>
                  <a:rPr lang="fr-FR" sz="2800" b="1" i="1" baseline="30000" dirty="0">
                    <a:solidFill>
                      <a:srgbClr val="00B0F0"/>
                    </a:solidFill>
                  </a:rPr>
                  <a:t>2+</a:t>
                </a:r>
                <a:r>
                  <a:rPr lang="fr-FR" sz="2800" b="1" i="1" baseline="-25000" dirty="0">
                    <a:solidFill>
                      <a:srgbClr val="00B0F0"/>
                    </a:solidFill>
                  </a:rPr>
                  <a:t>(</a:t>
                </a:r>
                <a:r>
                  <a:rPr lang="fr-FR" sz="2800" b="1" i="1" baseline="-25000" dirty="0" err="1">
                    <a:solidFill>
                      <a:srgbClr val="00B0F0"/>
                    </a:solidFill>
                  </a:rPr>
                  <a:t>aq</a:t>
                </a:r>
                <a:r>
                  <a:rPr lang="fr-FR" sz="2800" b="1" i="1" baseline="-25000" dirty="0" smtClean="0">
                    <a:solidFill>
                      <a:srgbClr val="00B0F0"/>
                    </a:solidFill>
                  </a:rPr>
                  <a:t>)</a:t>
                </a:r>
                <a:endParaRPr lang="fr-FR" sz="28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825" y="2502207"/>
                <a:ext cx="9324304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1307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oneTexte 5"/>
          <p:cNvSpPr txBox="1"/>
          <p:nvPr/>
        </p:nvSpPr>
        <p:spPr>
          <a:xfrm>
            <a:off x="4185634" y="2502207"/>
            <a:ext cx="707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C’est ajusté ?</a:t>
            </a:r>
            <a:endParaRPr lang="fr-FR" sz="2800" b="1" i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77673" y="2509140"/>
            <a:ext cx="493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F0"/>
                </a:solidFill>
              </a:rPr>
              <a:t>+ 2é</a:t>
            </a:r>
            <a:endParaRPr lang="fr-FR" sz="2400" b="1" i="1" dirty="0">
              <a:solidFill>
                <a:srgbClr val="00B0F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179972" y="2541873"/>
            <a:ext cx="4709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FF"/>
                </a:solidFill>
              </a:rPr>
              <a:t>« oxydation » = perte d’électrons</a:t>
            </a:r>
            <a:endParaRPr lang="fr-FR" sz="2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1081825" y="3351885"/>
                <a:ext cx="93243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b="1" i="1" dirty="0" smtClean="0">
                    <a:solidFill>
                      <a:srgbClr val="FF0000"/>
                    </a:solidFill>
                  </a:rPr>
                  <a:t>2 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H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28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28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         </m:t>
                    </m:r>
                    <m:r>
                      <a:rPr lang="fr-FR" sz="28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2800" b="1" i="1" dirty="0">
                    <a:solidFill>
                      <a:srgbClr val="FF0000"/>
                    </a:solidFill>
                  </a:rPr>
                  <a:t> </a:t>
                </a:r>
                <a:r>
                  <a:rPr lang="fr-FR" sz="2800" b="1" i="1" dirty="0" smtClean="0">
                    <a:solidFill>
                      <a:srgbClr val="FF0000"/>
                    </a:solidFill>
                  </a:rPr>
                  <a:t>H</a:t>
                </a:r>
                <a:r>
                  <a:rPr lang="fr-FR" sz="2800" b="1" i="1" baseline="-25000" dirty="0" smtClean="0">
                    <a:solidFill>
                      <a:srgbClr val="FF0000"/>
                    </a:solidFill>
                  </a:rPr>
                  <a:t>2(g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28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28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28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28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2800" b="1" i="1" baseline="-25000" dirty="0" smtClean="0">
                    <a:solidFill>
                      <a:srgbClr val="FF0000"/>
                    </a:solidFill>
                  </a:rPr>
                  <a:t>(l</a:t>
                </a:r>
                <a:r>
                  <a:rPr lang="fr-FR" sz="2800" b="1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825" y="3351885"/>
                <a:ext cx="9324304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1307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oneTexte 9"/>
          <p:cNvSpPr txBox="1"/>
          <p:nvPr/>
        </p:nvSpPr>
        <p:spPr>
          <a:xfrm>
            <a:off x="2698124" y="3382662"/>
            <a:ext cx="101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+ 2é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179972" y="3382662"/>
            <a:ext cx="4709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« réduction » = gain d’électrons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2580" y="4224270"/>
            <a:ext cx="9259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7030A0"/>
                </a:solidFill>
              </a:rPr>
              <a:t>Si l’on réunit judicieusement les deux demi-équations, on retrouve (1)…</a:t>
            </a:r>
            <a:endParaRPr lang="fr-FR" sz="2400" b="1" i="1" dirty="0">
              <a:solidFill>
                <a:srgbClr val="7030A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223493" y="4881093"/>
            <a:ext cx="9182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Le bilan électronique doit être nul pour toute réaction en solution aqueuse </a:t>
            </a:r>
            <a:endParaRPr lang="fr-FR" sz="2000" b="1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417454" y="5276306"/>
            <a:ext cx="7018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/>
              <a:t>D</a:t>
            </a:r>
            <a:r>
              <a:rPr lang="fr-FR" sz="2000" i="1" dirty="0" smtClean="0"/>
              <a:t>iscussion + exemple plus compliqué durant la séance :</a:t>
            </a:r>
            <a:endParaRPr lang="fr-FR" sz="2000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712890" y="5795493"/>
            <a:ext cx="9723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C00000"/>
                </a:solidFill>
              </a:rPr>
              <a:t>Fe</a:t>
            </a:r>
            <a:r>
              <a:rPr lang="fr-FR" sz="2800" i="1" baseline="30000" dirty="0" smtClean="0">
                <a:solidFill>
                  <a:srgbClr val="C00000"/>
                </a:solidFill>
              </a:rPr>
              <a:t>2+</a:t>
            </a:r>
            <a:r>
              <a:rPr lang="fr-FR" sz="2800" i="1" baseline="-25000" dirty="0" smtClean="0">
                <a:solidFill>
                  <a:srgbClr val="C00000"/>
                </a:solidFill>
              </a:rPr>
              <a:t>(</a:t>
            </a:r>
            <a:r>
              <a:rPr lang="fr-FR" sz="2800" i="1" baseline="-25000" dirty="0" err="1" smtClean="0">
                <a:solidFill>
                  <a:srgbClr val="C00000"/>
                </a:solidFill>
              </a:rPr>
              <a:t>aq</a:t>
            </a:r>
            <a:r>
              <a:rPr lang="fr-FR" sz="2800" i="1" baseline="-25000" dirty="0" smtClean="0">
                <a:solidFill>
                  <a:srgbClr val="C00000"/>
                </a:solidFill>
              </a:rPr>
              <a:t>)</a:t>
            </a:r>
            <a:r>
              <a:rPr lang="fr-FR" sz="2800" i="1" dirty="0" smtClean="0">
                <a:solidFill>
                  <a:srgbClr val="C00000"/>
                </a:solidFill>
              </a:rPr>
              <a:t> oxydé par MnO</a:t>
            </a:r>
            <a:r>
              <a:rPr lang="fr-FR" sz="2800" i="1" baseline="-25000" dirty="0" smtClean="0">
                <a:solidFill>
                  <a:srgbClr val="C00000"/>
                </a:solidFill>
              </a:rPr>
              <a:t>4</a:t>
            </a:r>
            <a:r>
              <a:rPr lang="fr-FR" sz="2800" i="1" baseline="30000" dirty="0" smtClean="0">
                <a:solidFill>
                  <a:srgbClr val="C00000"/>
                </a:solidFill>
              </a:rPr>
              <a:t>-</a:t>
            </a:r>
            <a:r>
              <a:rPr lang="fr-FR" sz="2800" i="1" baseline="-25000" dirty="0" smtClean="0">
                <a:solidFill>
                  <a:srgbClr val="C00000"/>
                </a:solidFill>
              </a:rPr>
              <a:t>(</a:t>
            </a:r>
            <a:r>
              <a:rPr lang="fr-FR" sz="2800" i="1" baseline="-25000" dirty="0" err="1" smtClean="0">
                <a:solidFill>
                  <a:srgbClr val="C00000"/>
                </a:solidFill>
              </a:rPr>
              <a:t>aq</a:t>
            </a:r>
            <a:r>
              <a:rPr lang="fr-FR" sz="2800" i="1" baseline="-25000" dirty="0" smtClean="0">
                <a:solidFill>
                  <a:srgbClr val="C00000"/>
                </a:solidFill>
              </a:rPr>
              <a:t>)</a:t>
            </a:r>
            <a:endParaRPr lang="fr-FR" sz="2800" i="1" dirty="0">
              <a:solidFill>
                <a:srgbClr val="C0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065949" y="5885645"/>
            <a:ext cx="5563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On obtient Fe</a:t>
            </a:r>
            <a:r>
              <a:rPr lang="fr-FR" sz="2400" i="1" baseline="30000" dirty="0" smtClean="0"/>
              <a:t>3+</a:t>
            </a:r>
            <a:r>
              <a:rPr lang="fr-FR" sz="2400" i="1" dirty="0" smtClean="0"/>
              <a:t> et Mn</a:t>
            </a:r>
            <a:r>
              <a:rPr lang="fr-FR" sz="2400" i="1" baseline="30000" dirty="0" smtClean="0"/>
              <a:t>2+</a:t>
            </a:r>
            <a:endParaRPr lang="fr-FR" sz="24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328411" y="76852"/>
            <a:ext cx="9968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Les réactions d’oxydo-réduction, retour et précisions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7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6" grpId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56823" y="399245"/>
            <a:ext cx="10200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u="sng" dirty="0" smtClean="0">
                <a:solidFill>
                  <a:srgbClr val="0000FF"/>
                </a:solidFill>
              </a:rPr>
              <a:t>Recette </a:t>
            </a:r>
            <a:r>
              <a:rPr lang="fr-FR" sz="2400" b="1" i="1" dirty="0" smtClean="0">
                <a:solidFill>
                  <a:srgbClr val="0000FF"/>
                </a:solidFill>
              </a:rPr>
              <a:t>d’ajustage des demi-équations d’oxydoréduction :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06828" y="953037"/>
            <a:ext cx="1001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Nous considérons le plus souvent des transformations en solutions aqueuses, nous pouvons équilibrer à l’aide d’espèces toujours présentes dans ce milieu : H</a:t>
            </a:r>
            <a:r>
              <a:rPr lang="fr-FR" baseline="-25000" dirty="0" smtClean="0"/>
              <a:t>2</a:t>
            </a:r>
            <a:r>
              <a:rPr lang="fr-FR" dirty="0" smtClean="0"/>
              <a:t>O, H</a:t>
            </a:r>
            <a:r>
              <a:rPr lang="fr-FR" baseline="30000" dirty="0" smtClean="0"/>
              <a:t>+</a:t>
            </a:r>
            <a:r>
              <a:rPr lang="fr-FR" dirty="0" smtClean="0"/>
              <a:t> (ou H</a:t>
            </a:r>
            <a:r>
              <a:rPr lang="fr-FR" baseline="-25000" dirty="0" smtClean="0"/>
              <a:t>3</a:t>
            </a:r>
            <a:r>
              <a:rPr lang="fr-FR" dirty="0" smtClean="0"/>
              <a:t>O</a:t>
            </a:r>
            <a:r>
              <a:rPr lang="fr-FR" baseline="30000" dirty="0" smtClean="0"/>
              <a:t>+</a:t>
            </a:r>
            <a:r>
              <a:rPr lang="fr-FR" dirty="0" smtClean="0"/>
              <a:t> c’est « pareil ») et HO</a:t>
            </a:r>
            <a:r>
              <a:rPr lang="fr-FR" baseline="30000" dirty="0" smtClean="0"/>
              <a:t>-</a:t>
            </a:r>
            <a:r>
              <a:rPr lang="fr-FR" dirty="0" smtClean="0"/>
              <a:t>.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flipH="1" flipV="1">
            <a:off x="4031087" y="1599368"/>
            <a:ext cx="1184857" cy="59004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6864439" y="1599368"/>
            <a:ext cx="978795" cy="6029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5267459" y="2014866"/>
            <a:ext cx="1790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Pourquoi ?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8281115" y="1900827"/>
            <a:ext cx="3245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3399"/>
                </a:solidFill>
              </a:rPr>
              <a:t>(début de réponse…)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65915" y="3090930"/>
            <a:ext cx="9890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7030A0"/>
                </a:solidFill>
              </a:rPr>
              <a:t>- On équilibre d’abord le nombre d’atomes de l’élément chimique modifié (oxydé ou réduit)</a:t>
            </a:r>
            <a:endParaRPr lang="fr-FR" sz="2400" b="1" i="1" dirty="0">
              <a:solidFill>
                <a:srgbClr val="7030A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65915" y="3997227"/>
            <a:ext cx="884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9933FF"/>
                </a:solidFill>
              </a:rPr>
              <a:t>- On équilibre les oxygène O avec des molécules d’H</a:t>
            </a:r>
            <a:r>
              <a:rPr lang="fr-FR" sz="2400" b="1" i="1" baseline="-25000" dirty="0" smtClean="0">
                <a:solidFill>
                  <a:srgbClr val="9933FF"/>
                </a:solidFill>
              </a:rPr>
              <a:t>2</a:t>
            </a:r>
            <a:r>
              <a:rPr lang="fr-FR" sz="2400" b="1" i="1" dirty="0" smtClean="0">
                <a:solidFill>
                  <a:srgbClr val="9933FF"/>
                </a:solidFill>
              </a:rPr>
              <a:t>O</a:t>
            </a:r>
            <a:endParaRPr lang="fr-FR" sz="2400" b="1" i="1" dirty="0">
              <a:solidFill>
                <a:srgbClr val="9933FF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65915" y="4645119"/>
            <a:ext cx="571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- On équilibre les hydrogène H avec des H</a:t>
            </a:r>
            <a:r>
              <a:rPr lang="fr-FR" sz="2400" b="1" i="1" baseline="30000" dirty="0" smtClean="0">
                <a:solidFill>
                  <a:srgbClr val="0070C0"/>
                </a:solidFill>
              </a:rPr>
              <a:t>+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65915" y="5293011"/>
            <a:ext cx="743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- On équilibre les charges électriques avec des électrons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71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8186" y="734096"/>
            <a:ext cx="106121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Lorsque l’on réunit les deux demi-équations de façon à obtenir l’équation, la vraie, de la réaction, on doit adapter la stœchiométrie de manière à ce qu’il y ait autant d’électrons gagnés d’une part que d’électrons perdus d’autre part.</a:t>
            </a:r>
            <a:endParaRPr lang="fr-FR" sz="3200" b="1" dirty="0">
              <a:solidFill>
                <a:srgbClr val="7030A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929611" y="2796199"/>
            <a:ext cx="3438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(discussion)</a:t>
            </a:r>
            <a:endParaRPr lang="fr-FR" sz="20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2009104" y="4338697"/>
            <a:ext cx="5338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MnO</a:t>
            </a:r>
            <a:r>
              <a:rPr lang="fr-FR" sz="3200" baseline="-25000" dirty="0" smtClean="0"/>
              <a:t>4</a:t>
            </a:r>
            <a:r>
              <a:rPr lang="fr-FR" sz="3200" baseline="30000" dirty="0" smtClean="0"/>
              <a:t>-</a:t>
            </a:r>
            <a:r>
              <a:rPr lang="fr-FR" sz="3200" dirty="0" smtClean="0"/>
              <a:t>                         → Mn</a:t>
            </a:r>
            <a:r>
              <a:rPr lang="fr-FR" sz="3200" baseline="30000" dirty="0" smtClean="0"/>
              <a:t>2+</a:t>
            </a:r>
            <a:r>
              <a:rPr lang="fr-FR" sz="3200" dirty="0" smtClean="0"/>
              <a:t> </a:t>
            </a:r>
            <a:endParaRPr lang="fr-FR" sz="3200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2009104" y="3567448"/>
                <a:ext cx="51257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dirty="0" smtClean="0"/>
                  <a:t>Fe</a:t>
                </a:r>
                <a:r>
                  <a:rPr lang="fr-FR" sz="3200" baseline="30000" dirty="0" smtClean="0"/>
                  <a:t>2+</a:t>
                </a:r>
                <a:r>
                  <a:rPr lang="fr-FR" sz="3200" dirty="0" smtClean="0"/>
                  <a:t>   </a:t>
                </a:r>
                <a14:m>
                  <m:oMath xmlns:m="http://schemas.openxmlformats.org/officeDocument/2006/math">
                    <m:r>
                      <a:rPr lang="fr-F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200" dirty="0" smtClean="0"/>
                  <a:t>  Fe</a:t>
                </a:r>
                <a:r>
                  <a:rPr lang="fr-FR" sz="3200" baseline="30000" dirty="0" smtClean="0"/>
                  <a:t>3+</a:t>
                </a:r>
                <a:endParaRPr lang="fr-FR" sz="3200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104" y="3567448"/>
                <a:ext cx="5125792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3095" t="-12500" b="-34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/>
          <p:cNvSpPr txBox="1"/>
          <p:nvPr/>
        </p:nvSpPr>
        <p:spPr>
          <a:xfrm>
            <a:off x="4288664" y="3625176"/>
            <a:ext cx="3271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+  é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6265571" y="4382063"/>
            <a:ext cx="2588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      + 4 H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O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3155325" y="4400252"/>
            <a:ext cx="216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+ 8 H</a:t>
            </a:r>
            <a:r>
              <a:rPr lang="fr-FR" sz="2800" baseline="30000" dirty="0" smtClean="0"/>
              <a:t>+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4237150" y="4400252"/>
            <a:ext cx="303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+ 5 é</a:t>
            </a:r>
            <a:endParaRPr lang="fr-FR" sz="2800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1481070" y="4923472"/>
            <a:ext cx="7843234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146220" y="3632291"/>
                <a:ext cx="32841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400" dirty="0" smtClean="0">
                    <a:solidFill>
                      <a:srgbClr val="FF0000"/>
                    </a:solidFill>
                  </a:rPr>
                  <a:t>5</a:t>
                </a:r>
                <a:endParaRPr lang="fr-FR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220" y="3632291"/>
                <a:ext cx="3284113" cy="461665"/>
              </a:xfrm>
              <a:prstGeom prst="rect">
                <a:avLst/>
              </a:prstGeom>
              <a:blipFill rotWithShape="0">
                <a:blip r:embed="rId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/>
          <p:cNvSpPr txBox="1"/>
          <p:nvPr/>
        </p:nvSpPr>
        <p:spPr>
          <a:xfrm>
            <a:off x="901522" y="5013004"/>
            <a:ext cx="9781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 MnO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4</a:t>
            </a:r>
            <a:r>
              <a:rPr lang="fr-FR" sz="2800" b="1" baseline="30000" dirty="0" smtClean="0">
                <a:solidFill>
                  <a:srgbClr val="002060"/>
                </a:solidFill>
              </a:rPr>
              <a:t>-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(</a:t>
            </a:r>
            <a:r>
              <a:rPr lang="fr-FR" sz="2800" b="1" baseline="-25000" dirty="0" err="1" smtClean="0">
                <a:solidFill>
                  <a:srgbClr val="002060"/>
                </a:solidFill>
              </a:rPr>
              <a:t>aq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)</a:t>
            </a:r>
            <a:r>
              <a:rPr lang="fr-FR" sz="2800" b="1" dirty="0" smtClean="0">
                <a:solidFill>
                  <a:srgbClr val="002060"/>
                </a:solidFill>
              </a:rPr>
              <a:t> + 8 H</a:t>
            </a:r>
            <a:r>
              <a:rPr lang="fr-FR" sz="2800" b="1" baseline="30000" dirty="0" smtClean="0">
                <a:solidFill>
                  <a:srgbClr val="002060"/>
                </a:solidFill>
              </a:rPr>
              <a:t>+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(</a:t>
            </a:r>
            <a:r>
              <a:rPr lang="fr-FR" sz="2800" b="1" baseline="-25000" dirty="0" err="1" smtClean="0">
                <a:solidFill>
                  <a:srgbClr val="002060"/>
                </a:solidFill>
              </a:rPr>
              <a:t>aq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)</a:t>
            </a:r>
            <a:r>
              <a:rPr lang="fr-FR" sz="2800" b="1" dirty="0" smtClean="0">
                <a:solidFill>
                  <a:srgbClr val="002060"/>
                </a:solidFill>
              </a:rPr>
              <a:t> + 5 Fe</a:t>
            </a:r>
            <a:r>
              <a:rPr lang="fr-FR" sz="2800" b="1" baseline="30000" dirty="0" smtClean="0">
                <a:solidFill>
                  <a:srgbClr val="002060"/>
                </a:solidFill>
              </a:rPr>
              <a:t>2+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(</a:t>
            </a:r>
            <a:r>
              <a:rPr lang="fr-FR" sz="2800" b="1" baseline="-25000" dirty="0" err="1" smtClean="0">
                <a:solidFill>
                  <a:srgbClr val="002060"/>
                </a:solidFill>
              </a:rPr>
              <a:t>aq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)</a:t>
            </a:r>
            <a:r>
              <a:rPr lang="fr-FR" sz="2800" b="1" dirty="0" smtClean="0">
                <a:solidFill>
                  <a:srgbClr val="002060"/>
                </a:solidFill>
              </a:rPr>
              <a:t>  →  Mn</a:t>
            </a:r>
            <a:r>
              <a:rPr lang="fr-FR" sz="2800" b="1" baseline="30000" dirty="0" smtClean="0">
                <a:solidFill>
                  <a:srgbClr val="002060"/>
                </a:solidFill>
              </a:rPr>
              <a:t>2+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(</a:t>
            </a:r>
            <a:r>
              <a:rPr lang="fr-FR" sz="2800" b="1" baseline="-25000" dirty="0" err="1" smtClean="0">
                <a:solidFill>
                  <a:srgbClr val="002060"/>
                </a:solidFill>
              </a:rPr>
              <a:t>aq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)</a:t>
            </a:r>
            <a:r>
              <a:rPr lang="fr-FR" sz="2800" b="1" dirty="0" smtClean="0">
                <a:solidFill>
                  <a:srgbClr val="002060"/>
                </a:solidFill>
              </a:rPr>
              <a:t> + 5 Fe</a:t>
            </a:r>
            <a:r>
              <a:rPr lang="fr-FR" sz="2800" b="1" baseline="30000" dirty="0" smtClean="0">
                <a:solidFill>
                  <a:srgbClr val="002060"/>
                </a:solidFill>
              </a:rPr>
              <a:t>3+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(</a:t>
            </a:r>
            <a:r>
              <a:rPr lang="fr-FR" sz="2800" b="1" baseline="-25000" dirty="0" err="1" smtClean="0">
                <a:solidFill>
                  <a:srgbClr val="002060"/>
                </a:solidFill>
              </a:rPr>
              <a:t>aq</a:t>
            </a:r>
            <a:r>
              <a:rPr lang="fr-FR" sz="2800" b="1" baseline="-25000" dirty="0">
                <a:solidFill>
                  <a:srgbClr val="002060"/>
                </a:solidFill>
              </a:rPr>
              <a:t>)</a:t>
            </a:r>
            <a:r>
              <a:rPr lang="fr-FR" sz="2800" b="1" dirty="0" smtClean="0">
                <a:solidFill>
                  <a:srgbClr val="002060"/>
                </a:solidFill>
              </a:rPr>
              <a:t>  + 4 H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2</a:t>
            </a:r>
            <a:r>
              <a:rPr lang="fr-FR" sz="2800" b="1" dirty="0" smtClean="0">
                <a:solidFill>
                  <a:srgbClr val="002060"/>
                </a:solidFill>
              </a:rPr>
              <a:t>O</a:t>
            </a:r>
            <a:r>
              <a:rPr lang="fr-FR" sz="2800" b="1" baseline="-25000" dirty="0" smtClean="0">
                <a:solidFill>
                  <a:srgbClr val="002060"/>
                </a:solidFill>
              </a:rPr>
              <a:t>(l)</a:t>
            </a:r>
          </a:p>
          <a:p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486400" y="5967111"/>
            <a:ext cx="5911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(autres exemples pendant la séance…)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290770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43944" y="268358"/>
            <a:ext cx="5293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Notions abordées :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4473" y="719282"/>
            <a:ext cx="651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Oxydation : perte d’électrons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241702" y="682827"/>
            <a:ext cx="6838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C00000"/>
                </a:solidFill>
              </a:rPr>
              <a:t>Réduction : gain d’électrons</a:t>
            </a:r>
            <a:endParaRPr lang="fr-FR" sz="2400" b="1" i="1" dirty="0">
              <a:solidFill>
                <a:srgbClr val="C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18563" y="1158316"/>
            <a:ext cx="33742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</a:rPr>
              <a:t>L’oxydant : celui qui peut être réduit, donc susceptible de gagner des électrons</a:t>
            </a:r>
            <a:endParaRPr lang="fr-FR" sz="2400" b="1" dirty="0">
              <a:solidFill>
                <a:srgbClr val="7030A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366441" y="1246122"/>
            <a:ext cx="34193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</a:rPr>
              <a:t>O</a:t>
            </a:r>
            <a:r>
              <a:rPr lang="fr-FR" sz="2800" b="1" dirty="0" smtClean="0">
                <a:solidFill>
                  <a:srgbClr val="0070C0"/>
                </a:solidFill>
              </a:rPr>
              <a:t>xydant : « accepteur d’électrons »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051183" y="1210819"/>
            <a:ext cx="47201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FF"/>
                </a:solidFill>
              </a:rPr>
              <a:t>L’espèce oxydante contient donc une zone, un atome très pauvre en électrons (discussion) et qui pourra en fixer…</a:t>
            </a:r>
            <a:endParaRPr lang="fr-FR" sz="2400" b="1" dirty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06061" y="3139040"/>
            <a:ext cx="3773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66"/>
                </a:solidFill>
              </a:rPr>
              <a:t>Même style de présentation pour le réducteur…</a:t>
            </a:r>
            <a:endParaRPr lang="fr-FR" sz="2400" b="1" i="1" dirty="0">
              <a:solidFill>
                <a:srgbClr val="FF0066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74090" y="3970037"/>
            <a:ext cx="2247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3399"/>
                </a:solidFill>
              </a:rPr>
              <a:t>Susceptible de céder des électrons</a:t>
            </a:r>
            <a:endParaRPr lang="fr-FR" sz="2400" b="1" dirty="0">
              <a:solidFill>
                <a:srgbClr val="FF3399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74090" y="5165623"/>
            <a:ext cx="2502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3300"/>
                </a:solidFill>
              </a:rPr>
              <a:t>Réducteur : « donneur d’électrons »</a:t>
            </a:r>
            <a:endParaRPr lang="fr-FR" sz="2400" b="1" dirty="0">
              <a:solidFill>
                <a:srgbClr val="FF33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745036" y="3756577"/>
            <a:ext cx="34817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C0000"/>
                </a:solidFill>
              </a:rPr>
              <a:t>L’espèce réductrice </a:t>
            </a:r>
            <a:r>
              <a:rPr lang="fr-FR" sz="2400" b="1" dirty="0">
                <a:solidFill>
                  <a:srgbClr val="CC0000"/>
                </a:solidFill>
              </a:rPr>
              <a:t>contient donc une zone, un atome très </a:t>
            </a:r>
            <a:r>
              <a:rPr lang="fr-FR" sz="2400" b="1" dirty="0" smtClean="0">
                <a:solidFill>
                  <a:srgbClr val="CC0000"/>
                </a:solidFill>
              </a:rPr>
              <a:t>riche </a:t>
            </a:r>
            <a:r>
              <a:rPr lang="fr-FR" sz="2400" b="1" dirty="0">
                <a:solidFill>
                  <a:srgbClr val="CC0000"/>
                </a:solidFill>
              </a:rPr>
              <a:t>en </a:t>
            </a:r>
            <a:r>
              <a:rPr lang="fr-FR" sz="2400" b="1" dirty="0" smtClean="0">
                <a:solidFill>
                  <a:srgbClr val="CC0000"/>
                </a:solidFill>
              </a:rPr>
              <a:t>électrons </a:t>
            </a:r>
            <a:r>
              <a:rPr lang="fr-FR" sz="2400" b="1" dirty="0">
                <a:solidFill>
                  <a:srgbClr val="CC0000"/>
                </a:solidFill>
              </a:rPr>
              <a:t>et qui pourra en </a:t>
            </a:r>
            <a:r>
              <a:rPr lang="fr-FR" sz="2400" b="1" dirty="0" smtClean="0">
                <a:solidFill>
                  <a:srgbClr val="CC0000"/>
                </a:solidFill>
              </a:rPr>
              <a:t>céder…</a:t>
            </a:r>
            <a:endParaRPr lang="fr-FR" sz="2400" b="1" dirty="0">
              <a:solidFill>
                <a:srgbClr val="CC0000"/>
              </a:solidFill>
            </a:endParaRPr>
          </a:p>
          <a:p>
            <a:endParaRPr lang="fr-FR" sz="2400" b="1" dirty="0">
              <a:solidFill>
                <a:srgbClr val="CC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886422" y="2293414"/>
            <a:ext cx="31939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… Ou bien c’est une espèce qui devient beaucoup plus stable si elle gagne des électrons !</a:t>
            </a:r>
            <a:endParaRPr lang="fr-FR" sz="2400" b="1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865496" y="5206747"/>
            <a:ext cx="5669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… Ou bien </a:t>
            </a:r>
            <a:r>
              <a:rPr lang="fr-FR" sz="2400" b="1" i="1" dirty="0" smtClean="0"/>
              <a:t>c’est une espèce qui devient </a:t>
            </a:r>
            <a:r>
              <a:rPr lang="fr-FR" sz="2400" b="1" i="1" dirty="0"/>
              <a:t>beaucoup plus stable si elle </a:t>
            </a:r>
            <a:r>
              <a:rPr lang="fr-FR" sz="2400" b="1" i="1" dirty="0" smtClean="0"/>
              <a:t>perd </a:t>
            </a:r>
            <a:r>
              <a:rPr lang="fr-FR" sz="2400" b="1" i="1" dirty="0"/>
              <a:t>des </a:t>
            </a:r>
            <a:r>
              <a:rPr lang="fr-FR" sz="2400" b="1" i="1" dirty="0" smtClean="0"/>
              <a:t>électrons !</a:t>
            </a:r>
            <a:endParaRPr lang="fr-FR" sz="2400" b="1" i="1" dirty="0"/>
          </a:p>
          <a:p>
            <a:endParaRPr lang="fr-FR" sz="2400" b="1" i="1" dirty="0"/>
          </a:p>
        </p:txBody>
      </p:sp>
    </p:spTree>
    <p:extLst>
      <p:ext uri="{BB962C8B-B14F-4D97-AF65-F5344CB8AC3E}">
        <p14:creationId xmlns:p14="http://schemas.microsoft.com/office/powerpoint/2010/main" val="8184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2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37882" y="257577"/>
            <a:ext cx="1147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3399"/>
                </a:solidFill>
              </a:rPr>
              <a:t>Observons la classification périodique et réfléchissons :</a:t>
            </a:r>
            <a:endParaRPr lang="fr-FR" sz="2800" b="1" i="1" dirty="0">
              <a:solidFill>
                <a:srgbClr val="FF339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3032" y="1352282"/>
            <a:ext cx="23310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3300"/>
                </a:solidFill>
              </a:rPr>
              <a:t>Où situer </a:t>
            </a:r>
          </a:p>
          <a:p>
            <a:r>
              <a:rPr lang="fr-FR" sz="2800" b="1" i="1" dirty="0" smtClean="0">
                <a:solidFill>
                  <a:srgbClr val="FF3300"/>
                </a:solidFill>
              </a:rPr>
              <a:t>les plus réducteurs ??</a:t>
            </a:r>
            <a:endParaRPr lang="fr-FR" sz="2800" b="1" i="1" dirty="0">
              <a:solidFill>
                <a:srgbClr val="FF33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096" y="661357"/>
            <a:ext cx="8656768" cy="584247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0141" y="3113890"/>
            <a:ext cx="2331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(on a dit : « réfléchissons »…)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3850782" y="1577352"/>
            <a:ext cx="4146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Considérons quelques espèces qui existent à l’état atomique :</a:t>
            </a:r>
            <a:endParaRPr lang="fr-FR" sz="2400" dirty="0"/>
          </a:p>
        </p:txBody>
      </p:sp>
      <p:sp>
        <p:nvSpPr>
          <p:cNvPr id="10" name="Rectangle 9"/>
          <p:cNvSpPr/>
          <p:nvPr/>
        </p:nvSpPr>
        <p:spPr>
          <a:xfrm>
            <a:off x="2434096" y="1442434"/>
            <a:ext cx="5692473" cy="28719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0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914400" y="734096"/>
                <a:ext cx="980082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i="1" dirty="0" smtClean="0">
                    <a:solidFill>
                      <a:srgbClr val="FF3399"/>
                    </a:solidFill>
                  </a:rPr>
                  <a:t>Pourquoi est-il cohérent de penser qu’au cours de la transformation C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fr-FR" sz="2400" b="1" i="1" dirty="0" smtClean="0">
                    <a:solidFill>
                      <a:srgbClr val="FF3399"/>
                    </a:solidFill>
                  </a:rPr>
                  <a:t>CO</a:t>
                </a:r>
                <a:r>
                  <a:rPr lang="fr-FR" sz="2400" b="1" i="1" baseline="-25000" dirty="0" smtClean="0">
                    <a:solidFill>
                      <a:srgbClr val="FF3399"/>
                    </a:solidFill>
                  </a:rPr>
                  <a:t>2</a:t>
                </a:r>
                <a:r>
                  <a:rPr lang="fr-FR" sz="2400" b="1" i="1" dirty="0" smtClean="0">
                    <a:solidFill>
                      <a:srgbClr val="FF3399"/>
                    </a:solidFill>
                  </a:rPr>
                  <a:t> il y a oxydation du carbone ?</a:t>
                </a:r>
                <a:endParaRPr lang="fr-FR" sz="2400" b="1" i="1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734096"/>
                <a:ext cx="9800823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933" t="-5839" b="-153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914400" y="1712890"/>
                <a:ext cx="980082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i="1" dirty="0" smtClean="0">
                    <a:solidFill>
                      <a:srgbClr val="0000FF"/>
                    </a:solidFill>
                  </a:rPr>
                  <a:t>Pourquoi est-il cohérent de penser qu’au cours de la transformation C 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fr-FR" sz="2400" b="1" i="1" dirty="0" smtClean="0">
                    <a:solidFill>
                      <a:srgbClr val="0000FF"/>
                    </a:solidFill>
                  </a:rPr>
                  <a:t>CS</a:t>
                </a:r>
                <a:r>
                  <a:rPr lang="fr-FR" sz="2400" b="1" i="1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fr-FR" sz="2400" b="1" i="1" dirty="0" smtClean="0">
                    <a:solidFill>
                      <a:srgbClr val="0000FF"/>
                    </a:solidFill>
                  </a:rPr>
                  <a:t> </a:t>
                </a:r>
                <a:r>
                  <a:rPr lang="fr-FR" sz="2400" b="1" i="1" dirty="0">
                    <a:solidFill>
                      <a:srgbClr val="0000FF"/>
                    </a:solidFill>
                  </a:rPr>
                  <a:t>il y a oxydation du carbone ?</a:t>
                </a:r>
              </a:p>
              <a:p>
                <a:endParaRPr lang="fr-FR" sz="2400" b="1" i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712890"/>
                <a:ext cx="9800823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933" t="-40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811369" y="2820473"/>
                <a:ext cx="1045764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i="1" dirty="0" smtClean="0">
                    <a:solidFill>
                      <a:srgbClr val="00B050"/>
                    </a:solidFill>
                  </a:rPr>
                  <a:t>Pourquoi est-il cohérent de penser qu’au cours de la transformation CH</a:t>
                </a:r>
                <a:r>
                  <a:rPr lang="fr-FR" sz="2400" b="1" i="1" baseline="-25000" dirty="0" smtClean="0">
                    <a:solidFill>
                      <a:srgbClr val="00B050"/>
                    </a:solidFill>
                  </a:rPr>
                  <a:t>4</a:t>
                </a:r>
                <a:r>
                  <a:rPr lang="fr-FR" sz="2400" b="1" i="1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fr-FR" sz="2400" b="1" i="1" dirty="0" smtClean="0">
                    <a:solidFill>
                      <a:srgbClr val="00B050"/>
                    </a:solidFill>
                  </a:rPr>
                  <a:t>CH</a:t>
                </a:r>
                <a:r>
                  <a:rPr lang="fr-FR" sz="2400" b="1" i="1" baseline="-25000" dirty="0" smtClean="0">
                    <a:solidFill>
                      <a:srgbClr val="00B050"/>
                    </a:solidFill>
                  </a:rPr>
                  <a:t>2</a:t>
                </a:r>
                <a:r>
                  <a:rPr lang="fr-FR" sz="2400" b="1" i="1" dirty="0" smtClean="0">
                    <a:solidFill>
                      <a:srgbClr val="00B050"/>
                    </a:solidFill>
                  </a:rPr>
                  <a:t>Cl</a:t>
                </a:r>
                <a:r>
                  <a:rPr lang="fr-FR" sz="2400" b="1" i="1" baseline="-25000" dirty="0" smtClean="0">
                    <a:solidFill>
                      <a:srgbClr val="00B050"/>
                    </a:solidFill>
                  </a:rPr>
                  <a:t>2</a:t>
                </a:r>
                <a:r>
                  <a:rPr lang="fr-FR" sz="2400" b="1" i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fr-FR" sz="2400" b="1" i="1" dirty="0">
                    <a:solidFill>
                      <a:srgbClr val="00B050"/>
                    </a:solidFill>
                  </a:rPr>
                  <a:t>il y a oxydation du carbone ?</a:t>
                </a:r>
              </a:p>
              <a:p>
                <a:endParaRPr lang="fr-FR" sz="24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69" y="2820473"/>
                <a:ext cx="10457645" cy="1200329"/>
              </a:xfrm>
              <a:prstGeom prst="rect">
                <a:avLst/>
              </a:prstGeom>
              <a:blipFill rotWithShape="0">
                <a:blip r:embed="rId4"/>
                <a:stretch>
                  <a:fillRect l="-874" t="-40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5512158" y="3409444"/>
            <a:ext cx="5318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(Nous persisterons dans les notions de perte/gain (ou éloignement/rapprochement) d’électrons)</a:t>
            </a:r>
            <a:endParaRPr lang="fr-FR" sz="20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57200" y="4040263"/>
            <a:ext cx="5125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7030A0"/>
                </a:solidFill>
              </a:rPr>
              <a:t>Clés du problème ?</a:t>
            </a:r>
            <a:endParaRPr lang="fr-FR" sz="2800" b="1" i="1" dirty="0">
              <a:solidFill>
                <a:srgbClr val="7030A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369713" y="5005273"/>
            <a:ext cx="8899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>
                <a:solidFill>
                  <a:srgbClr val="FF0000"/>
                </a:solidFill>
              </a:rPr>
              <a:t>L</a:t>
            </a:r>
            <a:r>
              <a:rPr lang="fr-FR" sz="3200" b="1" i="1" dirty="0" smtClean="0">
                <a:solidFill>
                  <a:srgbClr val="FF0000"/>
                </a:solidFill>
              </a:rPr>
              <a:t>’électronégativité des éléments chimiques !</a:t>
            </a:r>
            <a:endParaRPr lang="fr-FR" sz="3200" b="1" i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369713" y="4444691"/>
            <a:ext cx="9401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>
                <a:solidFill>
                  <a:srgbClr val="CC0000"/>
                </a:solidFill>
              </a:rPr>
              <a:t>L</a:t>
            </a:r>
            <a:r>
              <a:rPr lang="fr-FR" sz="3200" b="1" i="1" dirty="0" smtClean="0">
                <a:solidFill>
                  <a:srgbClr val="CC0000"/>
                </a:solidFill>
              </a:rPr>
              <a:t>a position de l’élément dans la classification !</a:t>
            </a:r>
            <a:endParaRPr lang="fr-FR" sz="3200" b="1" i="1" dirty="0">
              <a:solidFill>
                <a:srgbClr val="CC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82992" y="5555937"/>
            <a:ext cx="7173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(les deux étant sans doute liées…)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88874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7" grpId="1"/>
      <p:bldP spid="7" grpId="2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85610" y="656823"/>
            <a:ext cx="5499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0000"/>
                </a:solidFill>
              </a:rPr>
              <a:t>Bilan : un transfert d’électron</a:t>
            </a:r>
            <a:endParaRPr lang="fr-FR" sz="2800" b="1" i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35249" y="1303154"/>
            <a:ext cx="511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3399"/>
                </a:solidFill>
              </a:rPr>
              <a:t>Un réaction d’oxydo-réduction</a:t>
            </a:r>
            <a:endParaRPr lang="fr-FR" sz="2800" b="1" i="1" dirty="0">
              <a:solidFill>
                <a:srgbClr val="FF339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85610" y="2292440"/>
            <a:ext cx="4121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Définitions</a:t>
            </a:r>
          </a:p>
          <a:p>
            <a:r>
              <a:rPr lang="fr-FR" sz="2400" b="1" i="1" dirty="0" smtClean="0"/>
              <a:t> (Prendre le cours avec soin)</a:t>
            </a:r>
            <a:endParaRPr lang="fr-FR" sz="24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933720" y="4818673"/>
            <a:ext cx="8120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Remarque : pas d’électrons libres en solution aqueuse…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28422" y="5381968"/>
            <a:ext cx="5756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1">
                    <a:lumMod val="75000"/>
                  </a:schemeClr>
                </a:solidFill>
              </a:rPr>
              <a:t>Conséquence de la remarque :</a:t>
            </a:r>
          </a:p>
          <a:p>
            <a:r>
              <a:rPr lang="fr-FR" sz="2000" i="1" dirty="0"/>
              <a:t> </a:t>
            </a:r>
            <a:r>
              <a:rPr lang="fr-FR" sz="2000" i="1" dirty="0" smtClean="0"/>
              <a:t>              (discussion sur un exemple)</a:t>
            </a:r>
            <a:r>
              <a:rPr lang="fr-FR" sz="24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fr-FR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340957" y="5366700"/>
            <a:ext cx="4507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</a:rPr>
              <a:t>Et si on oxyde Zn avec Ag</a:t>
            </a:r>
            <a:r>
              <a:rPr lang="fr-FR" sz="2400" b="1" baseline="30000" dirty="0" smtClean="0">
                <a:solidFill>
                  <a:srgbClr val="7030A0"/>
                </a:solidFill>
              </a:rPr>
              <a:t>+</a:t>
            </a:r>
            <a:r>
              <a:rPr lang="fr-FR" sz="2400" b="1" dirty="0" smtClean="0">
                <a:solidFill>
                  <a:srgbClr val="7030A0"/>
                </a:solidFill>
              </a:rPr>
              <a:t> ?</a:t>
            </a:r>
            <a:endParaRPr lang="fr-FR" sz="2400" b="1" dirty="0">
              <a:solidFill>
                <a:srgbClr val="7030A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924282" y="3271234"/>
            <a:ext cx="759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…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67433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70833E-6 -4.07407E-6 L 0.15052 -0.02824 " pathEditMode="relative" rAng="0" ptsTypes="AA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26" y="-1412"/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5" grpId="0"/>
      <p:bldP spid="6" grpId="0"/>
      <p:bldP spid="7" grpId="0"/>
      <p:bldP spid="8" grpId="0"/>
      <p:bldP spid="8" grpId="1"/>
      <p:bldP spid="8" grpId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876" y="403780"/>
            <a:ext cx="7804609" cy="5267350"/>
          </a:xfrm>
          <a:prstGeom prst="rect">
            <a:avLst/>
          </a:prstGeom>
        </p:spPr>
      </p:pic>
      <p:cxnSp>
        <p:nvCxnSpPr>
          <p:cNvPr id="4" name="Connecteur droit avec flèche 3"/>
          <p:cNvCxnSpPr/>
          <p:nvPr/>
        </p:nvCxnSpPr>
        <p:spPr>
          <a:xfrm>
            <a:off x="1326524" y="5950039"/>
            <a:ext cx="7868991" cy="0"/>
          </a:xfrm>
          <a:prstGeom prst="straightConnector1">
            <a:avLst/>
          </a:prstGeom>
          <a:ln w="5715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4340180" y="6044283"/>
            <a:ext cx="6001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E.N. augmente</a:t>
            </a:r>
            <a:endParaRPr lang="fr-FR" sz="2000" b="1" dirty="0"/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9646276" y="403780"/>
            <a:ext cx="12879" cy="3884885"/>
          </a:xfrm>
          <a:prstGeom prst="straightConnector1">
            <a:avLst/>
          </a:prstGeom>
          <a:ln w="5715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9850192" y="1946112"/>
            <a:ext cx="2822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E.N. augmente</a:t>
            </a:r>
            <a:endParaRPr lang="fr-FR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9195515" y="4675031"/>
            <a:ext cx="2601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00FF"/>
                </a:solidFill>
              </a:rPr>
              <a:t>Le champion ?</a:t>
            </a:r>
            <a:endParaRPr lang="fr-FR" sz="2000" b="1" dirty="0">
              <a:solidFill>
                <a:srgbClr val="0000FF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8062186" y="862885"/>
            <a:ext cx="682569" cy="837126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013657" y="631065"/>
            <a:ext cx="2717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rgbClr val="0000FF"/>
                </a:solidFill>
              </a:rPr>
              <a:t>Valeurs de l’E.N. en haut à </a:t>
            </a:r>
            <a:r>
              <a:rPr lang="fr-FR" sz="2000" dirty="0">
                <a:solidFill>
                  <a:srgbClr val="0000FF"/>
                </a:solidFill>
              </a:rPr>
              <a:t>d</a:t>
            </a:r>
            <a:r>
              <a:rPr lang="fr-FR" sz="2000" dirty="0" smtClean="0">
                <a:solidFill>
                  <a:srgbClr val="0000FF"/>
                </a:solidFill>
              </a:rPr>
              <a:t>roite de la case</a:t>
            </a:r>
            <a:endParaRPr lang="fr-FR" sz="2000" dirty="0">
              <a:solidFill>
                <a:srgbClr val="0000FF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2215168" y="978795"/>
            <a:ext cx="695459" cy="1159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618963" y="1338951"/>
            <a:ext cx="180305" cy="8072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5731099" y="862885"/>
            <a:ext cx="1378039" cy="2318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100034" y="1094704"/>
            <a:ext cx="2859110" cy="21894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207617" y="6005763"/>
            <a:ext cx="3438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POURQUOI ??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9850192" y="2547922"/>
            <a:ext cx="2191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POURQUOI ??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6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 animBg="1"/>
      <p:bldP spid="10" grpId="1" animBg="1"/>
      <p:bldP spid="11" grpId="0"/>
      <p:bldP spid="22" grpId="0"/>
      <p:bldP spid="2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906851" y="373486"/>
            <a:ext cx="3863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Conclusion :</a:t>
            </a:r>
            <a:endParaRPr lang="fr-FR" sz="20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953037" y="1043189"/>
            <a:ext cx="1072810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500" b="1" dirty="0" smtClean="0">
                <a:solidFill>
                  <a:srgbClr val="FF0066"/>
                </a:solidFill>
              </a:rPr>
              <a:t>         Merci </a:t>
            </a:r>
          </a:p>
          <a:p>
            <a:r>
              <a:rPr lang="fr-FR" sz="11500" b="1" dirty="0" smtClean="0">
                <a:solidFill>
                  <a:srgbClr val="FF0066"/>
                </a:solidFill>
              </a:rPr>
              <a:t>  La classification</a:t>
            </a:r>
          </a:p>
          <a:p>
            <a:r>
              <a:rPr lang="fr-FR" sz="11500" b="1" dirty="0" smtClean="0">
                <a:solidFill>
                  <a:srgbClr val="FF0066"/>
                </a:solidFill>
              </a:rPr>
              <a:t>     Périodique !!</a:t>
            </a:r>
            <a:endParaRPr lang="fr-FR" sz="115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0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2580" y="437882"/>
            <a:ext cx="8912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Travaillons sur un troisième exemple pour terminer :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95458" y="1100608"/>
            <a:ext cx="7070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10 g de permanganate de potassium ont été entièrement dissous de manière à obtenir 200,0 </a:t>
            </a:r>
            <a:r>
              <a:rPr lang="fr-FR" sz="2000" b="1" dirty="0" err="1" smtClean="0"/>
              <a:t>mL</a:t>
            </a:r>
            <a:r>
              <a:rPr lang="fr-FR" sz="2000" b="1" dirty="0" smtClean="0"/>
              <a:t> de solution aqueuse A.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695458" y="1918191"/>
            <a:ext cx="6941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2 g d’acide oxalique ont été dissous de manière à obtenir 50 </a:t>
            </a:r>
            <a:r>
              <a:rPr lang="fr-FR" sz="2000" b="1" dirty="0" err="1" smtClean="0">
                <a:solidFill>
                  <a:srgbClr val="FF0000"/>
                </a:solidFill>
              </a:rPr>
              <a:t>mL</a:t>
            </a:r>
            <a:r>
              <a:rPr lang="fr-FR" sz="2000" b="1" dirty="0" smtClean="0">
                <a:solidFill>
                  <a:srgbClr val="FF0000"/>
                </a:solidFill>
              </a:rPr>
              <a:t> de solution aqueuse B.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21215" y="2919358"/>
            <a:ext cx="7018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00B0F0"/>
                </a:solidFill>
              </a:rPr>
              <a:t>On mélange 10 </a:t>
            </a:r>
            <a:r>
              <a:rPr lang="fr-FR" sz="2000" b="1" i="1" dirty="0" err="1" smtClean="0">
                <a:solidFill>
                  <a:srgbClr val="00B0F0"/>
                </a:solidFill>
              </a:rPr>
              <a:t>mL</a:t>
            </a:r>
            <a:r>
              <a:rPr lang="fr-FR" sz="2000" b="1" i="1" dirty="0" smtClean="0">
                <a:solidFill>
                  <a:srgbClr val="00B0F0"/>
                </a:solidFill>
              </a:rPr>
              <a:t> de A et 10 </a:t>
            </a:r>
            <a:r>
              <a:rPr lang="fr-FR" sz="2000" b="1" i="1" dirty="0" err="1" smtClean="0">
                <a:solidFill>
                  <a:srgbClr val="00B0F0"/>
                </a:solidFill>
              </a:rPr>
              <a:t>mL</a:t>
            </a:r>
            <a:r>
              <a:rPr lang="fr-FR" sz="2000" b="1" i="1" dirty="0" smtClean="0">
                <a:solidFill>
                  <a:srgbClr val="00B0F0"/>
                </a:solidFill>
              </a:rPr>
              <a:t> de B. </a:t>
            </a:r>
            <a:endParaRPr lang="fr-FR" sz="2000" b="1" i="1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2580" y="3612749"/>
            <a:ext cx="9800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 smtClean="0">
                <a:solidFill>
                  <a:srgbClr val="000099"/>
                </a:solidFill>
              </a:rPr>
              <a:t>Le mélange est-il encore rose lorsque la transformation est allée à son terme ?</a:t>
            </a:r>
            <a:endParaRPr lang="fr-FR" sz="3600" b="1" i="1" dirty="0">
              <a:solidFill>
                <a:srgbClr val="000099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33715" y="5154613"/>
            <a:ext cx="323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Couples </a:t>
            </a:r>
            <a:r>
              <a:rPr lang="fr-FR" sz="2400" b="1" i="1" dirty="0" err="1" smtClean="0">
                <a:solidFill>
                  <a:srgbClr val="FF0000"/>
                </a:solidFill>
              </a:rPr>
              <a:t>Ox</a:t>
            </a:r>
            <a:r>
              <a:rPr lang="fr-FR" sz="2400" b="1" i="1" dirty="0" smtClean="0">
                <a:solidFill>
                  <a:srgbClr val="FF0000"/>
                </a:solidFill>
              </a:rPr>
              <a:t>/</a:t>
            </a:r>
            <a:r>
              <a:rPr lang="fr-FR" sz="2400" b="1" i="1" dirty="0" err="1" smtClean="0">
                <a:solidFill>
                  <a:srgbClr val="FF0000"/>
                </a:solidFill>
              </a:rPr>
              <a:t>réd</a:t>
            </a:r>
            <a:r>
              <a:rPr lang="fr-FR" sz="2400" b="1" i="1" dirty="0" smtClean="0">
                <a:solidFill>
                  <a:srgbClr val="FF0000"/>
                </a:solidFill>
              </a:rPr>
              <a:t> : 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825025" y="4932608"/>
            <a:ext cx="3129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C00000"/>
                </a:solidFill>
              </a:rPr>
              <a:t>MnO</a:t>
            </a:r>
            <a:r>
              <a:rPr lang="fr-FR" sz="2800" b="1" i="1" baseline="-25000" dirty="0" smtClean="0">
                <a:solidFill>
                  <a:srgbClr val="C00000"/>
                </a:solidFill>
              </a:rPr>
              <a:t>4</a:t>
            </a:r>
            <a:r>
              <a:rPr lang="fr-FR" sz="2800" b="1" i="1" baseline="30000" dirty="0" smtClean="0">
                <a:solidFill>
                  <a:srgbClr val="C00000"/>
                </a:solidFill>
              </a:rPr>
              <a:t>-</a:t>
            </a:r>
            <a:r>
              <a:rPr lang="fr-FR" sz="2800" b="1" i="1" dirty="0" smtClean="0">
                <a:solidFill>
                  <a:srgbClr val="C00000"/>
                </a:solidFill>
              </a:rPr>
              <a:t>/Mn</a:t>
            </a:r>
            <a:r>
              <a:rPr lang="fr-FR" sz="2800" b="1" i="1" baseline="30000" dirty="0" smtClean="0">
                <a:solidFill>
                  <a:srgbClr val="C00000"/>
                </a:solidFill>
              </a:rPr>
              <a:t>2+</a:t>
            </a:r>
            <a:endParaRPr lang="fr-FR" sz="2800" b="1" i="1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43223" y="5421470"/>
            <a:ext cx="3284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FF3399"/>
                </a:solidFill>
              </a:rPr>
              <a:t>CO</a:t>
            </a:r>
            <a:r>
              <a:rPr lang="fr-FR" sz="2800" b="1" i="1" baseline="-25000" dirty="0" smtClean="0">
                <a:solidFill>
                  <a:srgbClr val="FF3399"/>
                </a:solidFill>
              </a:rPr>
              <a:t>2</a:t>
            </a:r>
            <a:r>
              <a:rPr lang="fr-FR" sz="2800" b="1" i="1" dirty="0" smtClean="0">
                <a:solidFill>
                  <a:srgbClr val="FF3399"/>
                </a:solidFill>
              </a:rPr>
              <a:t>/H</a:t>
            </a:r>
            <a:r>
              <a:rPr lang="fr-FR" sz="2800" b="1" i="1" baseline="-25000" dirty="0" smtClean="0">
                <a:solidFill>
                  <a:srgbClr val="FF3399"/>
                </a:solidFill>
              </a:rPr>
              <a:t>2</a:t>
            </a:r>
            <a:r>
              <a:rPr lang="fr-FR" sz="2800" b="1" i="1" dirty="0" smtClean="0">
                <a:solidFill>
                  <a:srgbClr val="FF3399"/>
                </a:solidFill>
              </a:rPr>
              <a:t>C</a:t>
            </a:r>
            <a:r>
              <a:rPr lang="fr-FR" sz="2800" b="1" i="1" baseline="-25000" dirty="0" smtClean="0">
                <a:solidFill>
                  <a:srgbClr val="FF3399"/>
                </a:solidFill>
              </a:rPr>
              <a:t>2</a:t>
            </a:r>
            <a:r>
              <a:rPr lang="fr-FR" sz="2800" b="1" i="1" dirty="0" smtClean="0">
                <a:solidFill>
                  <a:srgbClr val="FF3399"/>
                </a:solidFill>
              </a:rPr>
              <a:t>O</a:t>
            </a:r>
            <a:r>
              <a:rPr lang="fr-FR" sz="2800" b="1" i="1" baseline="-25000" dirty="0" smtClean="0">
                <a:solidFill>
                  <a:srgbClr val="FF3399"/>
                </a:solidFill>
              </a:rPr>
              <a:t>4</a:t>
            </a:r>
            <a:endParaRPr lang="fr-FR" sz="2800" b="1" i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8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5" grpId="2"/>
      <p:bldP spid="6" grpId="0"/>
      <p:bldP spid="6" grpId="1"/>
      <p:bldP spid="7" grpId="0"/>
      <p:bldP spid="8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2562897" y="1044105"/>
                <a:ext cx="950460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solidFill>
                      <a:srgbClr val="0070C0"/>
                    </a:solidFill>
                  </a:rPr>
                  <a:t>MnO</a:t>
                </a:r>
                <a:r>
                  <a:rPr lang="fr-FR" sz="2400" b="1" baseline="-25000" dirty="0" smtClean="0">
                    <a:solidFill>
                      <a:srgbClr val="0070C0"/>
                    </a:solidFill>
                  </a:rPr>
                  <a:t>4</a:t>
                </a:r>
                <a:r>
                  <a:rPr lang="fr-FR" sz="2400" b="1" baseline="30000" dirty="0" smtClean="0">
                    <a:solidFill>
                      <a:srgbClr val="0070C0"/>
                    </a:solidFill>
                  </a:rPr>
                  <a:t>-</a:t>
                </a:r>
                <a:r>
                  <a:rPr lang="fr-FR" sz="24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fr-FR" sz="2400" b="1" dirty="0">
                    <a:solidFill>
                      <a:srgbClr val="0070C0"/>
                    </a:solidFill>
                  </a:rPr>
                  <a:t>+  </a:t>
                </a:r>
                <a:r>
                  <a:rPr lang="fr-FR" sz="2400" b="1" dirty="0" smtClean="0">
                    <a:solidFill>
                      <a:srgbClr val="0070C0"/>
                    </a:solidFill>
                  </a:rPr>
                  <a:t>8 H</a:t>
                </a:r>
                <a:r>
                  <a:rPr lang="fr-FR" sz="2400" b="1" baseline="30000" dirty="0" smtClean="0">
                    <a:solidFill>
                      <a:srgbClr val="0070C0"/>
                    </a:solidFill>
                  </a:rPr>
                  <a:t>+</a:t>
                </a:r>
                <a:r>
                  <a:rPr lang="fr-FR" sz="2400" b="1" dirty="0" smtClean="0">
                    <a:solidFill>
                      <a:srgbClr val="0070C0"/>
                    </a:solidFill>
                  </a:rPr>
                  <a:t>  + 5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</m:acc>
                    <m:r>
                      <a:rPr lang="fr-FR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400" b="1" dirty="0" smtClean="0">
                    <a:solidFill>
                      <a:srgbClr val="0070C0"/>
                    </a:solidFill>
                  </a:rPr>
                  <a:t>→ Mn</a:t>
                </a:r>
                <a:r>
                  <a:rPr lang="fr-FR" sz="2400" b="1" baseline="30000" dirty="0" smtClean="0">
                    <a:solidFill>
                      <a:srgbClr val="0070C0"/>
                    </a:solidFill>
                  </a:rPr>
                  <a:t>2+</a:t>
                </a:r>
                <a:r>
                  <a:rPr lang="fr-FR" sz="24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fr-FR" sz="2400" b="1" dirty="0">
                    <a:solidFill>
                      <a:srgbClr val="0070C0"/>
                    </a:solidFill>
                  </a:rPr>
                  <a:t>+ </a:t>
                </a:r>
                <a:r>
                  <a:rPr lang="fr-FR" sz="2400" b="1" dirty="0" smtClean="0">
                    <a:solidFill>
                      <a:srgbClr val="0070C0"/>
                    </a:solidFill>
                  </a:rPr>
                  <a:t>4 H</a:t>
                </a:r>
                <a:r>
                  <a:rPr lang="fr-FR" sz="2400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fr-FR" sz="2400" b="1" dirty="0" smtClean="0">
                    <a:solidFill>
                      <a:srgbClr val="0070C0"/>
                    </a:solidFill>
                  </a:rPr>
                  <a:t>O</a:t>
                </a:r>
                <a:endParaRPr lang="fr-FR" sz="2400" b="1" dirty="0">
                  <a:solidFill>
                    <a:srgbClr val="0070C0"/>
                  </a:solidFill>
                </a:endParaRPr>
              </a:p>
              <a:p>
                <a:endParaRPr lang="fr-FR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897" y="1044105"/>
                <a:ext cx="9504608" cy="830997"/>
              </a:xfrm>
              <a:prstGeom prst="rect">
                <a:avLst/>
              </a:prstGeom>
              <a:blipFill rotWithShape="0">
                <a:blip r:embed="rId2"/>
                <a:stretch>
                  <a:fillRect l="-962" t="-58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2562895" y="1950030"/>
                <a:ext cx="92856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H</a:t>
                </a:r>
                <a:r>
                  <a:rPr lang="fr-FR" sz="2400" b="1" baseline="-250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2</a:t>
                </a:r>
                <a:r>
                  <a:rPr lang="fr-FR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C</a:t>
                </a:r>
                <a:r>
                  <a:rPr lang="fr-FR" sz="2400" b="1" baseline="-250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2</a:t>
                </a:r>
                <a:r>
                  <a:rPr lang="fr-FR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O</a:t>
                </a:r>
                <a:r>
                  <a:rPr lang="fr-FR" sz="2400" b="1" baseline="-250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4</a:t>
                </a:r>
                <a:r>
                  <a:rPr lang="fr-FR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 </a:t>
                </a:r>
                <a:r>
                  <a:rPr lang="fr-FR" sz="2400" b="1" dirty="0">
                    <a:solidFill>
                      <a:schemeClr val="accent5">
                        <a:lumMod val="50000"/>
                      </a:schemeClr>
                    </a:solidFill>
                  </a:rPr>
                  <a:t>→ 2 </a:t>
                </a:r>
                <a:r>
                  <a:rPr lang="fr-FR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CO</a:t>
                </a:r>
                <a:r>
                  <a:rPr lang="fr-FR" sz="2400" b="1" baseline="-250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2</a:t>
                </a:r>
                <a:r>
                  <a:rPr lang="fr-FR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+ 2 H</a:t>
                </a:r>
                <a:r>
                  <a:rPr lang="fr-FR" sz="2400" b="1" baseline="30000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+</a:t>
                </a:r>
                <a:r>
                  <a:rPr lang="fr-FR" sz="2400" b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  + 2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24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</m:acc>
                    <m:r>
                      <a:rPr lang="fr-FR" sz="2400" b="1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24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endParaRPr lang="fr-FR" sz="24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895" y="1950030"/>
                <a:ext cx="9285668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984" t="-58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1828800" y="1090846"/>
                <a:ext cx="11590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fr-FR" sz="2400" b="1" dirty="0" smtClean="0">
                    <a:solidFill>
                      <a:srgbClr val="FF0000"/>
                    </a:solidFill>
                  </a:rPr>
                  <a:t>2</a:t>
                </a:r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090846"/>
                <a:ext cx="1159099" cy="461665"/>
              </a:xfrm>
              <a:prstGeom prst="rect">
                <a:avLst/>
              </a:prstGeom>
              <a:blipFill rotWithShape="0"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1609858" y="1988494"/>
                <a:ext cx="9530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fr-FR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58" y="1988494"/>
                <a:ext cx="953037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cteur droit 7"/>
          <p:cNvCxnSpPr/>
          <p:nvPr/>
        </p:nvCxnSpPr>
        <p:spPr>
          <a:xfrm flipV="1">
            <a:off x="1352283" y="2605958"/>
            <a:ext cx="9414456" cy="2575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609858" y="2883303"/>
            <a:ext cx="8989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2 MnO</a:t>
            </a:r>
            <a:r>
              <a:rPr lang="fr-FR" sz="2000" b="1" baseline="-25000" dirty="0">
                <a:solidFill>
                  <a:srgbClr val="FF0000"/>
                </a:solidFill>
              </a:rPr>
              <a:t>4</a:t>
            </a:r>
            <a:r>
              <a:rPr lang="fr-FR" sz="2000" b="1" baseline="30000" dirty="0">
                <a:solidFill>
                  <a:srgbClr val="FF0000"/>
                </a:solidFill>
              </a:rPr>
              <a:t>-</a:t>
            </a:r>
            <a:r>
              <a:rPr lang="fr-FR" sz="2000" b="1" baseline="-25000" dirty="0">
                <a:solidFill>
                  <a:srgbClr val="FF0000"/>
                </a:solidFill>
              </a:rPr>
              <a:t>(</a:t>
            </a:r>
            <a:r>
              <a:rPr lang="fr-FR" sz="2000" b="1" baseline="-25000" dirty="0" err="1">
                <a:solidFill>
                  <a:srgbClr val="FF0000"/>
                </a:solidFill>
              </a:rPr>
              <a:t>aq</a:t>
            </a:r>
            <a:r>
              <a:rPr lang="fr-FR" sz="2000" b="1" baseline="-25000" dirty="0">
                <a:solidFill>
                  <a:srgbClr val="FF0000"/>
                </a:solidFill>
              </a:rPr>
              <a:t>)</a:t>
            </a:r>
            <a:r>
              <a:rPr lang="fr-FR" sz="2000" b="1" dirty="0">
                <a:solidFill>
                  <a:srgbClr val="FF0000"/>
                </a:solidFill>
              </a:rPr>
              <a:t> +  5 H</a:t>
            </a:r>
            <a:r>
              <a:rPr lang="fr-FR" sz="2000" b="1" baseline="-25000" dirty="0">
                <a:solidFill>
                  <a:srgbClr val="FF0000"/>
                </a:solidFill>
              </a:rPr>
              <a:t>2</a:t>
            </a:r>
            <a:r>
              <a:rPr lang="fr-FR" sz="2000" b="1" dirty="0">
                <a:solidFill>
                  <a:srgbClr val="FF0000"/>
                </a:solidFill>
              </a:rPr>
              <a:t>C</a:t>
            </a:r>
            <a:r>
              <a:rPr lang="fr-FR" sz="2000" b="1" baseline="-25000" dirty="0">
                <a:solidFill>
                  <a:srgbClr val="FF0000"/>
                </a:solidFill>
              </a:rPr>
              <a:t>2</a:t>
            </a:r>
            <a:r>
              <a:rPr lang="fr-FR" sz="2000" b="1" dirty="0">
                <a:solidFill>
                  <a:srgbClr val="FF0000"/>
                </a:solidFill>
              </a:rPr>
              <a:t>O</a:t>
            </a:r>
            <a:r>
              <a:rPr lang="fr-FR" sz="2000" b="1" baseline="-25000" dirty="0">
                <a:solidFill>
                  <a:srgbClr val="FF0000"/>
                </a:solidFill>
              </a:rPr>
              <a:t>4(</a:t>
            </a:r>
            <a:r>
              <a:rPr lang="fr-FR" sz="2000" b="1" baseline="-25000" dirty="0" err="1">
                <a:solidFill>
                  <a:srgbClr val="FF0000"/>
                </a:solidFill>
              </a:rPr>
              <a:t>aq</a:t>
            </a:r>
            <a:r>
              <a:rPr lang="fr-FR" sz="2000" b="1" baseline="-25000" dirty="0">
                <a:solidFill>
                  <a:srgbClr val="FF0000"/>
                </a:solidFill>
              </a:rPr>
              <a:t>)</a:t>
            </a:r>
            <a:r>
              <a:rPr lang="fr-FR" sz="2000" b="1" dirty="0">
                <a:solidFill>
                  <a:srgbClr val="FF0000"/>
                </a:solidFill>
              </a:rPr>
              <a:t> + </a:t>
            </a:r>
            <a:r>
              <a:rPr lang="fr-FR" sz="2000" b="1" dirty="0" smtClean="0">
                <a:solidFill>
                  <a:srgbClr val="FF0000"/>
                </a:solidFill>
              </a:rPr>
              <a:t>6 </a:t>
            </a:r>
            <a:r>
              <a:rPr lang="fr-FR" sz="2000" b="1" dirty="0">
                <a:solidFill>
                  <a:srgbClr val="FF0000"/>
                </a:solidFill>
              </a:rPr>
              <a:t>H</a:t>
            </a:r>
            <a:r>
              <a:rPr lang="fr-FR" sz="2000" b="1" baseline="30000" dirty="0">
                <a:solidFill>
                  <a:srgbClr val="FF0000"/>
                </a:solidFill>
              </a:rPr>
              <a:t>+</a:t>
            </a:r>
            <a:r>
              <a:rPr lang="fr-FR" sz="2000" b="1" baseline="-25000" dirty="0">
                <a:solidFill>
                  <a:srgbClr val="FF0000"/>
                </a:solidFill>
              </a:rPr>
              <a:t>(</a:t>
            </a:r>
            <a:r>
              <a:rPr lang="fr-FR" sz="2000" b="1" baseline="-25000" dirty="0" err="1">
                <a:solidFill>
                  <a:srgbClr val="FF0000"/>
                </a:solidFill>
              </a:rPr>
              <a:t>aq</a:t>
            </a:r>
            <a:r>
              <a:rPr lang="fr-FR" sz="2000" b="1" baseline="-25000" dirty="0">
                <a:solidFill>
                  <a:srgbClr val="FF0000"/>
                </a:solidFill>
              </a:rPr>
              <a:t>)</a:t>
            </a:r>
            <a:r>
              <a:rPr lang="fr-FR" sz="2000" b="1" dirty="0">
                <a:solidFill>
                  <a:srgbClr val="FF0000"/>
                </a:solidFill>
              </a:rPr>
              <a:t> → 2 Mn</a:t>
            </a:r>
            <a:r>
              <a:rPr lang="fr-FR" sz="2000" b="1" baseline="30000" dirty="0">
                <a:solidFill>
                  <a:srgbClr val="FF0000"/>
                </a:solidFill>
              </a:rPr>
              <a:t>2+</a:t>
            </a:r>
            <a:r>
              <a:rPr lang="fr-FR" sz="2000" b="1" baseline="-25000" dirty="0">
                <a:solidFill>
                  <a:srgbClr val="FF0000"/>
                </a:solidFill>
              </a:rPr>
              <a:t>(</a:t>
            </a:r>
            <a:r>
              <a:rPr lang="fr-FR" sz="2000" b="1" baseline="-25000" dirty="0" err="1">
                <a:solidFill>
                  <a:srgbClr val="FF0000"/>
                </a:solidFill>
              </a:rPr>
              <a:t>aq</a:t>
            </a:r>
            <a:r>
              <a:rPr lang="fr-FR" sz="2000" b="1" baseline="-25000" dirty="0">
                <a:solidFill>
                  <a:srgbClr val="FF0000"/>
                </a:solidFill>
              </a:rPr>
              <a:t>)</a:t>
            </a:r>
            <a:r>
              <a:rPr lang="fr-FR" sz="2000" b="1" dirty="0">
                <a:solidFill>
                  <a:srgbClr val="FF0000"/>
                </a:solidFill>
              </a:rPr>
              <a:t> + 10 CO</a:t>
            </a:r>
            <a:r>
              <a:rPr lang="fr-FR" sz="2000" b="1" baseline="-25000" dirty="0">
                <a:solidFill>
                  <a:srgbClr val="FF0000"/>
                </a:solidFill>
              </a:rPr>
              <a:t>2(</a:t>
            </a:r>
            <a:r>
              <a:rPr lang="fr-FR" sz="2000" b="1" baseline="-25000" dirty="0" err="1">
                <a:solidFill>
                  <a:srgbClr val="FF0000"/>
                </a:solidFill>
              </a:rPr>
              <a:t>aq</a:t>
            </a:r>
            <a:r>
              <a:rPr lang="fr-FR" sz="2000" b="1" baseline="-25000" dirty="0">
                <a:solidFill>
                  <a:srgbClr val="FF0000"/>
                </a:solidFill>
              </a:rPr>
              <a:t>)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 + </a:t>
            </a:r>
            <a:r>
              <a:rPr lang="fr-FR" sz="2000" b="1" dirty="0">
                <a:solidFill>
                  <a:srgbClr val="FF0000"/>
                </a:solidFill>
              </a:rPr>
              <a:t>8 H</a:t>
            </a:r>
            <a:r>
              <a:rPr lang="fr-FR" sz="2000" b="1" baseline="-25000" dirty="0">
                <a:solidFill>
                  <a:srgbClr val="FF0000"/>
                </a:solidFill>
              </a:rPr>
              <a:t>2</a:t>
            </a:r>
            <a:r>
              <a:rPr lang="fr-FR" sz="2000" b="1" dirty="0">
                <a:solidFill>
                  <a:srgbClr val="FF0000"/>
                </a:solidFill>
              </a:rPr>
              <a:t>O</a:t>
            </a:r>
            <a:r>
              <a:rPr lang="fr-FR" sz="2000" b="1" baseline="-25000" dirty="0">
                <a:solidFill>
                  <a:srgbClr val="FF0000"/>
                </a:solidFill>
              </a:rPr>
              <a:t>(l)</a:t>
            </a:r>
            <a:endParaRPr lang="fr-FR" sz="2000" b="1" dirty="0">
              <a:solidFill>
                <a:srgbClr val="FF0000"/>
              </a:solidFill>
            </a:endParaRPr>
          </a:p>
          <a:p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262130" y="3842777"/>
            <a:ext cx="10586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2 MnO</a:t>
            </a:r>
            <a:r>
              <a:rPr lang="fr-FR" sz="2400" b="1" i="1" baseline="-25000" dirty="0">
                <a:solidFill>
                  <a:srgbClr val="0000FF"/>
                </a:solidFill>
              </a:rPr>
              <a:t>4</a:t>
            </a:r>
            <a:r>
              <a:rPr lang="fr-FR" sz="2400" b="1" i="1" baseline="30000" dirty="0">
                <a:solidFill>
                  <a:srgbClr val="0000FF"/>
                </a:solidFill>
              </a:rPr>
              <a:t>-</a:t>
            </a:r>
            <a:r>
              <a:rPr lang="fr-FR" sz="2400" b="1" i="1" baseline="-25000" dirty="0">
                <a:solidFill>
                  <a:srgbClr val="0000FF"/>
                </a:solidFill>
              </a:rPr>
              <a:t>(</a:t>
            </a:r>
            <a:r>
              <a:rPr lang="fr-FR" sz="2400" b="1" i="1" baseline="-25000" dirty="0" err="1">
                <a:solidFill>
                  <a:srgbClr val="0000FF"/>
                </a:solidFill>
              </a:rPr>
              <a:t>aq</a:t>
            </a:r>
            <a:r>
              <a:rPr lang="fr-FR" sz="2400" b="1" i="1" baseline="-25000" dirty="0">
                <a:solidFill>
                  <a:srgbClr val="0000FF"/>
                </a:solidFill>
              </a:rPr>
              <a:t>)</a:t>
            </a:r>
            <a:r>
              <a:rPr lang="fr-FR" sz="2400" b="1" i="1" dirty="0">
                <a:solidFill>
                  <a:srgbClr val="0000FF"/>
                </a:solidFill>
              </a:rPr>
              <a:t> +  5 H</a:t>
            </a:r>
            <a:r>
              <a:rPr lang="fr-FR" sz="2400" b="1" i="1" baseline="-25000" dirty="0">
                <a:solidFill>
                  <a:srgbClr val="0000FF"/>
                </a:solidFill>
              </a:rPr>
              <a:t>2</a:t>
            </a:r>
            <a:r>
              <a:rPr lang="fr-FR" sz="2400" b="1" i="1" dirty="0">
                <a:solidFill>
                  <a:srgbClr val="0000FF"/>
                </a:solidFill>
              </a:rPr>
              <a:t>C</a:t>
            </a:r>
            <a:r>
              <a:rPr lang="fr-FR" sz="2400" b="1" i="1" baseline="-25000" dirty="0">
                <a:solidFill>
                  <a:srgbClr val="0000FF"/>
                </a:solidFill>
              </a:rPr>
              <a:t>2</a:t>
            </a:r>
            <a:r>
              <a:rPr lang="fr-FR" sz="2400" b="1" i="1" dirty="0">
                <a:solidFill>
                  <a:srgbClr val="0000FF"/>
                </a:solidFill>
              </a:rPr>
              <a:t>O</a:t>
            </a:r>
            <a:r>
              <a:rPr lang="fr-FR" sz="2400" b="1" i="1" baseline="-25000" dirty="0">
                <a:solidFill>
                  <a:srgbClr val="0000FF"/>
                </a:solidFill>
              </a:rPr>
              <a:t>4(</a:t>
            </a:r>
            <a:r>
              <a:rPr lang="fr-FR" sz="2400" b="1" i="1" baseline="-25000" dirty="0" err="1">
                <a:solidFill>
                  <a:srgbClr val="0000FF"/>
                </a:solidFill>
              </a:rPr>
              <a:t>aq</a:t>
            </a:r>
            <a:r>
              <a:rPr lang="fr-FR" sz="2400" b="1" i="1" baseline="-25000" dirty="0">
                <a:solidFill>
                  <a:srgbClr val="0000FF"/>
                </a:solidFill>
              </a:rPr>
              <a:t>)</a:t>
            </a:r>
            <a:r>
              <a:rPr lang="fr-FR" sz="2400" b="1" i="1" dirty="0">
                <a:solidFill>
                  <a:srgbClr val="0000FF"/>
                </a:solidFill>
              </a:rPr>
              <a:t> + 6 </a:t>
            </a:r>
            <a:r>
              <a:rPr lang="fr-FR" sz="2400" b="1" i="1" dirty="0" smtClean="0">
                <a:solidFill>
                  <a:srgbClr val="0000FF"/>
                </a:solidFill>
              </a:rPr>
              <a:t>H</a:t>
            </a:r>
            <a:r>
              <a:rPr lang="fr-FR" sz="2400" b="1" i="1" baseline="-25000" dirty="0" smtClean="0">
                <a:solidFill>
                  <a:srgbClr val="0000FF"/>
                </a:solidFill>
              </a:rPr>
              <a:t>3</a:t>
            </a:r>
            <a:r>
              <a:rPr lang="fr-FR" sz="2400" b="1" i="1" dirty="0" smtClean="0">
                <a:solidFill>
                  <a:srgbClr val="0000FF"/>
                </a:solidFill>
              </a:rPr>
              <a:t>O</a:t>
            </a:r>
            <a:r>
              <a:rPr lang="fr-FR" sz="2400" b="1" i="1" baseline="30000" dirty="0" smtClean="0">
                <a:solidFill>
                  <a:srgbClr val="0000FF"/>
                </a:solidFill>
              </a:rPr>
              <a:t>+</a:t>
            </a:r>
            <a:r>
              <a:rPr lang="fr-FR" sz="2400" b="1" i="1" baseline="-25000" dirty="0" smtClean="0">
                <a:solidFill>
                  <a:srgbClr val="0000FF"/>
                </a:solidFill>
              </a:rPr>
              <a:t>(</a:t>
            </a:r>
            <a:r>
              <a:rPr lang="fr-FR" sz="2400" b="1" i="1" baseline="-25000" dirty="0" err="1">
                <a:solidFill>
                  <a:srgbClr val="0000FF"/>
                </a:solidFill>
              </a:rPr>
              <a:t>aq</a:t>
            </a:r>
            <a:r>
              <a:rPr lang="fr-FR" sz="2400" b="1" i="1" baseline="-25000" dirty="0">
                <a:solidFill>
                  <a:srgbClr val="0000FF"/>
                </a:solidFill>
              </a:rPr>
              <a:t>)</a:t>
            </a:r>
            <a:r>
              <a:rPr lang="fr-FR" sz="2400" b="1" i="1" dirty="0">
                <a:solidFill>
                  <a:srgbClr val="0000FF"/>
                </a:solidFill>
              </a:rPr>
              <a:t> → 2 Mn</a:t>
            </a:r>
            <a:r>
              <a:rPr lang="fr-FR" sz="2400" b="1" i="1" baseline="30000" dirty="0">
                <a:solidFill>
                  <a:srgbClr val="0000FF"/>
                </a:solidFill>
              </a:rPr>
              <a:t>2+</a:t>
            </a:r>
            <a:r>
              <a:rPr lang="fr-FR" sz="2400" b="1" i="1" baseline="-25000" dirty="0">
                <a:solidFill>
                  <a:srgbClr val="0000FF"/>
                </a:solidFill>
              </a:rPr>
              <a:t>(</a:t>
            </a:r>
            <a:r>
              <a:rPr lang="fr-FR" sz="2400" b="1" i="1" baseline="-25000" dirty="0" err="1">
                <a:solidFill>
                  <a:srgbClr val="0000FF"/>
                </a:solidFill>
              </a:rPr>
              <a:t>aq</a:t>
            </a:r>
            <a:r>
              <a:rPr lang="fr-FR" sz="2400" b="1" i="1" baseline="-25000" dirty="0">
                <a:solidFill>
                  <a:srgbClr val="0000FF"/>
                </a:solidFill>
              </a:rPr>
              <a:t>)</a:t>
            </a:r>
            <a:r>
              <a:rPr lang="fr-FR" sz="2400" b="1" i="1" dirty="0">
                <a:solidFill>
                  <a:srgbClr val="0000FF"/>
                </a:solidFill>
              </a:rPr>
              <a:t> + 10 CO</a:t>
            </a:r>
            <a:r>
              <a:rPr lang="fr-FR" sz="2400" b="1" i="1" baseline="-25000" dirty="0">
                <a:solidFill>
                  <a:srgbClr val="0000FF"/>
                </a:solidFill>
              </a:rPr>
              <a:t>2(</a:t>
            </a:r>
            <a:r>
              <a:rPr lang="fr-FR" sz="2400" b="1" i="1" baseline="-25000" dirty="0" err="1">
                <a:solidFill>
                  <a:srgbClr val="0000FF"/>
                </a:solidFill>
              </a:rPr>
              <a:t>aq</a:t>
            </a:r>
            <a:r>
              <a:rPr lang="fr-FR" sz="2400" b="1" i="1" baseline="-25000" dirty="0">
                <a:solidFill>
                  <a:srgbClr val="0000FF"/>
                </a:solidFill>
              </a:rPr>
              <a:t>)</a:t>
            </a:r>
            <a:r>
              <a:rPr lang="fr-FR" sz="2400" b="1" i="1" dirty="0">
                <a:solidFill>
                  <a:srgbClr val="0000FF"/>
                </a:solidFill>
              </a:rPr>
              <a:t> + </a:t>
            </a:r>
            <a:r>
              <a:rPr lang="fr-FR" sz="2400" b="1" i="1" dirty="0" smtClean="0">
                <a:solidFill>
                  <a:srgbClr val="0000FF"/>
                </a:solidFill>
              </a:rPr>
              <a:t>14 </a:t>
            </a:r>
            <a:r>
              <a:rPr lang="fr-FR" sz="2400" b="1" i="1" dirty="0">
                <a:solidFill>
                  <a:srgbClr val="0000FF"/>
                </a:solidFill>
              </a:rPr>
              <a:t>H</a:t>
            </a:r>
            <a:r>
              <a:rPr lang="fr-FR" sz="2400" b="1" i="1" baseline="-25000" dirty="0">
                <a:solidFill>
                  <a:srgbClr val="0000FF"/>
                </a:solidFill>
              </a:rPr>
              <a:t>2</a:t>
            </a:r>
            <a:r>
              <a:rPr lang="fr-FR" sz="2400" b="1" i="1" dirty="0">
                <a:solidFill>
                  <a:srgbClr val="0000FF"/>
                </a:solidFill>
              </a:rPr>
              <a:t>O</a:t>
            </a:r>
            <a:r>
              <a:rPr lang="fr-FR" sz="2400" b="1" i="1" baseline="-25000" dirty="0">
                <a:solidFill>
                  <a:srgbClr val="0000FF"/>
                </a:solidFill>
              </a:rPr>
              <a:t>(l)</a:t>
            </a:r>
            <a:endParaRPr lang="fr-FR" sz="2400" b="1" i="1" dirty="0">
              <a:solidFill>
                <a:srgbClr val="0000FF"/>
              </a:solidFill>
            </a:endParaRPr>
          </a:p>
          <a:p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17454" y="2558121"/>
            <a:ext cx="115909" cy="3452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609858" y="2883303"/>
            <a:ext cx="8989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2 MnO</a:t>
            </a:r>
            <a:r>
              <a:rPr lang="fr-FR" sz="2000" b="1" baseline="-25000" dirty="0">
                <a:solidFill>
                  <a:srgbClr val="FF0000"/>
                </a:solidFill>
              </a:rPr>
              <a:t>4</a:t>
            </a:r>
            <a:r>
              <a:rPr lang="fr-FR" sz="2000" b="1" baseline="30000" dirty="0">
                <a:solidFill>
                  <a:srgbClr val="FF0000"/>
                </a:solidFill>
              </a:rPr>
              <a:t>-</a:t>
            </a:r>
            <a:r>
              <a:rPr lang="fr-FR" sz="2000" b="1" baseline="-25000" dirty="0">
                <a:solidFill>
                  <a:srgbClr val="FF0000"/>
                </a:solidFill>
              </a:rPr>
              <a:t>(</a:t>
            </a:r>
            <a:r>
              <a:rPr lang="fr-FR" sz="2000" b="1" baseline="-25000" dirty="0" err="1">
                <a:solidFill>
                  <a:srgbClr val="FF0000"/>
                </a:solidFill>
              </a:rPr>
              <a:t>aq</a:t>
            </a:r>
            <a:r>
              <a:rPr lang="fr-FR" sz="2000" b="1" baseline="-25000" dirty="0">
                <a:solidFill>
                  <a:srgbClr val="FF0000"/>
                </a:solidFill>
              </a:rPr>
              <a:t>)</a:t>
            </a:r>
            <a:r>
              <a:rPr lang="fr-FR" sz="2000" b="1" dirty="0">
                <a:solidFill>
                  <a:srgbClr val="FF0000"/>
                </a:solidFill>
              </a:rPr>
              <a:t> +  5 H</a:t>
            </a:r>
            <a:r>
              <a:rPr lang="fr-FR" sz="2000" b="1" baseline="-25000" dirty="0">
                <a:solidFill>
                  <a:srgbClr val="FF0000"/>
                </a:solidFill>
              </a:rPr>
              <a:t>2</a:t>
            </a:r>
            <a:r>
              <a:rPr lang="fr-FR" sz="2000" b="1" dirty="0">
                <a:solidFill>
                  <a:srgbClr val="FF0000"/>
                </a:solidFill>
              </a:rPr>
              <a:t>C</a:t>
            </a:r>
            <a:r>
              <a:rPr lang="fr-FR" sz="2000" b="1" baseline="-25000" dirty="0">
                <a:solidFill>
                  <a:srgbClr val="FF0000"/>
                </a:solidFill>
              </a:rPr>
              <a:t>2</a:t>
            </a:r>
            <a:r>
              <a:rPr lang="fr-FR" sz="2000" b="1" dirty="0">
                <a:solidFill>
                  <a:srgbClr val="FF0000"/>
                </a:solidFill>
              </a:rPr>
              <a:t>O</a:t>
            </a:r>
            <a:r>
              <a:rPr lang="fr-FR" sz="2000" b="1" baseline="-25000" dirty="0">
                <a:solidFill>
                  <a:srgbClr val="FF0000"/>
                </a:solidFill>
              </a:rPr>
              <a:t>4(</a:t>
            </a:r>
            <a:r>
              <a:rPr lang="fr-FR" sz="2000" b="1" baseline="-25000" dirty="0" err="1">
                <a:solidFill>
                  <a:srgbClr val="FF0000"/>
                </a:solidFill>
              </a:rPr>
              <a:t>aq</a:t>
            </a:r>
            <a:r>
              <a:rPr lang="fr-FR" sz="2000" b="1" baseline="-25000" dirty="0">
                <a:solidFill>
                  <a:srgbClr val="FF0000"/>
                </a:solidFill>
              </a:rPr>
              <a:t>)</a:t>
            </a:r>
            <a:r>
              <a:rPr lang="fr-FR" sz="2000" b="1" dirty="0">
                <a:solidFill>
                  <a:srgbClr val="FF0000"/>
                </a:solidFill>
              </a:rPr>
              <a:t> + </a:t>
            </a:r>
            <a:r>
              <a:rPr lang="fr-FR" sz="2000" b="1" dirty="0" smtClean="0">
                <a:solidFill>
                  <a:srgbClr val="FF0000"/>
                </a:solidFill>
              </a:rPr>
              <a:t>16 </a:t>
            </a:r>
            <a:r>
              <a:rPr lang="fr-FR" sz="2000" b="1" dirty="0">
                <a:solidFill>
                  <a:srgbClr val="FF0000"/>
                </a:solidFill>
              </a:rPr>
              <a:t>H</a:t>
            </a:r>
            <a:r>
              <a:rPr lang="fr-FR" sz="2000" b="1" baseline="30000" dirty="0">
                <a:solidFill>
                  <a:srgbClr val="FF0000"/>
                </a:solidFill>
              </a:rPr>
              <a:t>+</a:t>
            </a:r>
            <a:r>
              <a:rPr lang="fr-FR" sz="2000" b="1" baseline="-25000" dirty="0">
                <a:solidFill>
                  <a:srgbClr val="FF0000"/>
                </a:solidFill>
              </a:rPr>
              <a:t>(</a:t>
            </a:r>
            <a:r>
              <a:rPr lang="fr-FR" sz="2000" b="1" baseline="-25000" dirty="0" err="1">
                <a:solidFill>
                  <a:srgbClr val="FF0000"/>
                </a:solidFill>
              </a:rPr>
              <a:t>aq</a:t>
            </a:r>
            <a:r>
              <a:rPr lang="fr-FR" sz="2000" b="1" baseline="-25000" dirty="0">
                <a:solidFill>
                  <a:srgbClr val="FF0000"/>
                </a:solidFill>
              </a:rPr>
              <a:t>)</a:t>
            </a:r>
            <a:r>
              <a:rPr lang="fr-FR" sz="2000" b="1" dirty="0">
                <a:solidFill>
                  <a:srgbClr val="FF0000"/>
                </a:solidFill>
              </a:rPr>
              <a:t> → 2 Mn</a:t>
            </a:r>
            <a:r>
              <a:rPr lang="fr-FR" sz="2000" b="1" baseline="30000" dirty="0">
                <a:solidFill>
                  <a:srgbClr val="FF0000"/>
                </a:solidFill>
              </a:rPr>
              <a:t>2+</a:t>
            </a:r>
            <a:r>
              <a:rPr lang="fr-FR" sz="2000" b="1" baseline="-25000" dirty="0">
                <a:solidFill>
                  <a:srgbClr val="FF0000"/>
                </a:solidFill>
              </a:rPr>
              <a:t>(</a:t>
            </a:r>
            <a:r>
              <a:rPr lang="fr-FR" sz="2000" b="1" baseline="-25000" dirty="0" err="1">
                <a:solidFill>
                  <a:srgbClr val="FF0000"/>
                </a:solidFill>
              </a:rPr>
              <a:t>aq</a:t>
            </a:r>
            <a:r>
              <a:rPr lang="fr-FR" sz="2000" b="1" baseline="-25000" dirty="0">
                <a:solidFill>
                  <a:srgbClr val="FF0000"/>
                </a:solidFill>
              </a:rPr>
              <a:t>)</a:t>
            </a:r>
            <a:r>
              <a:rPr lang="fr-FR" sz="2000" b="1" dirty="0">
                <a:solidFill>
                  <a:srgbClr val="FF0000"/>
                </a:solidFill>
              </a:rPr>
              <a:t> + 10 CO</a:t>
            </a:r>
            <a:r>
              <a:rPr lang="fr-FR" sz="2000" b="1" baseline="-25000" dirty="0">
                <a:solidFill>
                  <a:srgbClr val="FF0000"/>
                </a:solidFill>
              </a:rPr>
              <a:t>2(</a:t>
            </a:r>
            <a:r>
              <a:rPr lang="fr-FR" sz="2000" b="1" baseline="-25000" dirty="0" err="1">
                <a:solidFill>
                  <a:srgbClr val="FF0000"/>
                </a:solidFill>
              </a:rPr>
              <a:t>aq</a:t>
            </a:r>
            <a:r>
              <a:rPr lang="fr-FR" sz="2000" b="1" baseline="-25000" dirty="0">
                <a:solidFill>
                  <a:srgbClr val="FF0000"/>
                </a:solidFill>
              </a:rPr>
              <a:t>)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+ 10 H</a:t>
            </a:r>
            <a:r>
              <a:rPr lang="fr-FR" sz="2000" b="1" baseline="30000" dirty="0" smtClean="0">
                <a:solidFill>
                  <a:srgbClr val="FF0000"/>
                </a:solidFill>
              </a:rPr>
              <a:t>+</a:t>
            </a:r>
            <a:r>
              <a:rPr lang="fr-FR" sz="2000" b="1" baseline="-25000" dirty="0" smtClean="0">
                <a:solidFill>
                  <a:srgbClr val="FF0000"/>
                </a:solidFill>
              </a:rPr>
              <a:t>(</a:t>
            </a:r>
            <a:r>
              <a:rPr lang="fr-FR" sz="2000" b="1" baseline="-25000" dirty="0" err="1" smtClean="0">
                <a:solidFill>
                  <a:srgbClr val="FF0000"/>
                </a:solidFill>
              </a:rPr>
              <a:t>aq</a:t>
            </a:r>
            <a:r>
              <a:rPr lang="fr-FR" sz="2000" b="1" baseline="-25000" dirty="0" smtClean="0">
                <a:solidFill>
                  <a:srgbClr val="FF0000"/>
                </a:solidFill>
              </a:rPr>
              <a:t>)</a:t>
            </a:r>
            <a:r>
              <a:rPr lang="fr-FR" sz="2000" b="1" dirty="0" smtClean="0">
                <a:solidFill>
                  <a:srgbClr val="FF0000"/>
                </a:solidFill>
              </a:rPr>
              <a:t> + </a:t>
            </a:r>
            <a:r>
              <a:rPr lang="fr-FR" sz="2000" b="1" dirty="0">
                <a:solidFill>
                  <a:srgbClr val="FF0000"/>
                </a:solidFill>
              </a:rPr>
              <a:t>8 H</a:t>
            </a:r>
            <a:r>
              <a:rPr lang="fr-FR" sz="2000" b="1" baseline="-25000" dirty="0">
                <a:solidFill>
                  <a:srgbClr val="FF0000"/>
                </a:solidFill>
              </a:rPr>
              <a:t>2</a:t>
            </a:r>
            <a:r>
              <a:rPr lang="fr-FR" sz="2000" b="1" dirty="0">
                <a:solidFill>
                  <a:srgbClr val="FF0000"/>
                </a:solidFill>
              </a:rPr>
              <a:t>O</a:t>
            </a:r>
            <a:r>
              <a:rPr lang="fr-FR" sz="2000" b="1" baseline="-25000" dirty="0">
                <a:solidFill>
                  <a:srgbClr val="FF0000"/>
                </a:solidFill>
              </a:rPr>
              <a:t>(l)</a:t>
            </a:r>
            <a:endParaRPr lang="fr-FR" sz="2000" b="1" dirty="0">
              <a:solidFill>
                <a:srgbClr val="FF0000"/>
              </a:solidFill>
            </a:endParaRPr>
          </a:p>
          <a:p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1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9" grpId="1"/>
      <p:bldP spid="18" grpId="0"/>
      <p:bldP spid="21" grpId="0" animBg="1"/>
      <p:bldP spid="11" grpId="0"/>
      <p:bldP spid="11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2580" y="437882"/>
            <a:ext cx="8912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Rappel de la situation :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95458" y="1100608"/>
            <a:ext cx="7070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10 g de permanganate de potassium ont été entièrement dissous de manière à obtenir 200,0 </a:t>
            </a:r>
            <a:r>
              <a:rPr lang="fr-FR" sz="2000" b="1" dirty="0" err="1" smtClean="0"/>
              <a:t>mL</a:t>
            </a:r>
            <a:r>
              <a:rPr lang="fr-FR" sz="2000" b="1" dirty="0" smtClean="0"/>
              <a:t> de solution aqueuse A.</a:t>
            </a: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695458" y="1918191"/>
            <a:ext cx="6941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2 g d’acide oxalique ont été dissous de manière à obtenir 50 </a:t>
            </a:r>
            <a:r>
              <a:rPr lang="fr-FR" sz="2000" b="1" dirty="0" err="1" smtClean="0">
                <a:solidFill>
                  <a:srgbClr val="FF0000"/>
                </a:solidFill>
              </a:rPr>
              <a:t>mL</a:t>
            </a:r>
            <a:r>
              <a:rPr lang="fr-FR" sz="2000" b="1" dirty="0" smtClean="0">
                <a:solidFill>
                  <a:srgbClr val="FF0000"/>
                </a:solidFill>
              </a:rPr>
              <a:t> de solution aqueuse B.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21215" y="2919358"/>
            <a:ext cx="7018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00B0F0"/>
                </a:solidFill>
              </a:rPr>
              <a:t>On mélange 10 </a:t>
            </a:r>
            <a:r>
              <a:rPr lang="fr-FR" sz="2000" b="1" i="1" dirty="0" err="1" smtClean="0">
                <a:solidFill>
                  <a:srgbClr val="00B0F0"/>
                </a:solidFill>
              </a:rPr>
              <a:t>mL</a:t>
            </a:r>
            <a:r>
              <a:rPr lang="fr-FR" sz="2000" b="1" i="1" dirty="0" smtClean="0">
                <a:solidFill>
                  <a:srgbClr val="00B0F0"/>
                </a:solidFill>
              </a:rPr>
              <a:t> de A et 10 </a:t>
            </a:r>
            <a:r>
              <a:rPr lang="fr-FR" sz="2000" b="1" i="1" dirty="0" err="1" smtClean="0">
                <a:solidFill>
                  <a:srgbClr val="00B0F0"/>
                </a:solidFill>
              </a:rPr>
              <a:t>mL</a:t>
            </a:r>
            <a:r>
              <a:rPr lang="fr-FR" sz="2000" b="1" i="1" dirty="0" smtClean="0">
                <a:solidFill>
                  <a:srgbClr val="00B0F0"/>
                </a:solidFill>
              </a:rPr>
              <a:t> de B. </a:t>
            </a:r>
            <a:endParaRPr lang="fr-FR" sz="2000" b="1" i="1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2580" y="3612749"/>
            <a:ext cx="9800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99"/>
                </a:solidFill>
              </a:rPr>
              <a:t>Le mélange est-il encore rose lorsque la transformation est allée à son terme ?</a:t>
            </a:r>
            <a:endParaRPr lang="fr-FR" sz="2400" b="1" i="1" dirty="0">
              <a:solidFill>
                <a:srgbClr val="000099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9250" y="4923780"/>
            <a:ext cx="10586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00FF"/>
                </a:solidFill>
              </a:rPr>
              <a:t>2 MnO</a:t>
            </a:r>
            <a:r>
              <a:rPr lang="fr-FR" sz="2400" b="1" i="1" baseline="-25000" dirty="0">
                <a:solidFill>
                  <a:srgbClr val="0000FF"/>
                </a:solidFill>
              </a:rPr>
              <a:t>4</a:t>
            </a:r>
            <a:r>
              <a:rPr lang="fr-FR" sz="2400" b="1" i="1" baseline="30000" dirty="0">
                <a:solidFill>
                  <a:srgbClr val="0000FF"/>
                </a:solidFill>
              </a:rPr>
              <a:t>-</a:t>
            </a:r>
            <a:r>
              <a:rPr lang="fr-FR" sz="2400" b="1" i="1" baseline="-25000" dirty="0">
                <a:solidFill>
                  <a:srgbClr val="0000FF"/>
                </a:solidFill>
              </a:rPr>
              <a:t>(</a:t>
            </a:r>
            <a:r>
              <a:rPr lang="fr-FR" sz="2400" b="1" i="1" baseline="-25000" dirty="0" err="1">
                <a:solidFill>
                  <a:srgbClr val="0000FF"/>
                </a:solidFill>
              </a:rPr>
              <a:t>aq</a:t>
            </a:r>
            <a:r>
              <a:rPr lang="fr-FR" sz="2400" b="1" i="1" baseline="-25000" dirty="0">
                <a:solidFill>
                  <a:srgbClr val="0000FF"/>
                </a:solidFill>
              </a:rPr>
              <a:t>)</a:t>
            </a:r>
            <a:r>
              <a:rPr lang="fr-FR" sz="2400" b="1" i="1" dirty="0">
                <a:solidFill>
                  <a:srgbClr val="0000FF"/>
                </a:solidFill>
              </a:rPr>
              <a:t> +  5 H</a:t>
            </a:r>
            <a:r>
              <a:rPr lang="fr-FR" sz="2400" b="1" i="1" baseline="-25000" dirty="0">
                <a:solidFill>
                  <a:srgbClr val="0000FF"/>
                </a:solidFill>
              </a:rPr>
              <a:t>2</a:t>
            </a:r>
            <a:r>
              <a:rPr lang="fr-FR" sz="2400" b="1" i="1" dirty="0">
                <a:solidFill>
                  <a:srgbClr val="0000FF"/>
                </a:solidFill>
              </a:rPr>
              <a:t>C</a:t>
            </a:r>
            <a:r>
              <a:rPr lang="fr-FR" sz="2400" b="1" i="1" baseline="-25000" dirty="0">
                <a:solidFill>
                  <a:srgbClr val="0000FF"/>
                </a:solidFill>
              </a:rPr>
              <a:t>2</a:t>
            </a:r>
            <a:r>
              <a:rPr lang="fr-FR" sz="2400" b="1" i="1" dirty="0">
                <a:solidFill>
                  <a:srgbClr val="0000FF"/>
                </a:solidFill>
              </a:rPr>
              <a:t>O</a:t>
            </a:r>
            <a:r>
              <a:rPr lang="fr-FR" sz="2400" b="1" i="1" baseline="-25000" dirty="0">
                <a:solidFill>
                  <a:srgbClr val="0000FF"/>
                </a:solidFill>
              </a:rPr>
              <a:t>4(</a:t>
            </a:r>
            <a:r>
              <a:rPr lang="fr-FR" sz="2400" b="1" i="1" baseline="-25000" dirty="0" err="1">
                <a:solidFill>
                  <a:srgbClr val="0000FF"/>
                </a:solidFill>
              </a:rPr>
              <a:t>aq</a:t>
            </a:r>
            <a:r>
              <a:rPr lang="fr-FR" sz="2400" b="1" i="1" baseline="-25000" dirty="0">
                <a:solidFill>
                  <a:srgbClr val="0000FF"/>
                </a:solidFill>
              </a:rPr>
              <a:t>)</a:t>
            </a:r>
            <a:r>
              <a:rPr lang="fr-FR" sz="2400" b="1" i="1" dirty="0">
                <a:solidFill>
                  <a:srgbClr val="0000FF"/>
                </a:solidFill>
              </a:rPr>
              <a:t> + 6 </a:t>
            </a:r>
            <a:r>
              <a:rPr lang="fr-FR" sz="2400" b="1" i="1" dirty="0" smtClean="0">
                <a:solidFill>
                  <a:srgbClr val="0000FF"/>
                </a:solidFill>
              </a:rPr>
              <a:t>H</a:t>
            </a:r>
            <a:r>
              <a:rPr lang="fr-FR" sz="2400" b="1" i="1" baseline="-25000" dirty="0" smtClean="0">
                <a:solidFill>
                  <a:srgbClr val="0000FF"/>
                </a:solidFill>
              </a:rPr>
              <a:t>3</a:t>
            </a:r>
            <a:r>
              <a:rPr lang="fr-FR" sz="2400" b="1" i="1" dirty="0" smtClean="0">
                <a:solidFill>
                  <a:srgbClr val="0000FF"/>
                </a:solidFill>
              </a:rPr>
              <a:t>O</a:t>
            </a:r>
            <a:r>
              <a:rPr lang="fr-FR" sz="2400" b="1" i="1" baseline="30000" dirty="0" smtClean="0">
                <a:solidFill>
                  <a:srgbClr val="0000FF"/>
                </a:solidFill>
              </a:rPr>
              <a:t>+</a:t>
            </a:r>
            <a:r>
              <a:rPr lang="fr-FR" sz="2400" b="1" i="1" baseline="-25000" dirty="0" smtClean="0">
                <a:solidFill>
                  <a:srgbClr val="0000FF"/>
                </a:solidFill>
              </a:rPr>
              <a:t>(</a:t>
            </a:r>
            <a:r>
              <a:rPr lang="fr-FR" sz="2400" b="1" i="1" baseline="-25000" dirty="0" err="1">
                <a:solidFill>
                  <a:srgbClr val="0000FF"/>
                </a:solidFill>
              </a:rPr>
              <a:t>aq</a:t>
            </a:r>
            <a:r>
              <a:rPr lang="fr-FR" sz="2400" b="1" i="1" baseline="-25000" dirty="0">
                <a:solidFill>
                  <a:srgbClr val="0000FF"/>
                </a:solidFill>
              </a:rPr>
              <a:t>)</a:t>
            </a:r>
            <a:r>
              <a:rPr lang="fr-FR" sz="2400" b="1" i="1" dirty="0">
                <a:solidFill>
                  <a:srgbClr val="0000FF"/>
                </a:solidFill>
              </a:rPr>
              <a:t> → 2 Mn</a:t>
            </a:r>
            <a:r>
              <a:rPr lang="fr-FR" sz="2400" b="1" i="1" baseline="30000" dirty="0">
                <a:solidFill>
                  <a:srgbClr val="0000FF"/>
                </a:solidFill>
              </a:rPr>
              <a:t>2+</a:t>
            </a:r>
            <a:r>
              <a:rPr lang="fr-FR" sz="2400" b="1" i="1" baseline="-25000" dirty="0">
                <a:solidFill>
                  <a:srgbClr val="0000FF"/>
                </a:solidFill>
              </a:rPr>
              <a:t>(</a:t>
            </a:r>
            <a:r>
              <a:rPr lang="fr-FR" sz="2400" b="1" i="1" baseline="-25000" dirty="0" err="1">
                <a:solidFill>
                  <a:srgbClr val="0000FF"/>
                </a:solidFill>
              </a:rPr>
              <a:t>aq</a:t>
            </a:r>
            <a:r>
              <a:rPr lang="fr-FR" sz="2400" b="1" i="1" baseline="-25000" dirty="0">
                <a:solidFill>
                  <a:srgbClr val="0000FF"/>
                </a:solidFill>
              </a:rPr>
              <a:t>)</a:t>
            </a:r>
            <a:r>
              <a:rPr lang="fr-FR" sz="2400" b="1" i="1" dirty="0">
                <a:solidFill>
                  <a:srgbClr val="0000FF"/>
                </a:solidFill>
              </a:rPr>
              <a:t> + 10 CO</a:t>
            </a:r>
            <a:r>
              <a:rPr lang="fr-FR" sz="2400" b="1" i="1" baseline="-25000" dirty="0">
                <a:solidFill>
                  <a:srgbClr val="0000FF"/>
                </a:solidFill>
              </a:rPr>
              <a:t>2(</a:t>
            </a:r>
            <a:r>
              <a:rPr lang="fr-FR" sz="2400" b="1" i="1" baseline="-25000" dirty="0" err="1">
                <a:solidFill>
                  <a:srgbClr val="0000FF"/>
                </a:solidFill>
              </a:rPr>
              <a:t>aq</a:t>
            </a:r>
            <a:r>
              <a:rPr lang="fr-FR" sz="2400" b="1" i="1" baseline="-25000" dirty="0">
                <a:solidFill>
                  <a:srgbClr val="0000FF"/>
                </a:solidFill>
              </a:rPr>
              <a:t>)</a:t>
            </a:r>
            <a:r>
              <a:rPr lang="fr-FR" sz="2400" b="1" i="1" dirty="0">
                <a:solidFill>
                  <a:srgbClr val="0000FF"/>
                </a:solidFill>
              </a:rPr>
              <a:t> + </a:t>
            </a:r>
            <a:r>
              <a:rPr lang="fr-FR" sz="2400" b="1" i="1" dirty="0" smtClean="0">
                <a:solidFill>
                  <a:srgbClr val="0000FF"/>
                </a:solidFill>
              </a:rPr>
              <a:t>14 </a:t>
            </a:r>
            <a:r>
              <a:rPr lang="fr-FR" sz="2400" b="1" i="1" dirty="0">
                <a:solidFill>
                  <a:srgbClr val="0000FF"/>
                </a:solidFill>
              </a:rPr>
              <a:t>H</a:t>
            </a:r>
            <a:r>
              <a:rPr lang="fr-FR" sz="2400" b="1" i="1" baseline="-25000" dirty="0">
                <a:solidFill>
                  <a:srgbClr val="0000FF"/>
                </a:solidFill>
              </a:rPr>
              <a:t>2</a:t>
            </a:r>
            <a:r>
              <a:rPr lang="fr-FR" sz="2400" b="1" i="1" dirty="0">
                <a:solidFill>
                  <a:srgbClr val="0000FF"/>
                </a:solidFill>
              </a:rPr>
              <a:t>O</a:t>
            </a:r>
            <a:r>
              <a:rPr lang="fr-FR" sz="2400" b="1" i="1" baseline="-25000" dirty="0">
                <a:solidFill>
                  <a:srgbClr val="0000FF"/>
                </a:solidFill>
              </a:rPr>
              <a:t>(l)</a:t>
            </a:r>
            <a:endParaRPr lang="fr-FR" sz="2400" b="1" i="1" dirty="0">
              <a:solidFill>
                <a:srgbClr val="0000FF"/>
              </a:solidFill>
            </a:endParaRPr>
          </a:p>
          <a:p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79249" y="5577840"/>
            <a:ext cx="9880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3399"/>
                </a:solidFill>
              </a:rPr>
              <a:t>     Rose    </a:t>
            </a:r>
            <a:r>
              <a:rPr lang="fr-FR" sz="2000" b="1" dirty="0" smtClean="0"/>
              <a:t>                  incolore          </a:t>
            </a:r>
            <a:r>
              <a:rPr lang="fr-FR" sz="2000" b="1" dirty="0" err="1" smtClean="0"/>
              <a:t>incolore</a:t>
            </a:r>
            <a:r>
              <a:rPr lang="fr-FR" sz="2000" b="1" dirty="0" smtClean="0"/>
              <a:t>            </a:t>
            </a:r>
            <a:r>
              <a:rPr lang="fr-FR" sz="2000" b="1" dirty="0" err="1" smtClean="0"/>
              <a:t>incolore</a:t>
            </a:r>
            <a:r>
              <a:rPr lang="fr-FR" sz="2000" b="1" dirty="0" smtClean="0"/>
              <a:t>           </a:t>
            </a:r>
            <a:r>
              <a:rPr lang="fr-FR" sz="2000" b="1" dirty="0" err="1" smtClean="0"/>
              <a:t>incolore</a:t>
            </a:r>
            <a:r>
              <a:rPr lang="fr-FR" sz="2000" b="1" dirty="0" smtClean="0"/>
              <a:t>               </a:t>
            </a:r>
            <a:r>
              <a:rPr lang="fr-FR" sz="2000" b="1" dirty="0" err="1" smtClean="0"/>
              <a:t>incolore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0166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5" grpId="2"/>
      <p:bldP spid="6" grpId="0"/>
      <p:bldP spid="6" grpId="1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81825" y="574322"/>
            <a:ext cx="9723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F0"/>
                </a:solidFill>
              </a:rPr>
              <a:t>Supplément : équilibrer une demi-équation </a:t>
            </a:r>
            <a:r>
              <a:rPr lang="fr-FR" sz="2400" b="1" i="1" dirty="0" err="1" smtClean="0">
                <a:solidFill>
                  <a:srgbClr val="00B0F0"/>
                </a:solidFill>
              </a:rPr>
              <a:t>rédox</a:t>
            </a:r>
            <a:r>
              <a:rPr lang="fr-FR" sz="2400" b="1" i="1" dirty="0" smtClean="0">
                <a:solidFill>
                  <a:srgbClr val="00B0F0"/>
                </a:solidFill>
              </a:rPr>
              <a:t> à l’aide de la notion d ’électronégativité (déjà évoqué avec le couple CO</a:t>
            </a:r>
            <a:r>
              <a:rPr lang="fr-FR" sz="2400" b="1" i="1" baseline="-25000" dirty="0" smtClean="0">
                <a:solidFill>
                  <a:srgbClr val="00B0F0"/>
                </a:solidFill>
              </a:rPr>
              <a:t>2</a:t>
            </a:r>
            <a:r>
              <a:rPr lang="fr-FR" sz="2400" b="1" i="1" dirty="0" smtClean="0">
                <a:solidFill>
                  <a:srgbClr val="00B0F0"/>
                </a:solidFill>
              </a:rPr>
              <a:t>/C) :</a:t>
            </a:r>
            <a:endParaRPr lang="fr-FR" sz="2400" b="1" i="1" dirty="0">
              <a:solidFill>
                <a:srgbClr val="00B0F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12535" y="1405319"/>
            <a:ext cx="4172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(exemple avec le couple MnO</a:t>
            </a:r>
            <a:r>
              <a:rPr lang="fr-FR" sz="2000" b="1" baseline="-25000" dirty="0" smtClean="0">
                <a:solidFill>
                  <a:srgbClr val="FF0000"/>
                </a:solidFill>
              </a:rPr>
              <a:t>4</a:t>
            </a:r>
            <a:r>
              <a:rPr lang="fr-FR" sz="2000" b="1" baseline="30000" dirty="0" smtClean="0">
                <a:solidFill>
                  <a:srgbClr val="FF0000"/>
                </a:solidFill>
              </a:rPr>
              <a:t>-</a:t>
            </a:r>
            <a:r>
              <a:rPr lang="fr-FR" sz="2000" b="1" dirty="0" smtClean="0">
                <a:solidFill>
                  <a:srgbClr val="FF0000"/>
                </a:solidFill>
              </a:rPr>
              <a:t>/Mn</a:t>
            </a:r>
            <a:r>
              <a:rPr lang="fr-FR" sz="2000" b="1" baseline="30000" dirty="0" smtClean="0">
                <a:solidFill>
                  <a:srgbClr val="FF0000"/>
                </a:solidFill>
              </a:rPr>
              <a:t>2+</a:t>
            </a:r>
            <a:r>
              <a:rPr lang="fr-FR" sz="2000" b="1" dirty="0" smtClean="0">
                <a:solidFill>
                  <a:srgbClr val="FF0000"/>
                </a:solidFill>
              </a:rPr>
              <a:t>)</a:t>
            </a:r>
            <a:endParaRPr lang="fr-F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46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56823" y="244698"/>
            <a:ext cx="566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FF"/>
                </a:solidFill>
              </a:rPr>
              <a:t>Exemples…</a:t>
            </a:r>
            <a:endParaRPr lang="fr-FR" sz="32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3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3031" y="745776"/>
            <a:ext cx="5937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FF0000"/>
                </a:solidFill>
              </a:rPr>
              <a:t>L</a:t>
            </a:r>
            <a:r>
              <a:rPr lang="fr-FR" sz="2800" b="1" i="1" dirty="0" smtClean="0">
                <a:solidFill>
                  <a:srgbClr val="FF0000"/>
                </a:solidFill>
              </a:rPr>
              <a:t>’attaque acide du zinc :</a:t>
            </a:r>
            <a:endParaRPr lang="fr-FR" sz="2800" b="1" i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3335" y="80350"/>
            <a:ext cx="10270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FF"/>
                </a:solidFill>
              </a:rPr>
              <a:t>Transformation chimique, réaction chimique, exemple n°2 :</a:t>
            </a:r>
            <a:endParaRPr lang="fr-FR" sz="3200" b="1" i="1" dirty="0">
              <a:solidFill>
                <a:srgbClr val="00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3031" y="1109000"/>
            <a:ext cx="59951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Un morceau de zinc est placé dans de l’acide chlorhydrique (expérience). Une transformation (chimique) a manifestement lieu : apparition de bulles de gaz + « disparition » des grains de Zn solide…</a:t>
            </a:r>
            <a:endParaRPr lang="fr-FR" sz="24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1197735" y="3027030"/>
            <a:ext cx="92470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7030A0"/>
                </a:solidFill>
              </a:rPr>
              <a:t>A nouveau, nous </a:t>
            </a:r>
            <a:r>
              <a:rPr lang="fr-FR" sz="2400" b="1" i="1" u="sng" dirty="0" smtClean="0">
                <a:solidFill>
                  <a:srgbClr val="FF0000"/>
                </a:solidFill>
              </a:rPr>
              <a:t>modélisons</a:t>
            </a:r>
            <a:r>
              <a:rPr lang="fr-FR" sz="2400" b="1" i="1" dirty="0" smtClean="0">
                <a:solidFill>
                  <a:srgbClr val="7030A0"/>
                </a:solidFill>
              </a:rPr>
              <a:t> la transformation observée en proposant une réaction chimique, c’est-à-dire en considérant la rencontre entre certaines espèces chimiques, que nous appelons les réactifs, donnant lieu à la formation de nouvelles espèces, que nous appelons les produits.</a:t>
            </a:r>
            <a:endParaRPr lang="fr-FR" sz="2400" b="1" i="1" dirty="0">
              <a:solidFill>
                <a:srgbClr val="7030A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37138" y="4504357"/>
            <a:ext cx="938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3399"/>
                </a:solidFill>
              </a:rPr>
              <a:t>Nous décrivons cette réaction à l’aide d’une </a:t>
            </a:r>
            <a:r>
              <a:rPr lang="fr-FR" sz="2400" b="1" i="1" u="sng" dirty="0" smtClean="0">
                <a:solidFill>
                  <a:srgbClr val="FF3399"/>
                </a:solidFill>
              </a:rPr>
              <a:t>équation de réaction </a:t>
            </a:r>
            <a:r>
              <a:rPr lang="fr-FR" sz="2400" b="1" i="1" dirty="0" smtClean="0">
                <a:solidFill>
                  <a:srgbClr val="FF3399"/>
                </a:solidFill>
              </a:rPr>
              <a:t>:</a:t>
            </a:r>
            <a:endParaRPr lang="fr-FR" sz="2400" b="1" i="1" dirty="0">
              <a:solidFill>
                <a:srgbClr val="FF33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1661375" y="5073209"/>
                <a:ext cx="93243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i="1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(s)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+2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600" b="1" i="1" dirty="0">
                    <a:solidFill>
                      <a:srgbClr val="FF0000"/>
                    </a:solidFill>
                  </a:rPr>
                  <a:t> Zn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2(g)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(l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375" y="5073209"/>
                <a:ext cx="9324304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2027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1287888" y="5920129"/>
            <a:ext cx="9865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(les autres espèces présentes mais ne participant pas à la transformation ne sont donc pas présentées dans l’équation de la réaction, voir plus loin dans la présentation)</a:t>
            </a:r>
            <a:endParaRPr lang="fr-FR" sz="2000" b="1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6883758" y="922747"/>
            <a:ext cx="51579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B0F0"/>
                </a:solidFill>
              </a:rPr>
              <a:t>Les quantités (de matière) de certaines espèces chimiques </a:t>
            </a:r>
            <a:r>
              <a:rPr lang="fr-FR" sz="3200" b="1" i="1" u="sng" dirty="0" smtClean="0">
                <a:solidFill>
                  <a:srgbClr val="0070C0"/>
                </a:solidFill>
              </a:rPr>
              <a:t>évoluent</a:t>
            </a:r>
            <a:r>
              <a:rPr lang="fr-FR" sz="2400" b="1" i="1" dirty="0" smtClean="0">
                <a:solidFill>
                  <a:srgbClr val="00B0F0"/>
                </a:solidFill>
              </a:rPr>
              <a:t> : </a:t>
            </a:r>
          </a:p>
          <a:p>
            <a:r>
              <a:rPr lang="fr-FR" sz="2400" b="1" i="1" dirty="0" smtClean="0">
                <a:solidFill>
                  <a:srgbClr val="00B0F0"/>
                </a:solidFill>
              </a:rPr>
              <a:t>la quantité de gaz augmente (il s’agit de dihydrogène H</a:t>
            </a:r>
            <a:r>
              <a:rPr lang="fr-FR" sz="2400" b="1" i="1" baseline="-25000" dirty="0" smtClean="0">
                <a:solidFill>
                  <a:srgbClr val="00B0F0"/>
                </a:solidFill>
              </a:rPr>
              <a:t>2</a:t>
            </a:r>
            <a:r>
              <a:rPr lang="fr-FR" sz="2400" b="1" i="1" dirty="0" smtClean="0">
                <a:solidFill>
                  <a:srgbClr val="00B0F0"/>
                </a:solidFill>
              </a:rPr>
              <a:t>) la quantité de zinc solide diminue.</a:t>
            </a:r>
            <a:endParaRPr lang="fr-FR" sz="24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13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771224" y="2097813"/>
                <a:ext cx="93243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i="1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(s)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+ 2 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600" b="1" i="1" dirty="0">
                    <a:solidFill>
                      <a:srgbClr val="FF0000"/>
                    </a:solidFill>
                  </a:rPr>
                  <a:t> Zn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2(g)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(l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224" y="2097813"/>
                <a:ext cx="9324304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2027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necteur droit avec flèche 3"/>
          <p:cNvCxnSpPr/>
          <p:nvPr/>
        </p:nvCxnSpPr>
        <p:spPr>
          <a:xfrm flipV="1">
            <a:off x="1410616" y="2859110"/>
            <a:ext cx="450760" cy="5022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576707" y="3357024"/>
            <a:ext cx="1416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Le zinc solide…</a:t>
            </a:r>
            <a:endParaRPr lang="fr-FR" sz="2400" b="1" i="1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2865928" y="2744144"/>
            <a:ext cx="1" cy="617242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273499" y="3357023"/>
            <a:ext cx="1442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Réagit avec…</a:t>
            </a:r>
            <a:endParaRPr lang="fr-FR" sz="2400" b="1" i="1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3793207" y="2744144"/>
            <a:ext cx="656823" cy="982212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3519530" y="3649967"/>
            <a:ext cx="2273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Les ions oxonium de l’acide chlorhydrique…</a:t>
            </a:r>
            <a:endParaRPr lang="fr-FR" sz="2400" b="1" i="1" dirty="0"/>
          </a:p>
        </p:txBody>
      </p:sp>
      <p:cxnSp>
        <p:nvCxnSpPr>
          <p:cNvPr id="15" name="Connecteur droit avec flèche 14"/>
          <p:cNvCxnSpPr/>
          <p:nvPr/>
        </p:nvCxnSpPr>
        <p:spPr>
          <a:xfrm flipH="1" flipV="1">
            <a:off x="5132610" y="2678806"/>
            <a:ext cx="296214" cy="862884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222762" y="3449356"/>
            <a:ext cx="1384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Pour donner…</a:t>
            </a:r>
            <a:endParaRPr lang="fr-FR" sz="2400" b="1" i="1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H="1" flipV="1">
            <a:off x="5956859" y="2744144"/>
            <a:ext cx="940158" cy="1660431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304588" y="4511186"/>
            <a:ext cx="1867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Des ions Zn</a:t>
            </a:r>
            <a:r>
              <a:rPr lang="fr-FR" sz="2400" b="1" i="1" baseline="30000" dirty="0" smtClean="0"/>
              <a:t>2+</a:t>
            </a:r>
            <a:r>
              <a:rPr lang="fr-FR" sz="2400" b="1" i="1" dirty="0" smtClean="0"/>
              <a:t> dissous dans l’eau…</a:t>
            </a:r>
            <a:endParaRPr lang="fr-FR" sz="2400" b="1" i="1" dirty="0"/>
          </a:p>
        </p:txBody>
      </p:sp>
      <p:cxnSp>
        <p:nvCxnSpPr>
          <p:cNvPr id="21" name="Connecteur droit avec flèche 20"/>
          <p:cNvCxnSpPr/>
          <p:nvPr/>
        </p:nvCxnSpPr>
        <p:spPr>
          <a:xfrm flipH="1" flipV="1">
            <a:off x="7309140" y="2744144"/>
            <a:ext cx="270456" cy="646331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238306" y="3541690"/>
            <a:ext cx="2337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Du dihydrogène gazeux…</a:t>
            </a:r>
            <a:endParaRPr lang="fr-FR" sz="2400" b="1" i="1" dirty="0"/>
          </a:p>
        </p:txBody>
      </p:sp>
      <p:cxnSp>
        <p:nvCxnSpPr>
          <p:cNvPr id="24" name="Connecteur droit avec flèche 23"/>
          <p:cNvCxnSpPr/>
          <p:nvPr/>
        </p:nvCxnSpPr>
        <p:spPr>
          <a:xfrm flipH="1" flipV="1">
            <a:off x="8983394" y="2729600"/>
            <a:ext cx="1184856" cy="812090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9745017" y="3568555"/>
            <a:ext cx="2446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Et de l’eau (qui est ici le solvant).</a:t>
            </a:r>
            <a:endParaRPr lang="fr-FR" sz="2400" b="1" i="1" dirty="0"/>
          </a:p>
        </p:txBody>
      </p:sp>
    </p:spTree>
    <p:extLst>
      <p:ext uri="{BB962C8B-B14F-4D97-AF65-F5344CB8AC3E}">
        <p14:creationId xmlns:p14="http://schemas.microsoft.com/office/powerpoint/2010/main" val="393264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3" grpId="0"/>
      <p:bldP spid="16" grpId="0"/>
      <p:bldP spid="19" grpId="0"/>
      <p:bldP spid="22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ZoneTexte 1"/>
              <p:cNvSpPr txBox="1"/>
              <p:nvPr/>
            </p:nvSpPr>
            <p:spPr>
              <a:xfrm>
                <a:off x="1609859" y="372044"/>
                <a:ext cx="93243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i="1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(s)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+ 2 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600" b="1" i="1" dirty="0">
                    <a:solidFill>
                      <a:srgbClr val="FF0000"/>
                    </a:solidFill>
                  </a:rPr>
                  <a:t> Zn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2(g)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(l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59" y="372044"/>
                <a:ext cx="9324304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961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oneTexte 2"/>
          <p:cNvSpPr txBox="1"/>
          <p:nvPr/>
        </p:nvSpPr>
        <p:spPr>
          <a:xfrm>
            <a:off x="128788" y="1101130"/>
            <a:ext cx="739247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On note la </a:t>
            </a:r>
            <a:r>
              <a:rPr lang="fr-FR" sz="2800" b="1" i="1" dirty="0" err="1" smtClean="0">
                <a:solidFill>
                  <a:srgbClr val="002060"/>
                </a:solidFill>
              </a:rPr>
              <a:t>stoechiométrie</a:t>
            </a:r>
            <a:r>
              <a:rPr lang="fr-FR" sz="2400" b="1" i="1" dirty="0" smtClean="0">
                <a:solidFill>
                  <a:srgbClr val="0000FF"/>
                </a:solidFill>
              </a:rPr>
              <a:t> (les nombres précédant chaque symbole chimique, 1 pour Zn, 2 pour H</a:t>
            </a:r>
            <a:r>
              <a:rPr lang="fr-FR" sz="2400" b="1" i="1" baseline="-25000" dirty="0" smtClean="0">
                <a:solidFill>
                  <a:srgbClr val="0000FF"/>
                </a:solidFill>
              </a:rPr>
              <a:t>3</a:t>
            </a:r>
            <a:r>
              <a:rPr lang="fr-FR" sz="2400" b="1" i="1" dirty="0" smtClean="0">
                <a:solidFill>
                  <a:srgbClr val="0000FF"/>
                </a:solidFill>
              </a:rPr>
              <a:t>O+, etc.) : 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9700" y="2378402"/>
            <a:ext cx="6645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9933FF"/>
                </a:solidFill>
              </a:rPr>
              <a:t>- Elle indique les proportions dans lesquelles les réactifs doivent réagir entre eux ainsi que celles dans lesquelles les produit se forment.</a:t>
            </a:r>
            <a:endParaRPr lang="fr-FR" sz="2400" b="1" i="1" dirty="0">
              <a:solidFill>
                <a:srgbClr val="9933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315200" y="1947515"/>
            <a:ext cx="43015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(par exemple ici : il faut 2 mol d’ions oxonium pour faire réagir 1 mol de zinc solide et on forme 2mol d’eau </a:t>
            </a:r>
            <a:r>
              <a:rPr lang="fr-FR" sz="2400" smtClean="0"/>
              <a:t>pour 1 </a:t>
            </a:r>
            <a:r>
              <a:rPr lang="fr-FR" sz="2400" dirty="0" smtClean="0"/>
              <a:t>mol de dihydrogène dégagé)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566669" y="3840340"/>
            <a:ext cx="67485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C00000"/>
                </a:solidFill>
              </a:rPr>
              <a:t>- Elle permet d’écrire une réaction </a:t>
            </a:r>
            <a:r>
              <a:rPr lang="fr-FR" sz="2400" b="1" i="1" u="sng" dirty="0" smtClean="0">
                <a:solidFill>
                  <a:srgbClr val="C00000"/>
                </a:solidFill>
              </a:rPr>
              <a:t>ajustée </a:t>
            </a:r>
            <a:r>
              <a:rPr lang="fr-FR" sz="2400" b="1" i="1" dirty="0" smtClean="0">
                <a:solidFill>
                  <a:srgbClr val="C00000"/>
                </a:solidFill>
              </a:rPr>
              <a:t>traduisant un principe fondamental en chimie : </a:t>
            </a:r>
            <a:endParaRPr lang="fr-FR" sz="2400" b="1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71976" y="4766622"/>
            <a:ext cx="6288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accent1">
                    <a:lumMod val="75000"/>
                  </a:schemeClr>
                </a:solidFill>
              </a:rPr>
              <a:t>Le principe de conservation de la matière au cours de toute transformation chimique! </a:t>
            </a:r>
            <a:endParaRPr lang="fr-FR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28567" y="5086835"/>
            <a:ext cx="26111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(la conservation du nombre total d’entités « atomiques », c’est-à-dire constituées d’un seul noyau, …)</a:t>
            </a:r>
            <a:endParaRPr lang="fr-FR" sz="2000" b="1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443754" y="5933221"/>
            <a:ext cx="8851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(une transformation chimique ne donne lieu qu’à des modifications des parties externes des nuages électroniques des espèces impliquées…)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503830" y="5195657"/>
            <a:ext cx="321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(évocation de Lavoisier)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9624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609859" y="372044"/>
                <a:ext cx="93243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b="1" i="1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(s)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+ 2 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600" b="1" i="1" dirty="0">
                    <a:solidFill>
                      <a:srgbClr val="FF0000"/>
                    </a:solidFill>
                  </a:rPr>
                  <a:t> Zn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2(g)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(l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59" y="372044"/>
                <a:ext cx="9324304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961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en angle 4"/>
          <p:cNvCxnSpPr/>
          <p:nvPr/>
        </p:nvCxnSpPr>
        <p:spPr>
          <a:xfrm rot="16200000" flipV="1">
            <a:off x="4868214" y="978794"/>
            <a:ext cx="759854" cy="631065"/>
          </a:xfrm>
          <a:prstGeom prst="bentConnector3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5248141" y="1676021"/>
            <a:ext cx="53318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Cette simple flèche (« transformation totale ») indique que la réaction ira à son terme, jusqu’à ce qu’il ne soit plus possible de faire se rencontrer les réactifs…</a:t>
            </a:r>
            <a:endParaRPr lang="fr-FR" sz="2000" b="1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115909" y="2974357"/>
            <a:ext cx="6259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C’est-à-dire jusqu’à ce que l’un des réactifs soit entièrement consommé.</a:t>
            </a:r>
            <a:endParaRPr lang="fr-FR" sz="2400" b="1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5731099" y="3343689"/>
            <a:ext cx="616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Ce réactif est appelé le </a:t>
            </a:r>
            <a:r>
              <a:rPr lang="fr-FR" sz="2400" b="1" i="1" dirty="0" smtClean="0">
                <a:solidFill>
                  <a:srgbClr val="FF0000"/>
                </a:solidFill>
              </a:rPr>
              <a:t>réactif limitant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38658" y="3936324"/>
            <a:ext cx="6439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Les autres réactifs sont donc apportés </a:t>
            </a:r>
            <a:r>
              <a:rPr lang="fr-FR" sz="2400" b="1" i="1" dirty="0" smtClean="0">
                <a:solidFill>
                  <a:srgbClr val="FF0000"/>
                </a:solidFill>
              </a:rPr>
              <a:t>en excès </a:t>
            </a:r>
            <a:r>
              <a:rPr lang="fr-FR" sz="2400" b="1" i="1" dirty="0" smtClean="0"/>
              <a:t>par rapport au réactif limitant.</a:t>
            </a:r>
            <a:endParaRPr lang="fr-FR" sz="2400" b="1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92428" y="4895373"/>
            <a:ext cx="10277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0000FF"/>
                </a:solidFill>
              </a:rPr>
              <a:t>Lorsque tous les réactifs sont entièrement consommés en même temps, au même stade de la réaction totale envisagée, alors ils ont été apportés dans les proportions stœchiométriques.</a:t>
            </a:r>
            <a:endParaRPr lang="fr-FR" sz="2000" b="1" i="1" dirty="0">
              <a:solidFill>
                <a:srgbClr val="0000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92428" y="5701266"/>
            <a:ext cx="9530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0070C0"/>
                </a:solidFill>
              </a:rPr>
              <a:t>Lorsque les réactifs sont apportés dans les proportions stœchiométriques, alors ils sont entièrement consommés en même temps, au même stade de la réaction totale envisagée.</a:t>
            </a:r>
            <a:endParaRPr lang="fr-FR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5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2276" y="257577"/>
            <a:ext cx="9684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« au même stade », « en même temps », c’est un peu flou…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50761" y="888642"/>
            <a:ext cx="9543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Il serait judicieux de définir une grandeur précise permettant de savoir clairement où en est la réaction (Début ? Fin ? Moitié ?)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65915" y="2021983"/>
            <a:ext cx="10522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9933FF"/>
                </a:solidFill>
              </a:rPr>
              <a:t>Cette grandeur est l’avancement de la réaction</a:t>
            </a:r>
            <a:endParaRPr lang="fr-FR" sz="3200" b="1" i="1" dirty="0">
              <a:solidFill>
                <a:srgbClr val="9933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60620" y="2909102"/>
            <a:ext cx="7830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66"/>
                </a:solidFill>
              </a:rPr>
              <a:t>Symbole   :     x                                    unité   :   mol</a:t>
            </a:r>
            <a:endParaRPr lang="fr-FR" sz="2800" b="1" dirty="0">
              <a:solidFill>
                <a:srgbClr val="FF0066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49628" y="3601619"/>
            <a:ext cx="7733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00FF"/>
                </a:solidFill>
              </a:rPr>
              <a:t>Pas de définition générale pour l’instant, mais plutôt une description à partir d’exemples.</a:t>
            </a:r>
            <a:endParaRPr lang="fr-FR" sz="2800" b="1" i="1" dirty="0">
              <a:solidFill>
                <a:srgbClr val="0000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81825" y="4752304"/>
            <a:ext cx="7920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/>
              <a:t>Et pourquoi pas l’attaque du zinc en milieu acide !</a:t>
            </a:r>
            <a:endParaRPr lang="fr-FR" sz="28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1"/>
              <p:cNvSpPr txBox="1"/>
              <p:nvPr/>
            </p:nvSpPr>
            <p:spPr>
              <a:xfrm>
                <a:off x="1313645" y="5550587"/>
                <a:ext cx="93243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3600" b="1" i="1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(s)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+ 2 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600" b="1" i="1" dirty="0">
                    <a:solidFill>
                      <a:srgbClr val="FF0000"/>
                    </a:solidFill>
                  </a:rPr>
                  <a:t> Zn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2(g)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(l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645" y="5550587"/>
                <a:ext cx="9324304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961" t="-15094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42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4096" y="369689"/>
            <a:ext cx="107924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solidFill>
                  <a:srgbClr val="9933FF"/>
                </a:solidFill>
              </a:rPr>
              <a:t>Etat initial </a:t>
            </a:r>
            <a:r>
              <a:rPr lang="fr-FR" sz="2400" dirty="0" smtClean="0"/>
              <a:t>: les espèces de notre système chimique viennent d’être mélangées la transformation n’a pas commencé, l’avancement est nul.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8178086" y="765875"/>
            <a:ext cx="3567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3399"/>
                </a:solidFill>
              </a:rPr>
              <a:t>x</a:t>
            </a:r>
            <a:r>
              <a:rPr lang="fr-FR" sz="3200" b="1" dirty="0" smtClean="0">
                <a:solidFill>
                  <a:srgbClr val="FF3399"/>
                </a:solidFill>
              </a:rPr>
              <a:t> = 0 mol</a:t>
            </a:r>
            <a:endParaRPr lang="fr-FR" sz="3200" b="1" dirty="0">
              <a:solidFill>
                <a:srgbClr val="FF33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1"/>
              <p:cNvSpPr txBox="1"/>
              <p:nvPr/>
            </p:nvSpPr>
            <p:spPr>
              <a:xfrm>
                <a:off x="1841680" y="2355093"/>
                <a:ext cx="93243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FR" sz="3600" b="1" i="1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(s)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+ 2 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fr-FR" sz="3600" b="1" i="1" dirty="0">
                    <a:solidFill>
                      <a:srgbClr val="FF0000"/>
                    </a:solidFill>
                  </a:rPr>
                  <a:t> Zn</a:t>
                </a:r>
                <a:r>
                  <a:rPr lang="fr-FR" sz="3600" b="1" i="1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(</a:t>
                </a:r>
                <a:r>
                  <a:rPr lang="fr-FR" sz="3600" b="1" i="1" baseline="-25000" dirty="0" err="1">
                    <a:solidFill>
                      <a:srgbClr val="FF0000"/>
                    </a:solidFill>
                  </a:rPr>
                  <a:t>aq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H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2(g)</a:t>
                </a:r>
                <a:r>
                  <a:rPr lang="fr-FR" sz="3600" b="1" i="1" dirty="0">
                    <a:solidFill>
                      <a:srgbClr val="FF0000"/>
                    </a:solidFill>
                  </a:rPr>
                  <a:t> + 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2H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3600" b="1" i="1" dirty="0" smtClean="0">
                    <a:solidFill>
                      <a:srgbClr val="FF0000"/>
                    </a:solidFill>
                  </a:rPr>
                  <a:t>O</a:t>
                </a:r>
                <a:r>
                  <a:rPr lang="fr-FR" sz="3600" b="1" i="1" baseline="-25000" dirty="0" smtClean="0">
                    <a:solidFill>
                      <a:srgbClr val="FF0000"/>
                    </a:solidFill>
                  </a:rPr>
                  <a:t>(l</a:t>
                </a:r>
                <a:r>
                  <a:rPr lang="fr-FR" sz="3600" b="1" i="1" baseline="-25000" dirty="0">
                    <a:solidFill>
                      <a:srgbClr val="FF0000"/>
                    </a:solidFill>
                  </a:rPr>
                  <a:t>)</a:t>
                </a:r>
                <a:endParaRPr lang="fr-FR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680" y="2355093"/>
                <a:ext cx="9324304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961" t="-14151" b="-34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875763" y="1478656"/>
            <a:ext cx="9569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00FF"/>
                </a:solidFill>
              </a:rPr>
              <a:t>Par exemple, nous avons apporté n</a:t>
            </a:r>
            <a:r>
              <a:rPr lang="fr-FR" sz="2400" b="1" i="1" baseline="-25000" dirty="0" smtClean="0">
                <a:solidFill>
                  <a:srgbClr val="0000FF"/>
                </a:solidFill>
              </a:rPr>
              <a:t>1</a:t>
            </a:r>
            <a:r>
              <a:rPr lang="fr-FR" sz="2400" b="1" i="1" dirty="0" smtClean="0">
                <a:solidFill>
                  <a:srgbClr val="0000FF"/>
                </a:solidFill>
              </a:rPr>
              <a:t> mol de Zn</a:t>
            </a:r>
            <a:r>
              <a:rPr lang="fr-FR" sz="2400" b="1" i="1" baseline="-25000" dirty="0" smtClean="0">
                <a:solidFill>
                  <a:srgbClr val="0000FF"/>
                </a:solidFill>
              </a:rPr>
              <a:t>(s)</a:t>
            </a:r>
            <a:r>
              <a:rPr lang="fr-FR" sz="2400" b="1" i="1" dirty="0" smtClean="0">
                <a:solidFill>
                  <a:srgbClr val="0000FF"/>
                </a:solidFill>
              </a:rPr>
              <a:t> et n</a:t>
            </a:r>
            <a:r>
              <a:rPr lang="fr-FR" sz="2400" b="1" i="1" baseline="-25000" dirty="0" smtClean="0">
                <a:solidFill>
                  <a:srgbClr val="0000FF"/>
                </a:solidFill>
              </a:rPr>
              <a:t>2</a:t>
            </a:r>
            <a:r>
              <a:rPr lang="fr-FR" sz="2400" b="1" i="1" dirty="0" smtClean="0">
                <a:solidFill>
                  <a:srgbClr val="0000FF"/>
                </a:solidFill>
              </a:rPr>
              <a:t> mol de H</a:t>
            </a:r>
            <a:r>
              <a:rPr lang="fr-FR" sz="2400" b="1" i="1" baseline="-25000" dirty="0" smtClean="0">
                <a:solidFill>
                  <a:srgbClr val="0000FF"/>
                </a:solidFill>
              </a:rPr>
              <a:t>3</a:t>
            </a:r>
            <a:r>
              <a:rPr lang="fr-FR" sz="2400" b="1" i="1" dirty="0" smtClean="0">
                <a:solidFill>
                  <a:srgbClr val="0000FF"/>
                </a:solidFill>
              </a:rPr>
              <a:t>O</a:t>
            </a:r>
            <a:r>
              <a:rPr lang="fr-FR" sz="2400" b="1" i="1" baseline="30000" dirty="0" smtClean="0">
                <a:solidFill>
                  <a:srgbClr val="0000FF"/>
                </a:solidFill>
              </a:rPr>
              <a:t>+</a:t>
            </a:r>
            <a:r>
              <a:rPr lang="fr-FR" sz="2400" b="1" i="1" baseline="-25000" dirty="0" smtClean="0">
                <a:solidFill>
                  <a:srgbClr val="0000FF"/>
                </a:solidFill>
              </a:rPr>
              <a:t>(</a:t>
            </a:r>
            <a:r>
              <a:rPr lang="fr-FR" sz="2400" b="1" i="1" baseline="-25000" dirty="0" err="1" smtClean="0">
                <a:solidFill>
                  <a:srgbClr val="0000FF"/>
                </a:solidFill>
              </a:rPr>
              <a:t>aq</a:t>
            </a:r>
            <a:r>
              <a:rPr lang="fr-FR" sz="2400" b="1" i="1" baseline="-25000" dirty="0" smtClean="0">
                <a:solidFill>
                  <a:srgbClr val="0000FF"/>
                </a:solidFill>
              </a:rPr>
              <a:t>)</a:t>
            </a:r>
            <a:endParaRPr lang="fr-FR" sz="2400" b="1" i="1" dirty="0">
              <a:solidFill>
                <a:srgbClr val="0000F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3792" y="3416194"/>
            <a:ext cx="1081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x</a:t>
            </a:r>
            <a:r>
              <a:rPr lang="fr-FR" sz="2400" dirty="0" smtClean="0"/>
              <a:t> = 0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115909" y="2355092"/>
            <a:ext cx="151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État d’avancement</a:t>
            </a:r>
            <a:endParaRPr lang="fr-FR" dirty="0"/>
          </a:p>
        </p:txBody>
      </p:sp>
      <p:cxnSp>
        <p:nvCxnSpPr>
          <p:cNvPr id="9" name="Connecteur en angle 8"/>
          <p:cNvCxnSpPr/>
          <p:nvPr/>
        </p:nvCxnSpPr>
        <p:spPr>
          <a:xfrm rot="5400000">
            <a:off x="796633" y="3080554"/>
            <a:ext cx="299929" cy="141668"/>
          </a:xfrm>
          <a:prstGeom prst="bentConnector3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841680" y="3354639"/>
            <a:ext cx="892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n</a:t>
            </a:r>
            <a:r>
              <a:rPr lang="fr-FR" sz="2800" b="1" baseline="-25000" dirty="0" smtClean="0"/>
              <a:t>1</a:t>
            </a:r>
            <a:r>
              <a:rPr lang="fr-FR" sz="2800" b="1" dirty="0" smtClean="0"/>
              <a:t>                    n</a:t>
            </a:r>
            <a:r>
              <a:rPr lang="fr-FR" sz="2800" b="1" baseline="-25000" dirty="0" smtClean="0"/>
              <a:t>2</a:t>
            </a:r>
            <a:r>
              <a:rPr lang="fr-FR" sz="2800" b="1" dirty="0" smtClean="0"/>
              <a:t>                    0	           0  </a:t>
            </a:r>
            <a:endParaRPr lang="fr-FR" sz="2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734096" y="4177788"/>
            <a:ext cx="1262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x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841680" y="4177788"/>
            <a:ext cx="7199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n</a:t>
            </a:r>
            <a:r>
              <a:rPr lang="fr-FR" sz="2800" b="1" baseline="-25000" dirty="0" smtClean="0"/>
              <a:t>1</a:t>
            </a:r>
            <a:r>
              <a:rPr lang="fr-FR" sz="2800" b="1" dirty="0" smtClean="0"/>
              <a:t>  - x          n</a:t>
            </a:r>
            <a:r>
              <a:rPr lang="fr-FR" sz="2800" b="1" baseline="-25000" dirty="0" smtClean="0"/>
              <a:t>2 </a:t>
            </a:r>
            <a:r>
              <a:rPr lang="fr-FR" sz="2800" b="1" dirty="0" smtClean="0"/>
              <a:t> -  2x		   x	            x</a:t>
            </a:r>
            <a:endParaRPr lang="fr-FR" sz="2800" b="1" dirty="0"/>
          </a:p>
        </p:txBody>
      </p:sp>
      <p:sp>
        <p:nvSpPr>
          <p:cNvPr id="16" name="Forme libre 15"/>
          <p:cNvSpPr/>
          <p:nvPr/>
        </p:nvSpPr>
        <p:spPr>
          <a:xfrm>
            <a:off x="1996227" y="4816699"/>
            <a:ext cx="5743976" cy="631064"/>
          </a:xfrm>
          <a:custGeom>
            <a:avLst/>
            <a:gdLst>
              <a:gd name="connsiteX0" fmla="*/ 0 w 1816350"/>
              <a:gd name="connsiteY0" fmla="*/ 0 h 334851"/>
              <a:gd name="connsiteX1" fmla="*/ 90152 w 1816350"/>
              <a:gd name="connsiteY1" fmla="*/ 141668 h 334851"/>
              <a:gd name="connsiteX2" fmla="*/ 193183 w 1816350"/>
              <a:gd name="connsiteY2" fmla="*/ 167426 h 334851"/>
              <a:gd name="connsiteX3" fmla="*/ 218940 w 1816350"/>
              <a:gd name="connsiteY3" fmla="*/ 206062 h 334851"/>
              <a:gd name="connsiteX4" fmla="*/ 347729 w 1816350"/>
              <a:gd name="connsiteY4" fmla="*/ 270457 h 334851"/>
              <a:gd name="connsiteX5" fmla="*/ 476518 w 1816350"/>
              <a:gd name="connsiteY5" fmla="*/ 257578 h 334851"/>
              <a:gd name="connsiteX6" fmla="*/ 515155 w 1816350"/>
              <a:gd name="connsiteY6" fmla="*/ 231820 h 334851"/>
              <a:gd name="connsiteX7" fmla="*/ 592428 w 1816350"/>
              <a:gd name="connsiteY7" fmla="*/ 206062 h 334851"/>
              <a:gd name="connsiteX8" fmla="*/ 631064 w 1816350"/>
              <a:gd name="connsiteY8" fmla="*/ 193184 h 334851"/>
              <a:gd name="connsiteX9" fmla="*/ 669701 w 1816350"/>
              <a:gd name="connsiteY9" fmla="*/ 180305 h 334851"/>
              <a:gd name="connsiteX10" fmla="*/ 888642 w 1816350"/>
              <a:gd name="connsiteY10" fmla="*/ 218941 h 334851"/>
              <a:gd name="connsiteX11" fmla="*/ 914400 w 1816350"/>
              <a:gd name="connsiteY11" fmla="*/ 257578 h 334851"/>
              <a:gd name="connsiteX12" fmla="*/ 940157 w 1816350"/>
              <a:gd name="connsiteY12" fmla="*/ 334851 h 334851"/>
              <a:gd name="connsiteX13" fmla="*/ 991673 w 1816350"/>
              <a:gd name="connsiteY13" fmla="*/ 283336 h 334851"/>
              <a:gd name="connsiteX14" fmla="*/ 1043188 w 1816350"/>
              <a:gd name="connsiteY14" fmla="*/ 206062 h 334851"/>
              <a:gd name="connsiteX15" fmla="*/ 1365160 w 1816350"/>
              <a:gd name="connsiteY15" fmla="*/ 231820 h 334851"/>
              <a:gd name="connsiteX16" fmla="*/ 1481070 w 1816350"/>
              <a:gd name="connsiteY16" fmla="*/ 283336 h 334851"/>
              <a:gd name="connsiteX17" fmla="*/ 1519707 w 1816350"/>
              <a:gd name="connsiteY17" fmla="*/ 296215 h 334851"/>
              <a:gd name="connsiteX18" fmla="*/ 1674253 w 1816350"/>
              <a:gd name="connsiteY18" fmla="*/ 283336 h 334851"/>
              <a:gd name="connsiteX19" fmla="*/ 1712890 w 1816350"/>
              <a:gd name="connsiteY19" fmla="*/ 270457 h 334851"/>
              <a:gd name="connsiteX20" fmla="*/ 1725769 w 1816350"/>
              <a:gd name="connsiteY20" fmla="*/ 218941 h 334851"/>
              <a:gd name="connsiteX21" fmla="*/ 1738648 w 1816350"/>
              <a:gd name="connsiteY21" fmla="*/ 180305 h 334851"/>
              <a:gd name="connsiteX22" fmla="*/ 1803042 w 1816350"/>
              <a:gd name="connsiteY22" fmla="*/ 115910 h 334851"/>
              <a:gd name="connsiteX23" fmla="*/ 1815921 w 1816350"/>
              <a:gd name="connsiteY23" fmla="*/ 38637 h 33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16350" h="334851">
                <a:moveTo>
                  <a:pt x="0" y="0"/>
                </a:moveTo>
                <a:cubicBezTo>
                  <a:pt x="11222" y="56111"/>
                  <a:pt x="12045" y="122141"/>
                  <a:pt x="90152" y="141668"/>
                </a:cubicBezTo>
                <a:lnTo>
                  <a:pt x="193183" y="167426"/>
                </a:lnTo>
                <a:cubicBezTo>
                  <a:pt x="201769" y="180305"/>
                  <a:pt x="207291" y="195870"/>
                  <a:pt x="218940" y="206062"/>
                </a:cubicBezTo>
                <a:cubicBezTo>
                  <a:pt x="280274" y="259729"/>
                  <a:pt x="283715" y="254453"/>
                  <a:pt x="347729" y="270457"/>
                </a:cubicBezTo>
                <a:cubicBezTo>
                  <a:pt x="390659" y="266164"/>
                  <a:pt x="434479" y="267279"/>
                  <a:pt x="476518" y="257578"/>
                </a:cubicBezTo>
                <a:cubicBezTo>
                  <a:pt x="491600" y="254097"/>
                  <a:pt x="501010" y="238107"/>
                  <a:pt x="515155" y="231820"/>
                </a:cubicBezTo>
                <a:cubicBezTo>
                  <a:pt x="539966" y="220793"/>
                  <a:pt x="566670" y="214648"/>
                  <a:pt x="592428" y="206062"/>
                </a:cubicBezTo>
                <a:lnTo>
                  <a:pt x="631064" y="193184"/>
                </a:lnTo>
                <a:lnTo>
                  <a:pt x="669701" y="180305"/>
                </a:lnTo>
                <a:cubicBezTo>
                  <a:pt x="741386" y="185425"/>
                  <a:pt x="831738" y="162038"/>
                  <a:pt x="888642" y="218941"/>
                </a:cubicBezTo>
                <a:cubicBezTo>
                  <a:pt x="899587" y="229886"/>
                  <a:pt x="908114" y="243433"/>
                  <a:pt x="914400" y="257578"/>
                </a:cubicBezTo>
                <a:cubicBezTo>
                  <a:pt x="925427" y="282389"/>
                  <a:pt x="940157" y="334851"/>
                  <a:pt x="940157" y="334851"/>
                </a:cubicBezTo>
                <a:cubicBezTo>
                  <a:pt x="1005722" y="312996"/>
                  <a:pt x="960452" y="339534"/>
                  <a:pt x="991673" y="283336"/>
                </a:cubicBezTo>
                <a:cubicBezTo>
                  <a:pt x="1006707" y="256275"/>
                  <a:pt x="1043188" y="206062"/>
                  <a:pt x="1043188" y="206062"/>
                </a:cubicBezTo>
                <a:cubicBezTo>
                  <a:pt x="1077111" y="208182"/>
                  <a:pt x="1300000" y="218788"/>
                  <a:pt x="1365160" y="231820"/>
                </a:cubicBezTo>
                <a:cubicBezTo>
                  <a:pt x="1475913" y="253971"/>
                  <a:pt x="1409126" y="247364"/>
                  <a:pt x="1481070" y="283336"/>
                </a:cubicBezTo>
                <a:cubicBezTo>
                  <a:pt x="1493212" y="289407"/>
                  <a:pt x="1506828" y="291922"/>
                  <a:pt x="1519707" y="296215"/>
                </a:cubicBezTo>
                <a:cubicBezTo>
                  <a:pt x="1571222" y="291922"/>
                  <a:pt x="1623013" y="290168"/>
                  <a:pt x="1674253" y="283336"/>
                </a:cubicBezTo>
                <a:cubicBezTo>
                  <a:pt x="1687710" y="281542"/>
                  <a:pt x="1704409" y="281058"/>
                  <a:pt x="1712890" y="270457"/>
                </a:cubicBezTo>
                <a:cubicBezTo>
                  <a:pt x="1723947" y="256635"/>
                  <a:pt x="1720906" y="235960"/>
                  <a:pt x="1725769" y="218941"/>
                </a:cubicBezTo>
                <a:cubicBezTo>
                  <a:pt x="1729498" y="205888"/>
                  <a:pt x="1732577" y="192447"/>
                  <a:pt x="1738648" y="180305"/>
                </a:cubicBezTo>
                <a:cubicBezTo>
                  <a:pt x="1760113" y="137374"/>
                  <a:pt x="1764404" y="141669"/>
                  <a:pt x="1803042" y="115910"/>
                </a:cubicBezTo>
                <a:cubicBezTo>
                  <a:pt x="1819994" y="65056"/>
                  <a:pt x="1815921" y="90849"/>
                  <a:pt x="1815921" y="386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635617" y="5447763"/>
            <a:ext cx="78174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3399"/>
                </a:solidFill>
              </a:rPr>
              <a:t>Sous chaque symbole d’espèce est indiquée la quantité d’espèce présente pour différents états de la transformation (chacun d’entre eux étant décrit le long d’une ligne).</a:t>
            </a:r>
            <a:endParaRPr lang="fr-FR" sz="2400" b="1" dirty="0">
              <a:solidFill>
                <a:srgbClr val="FF3399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581882" y="3431033"/>
            <a:ext cx="194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9933FF"/>
                </a:solidFill>
              </a:rPr>
              <a:t>Et l’eau ??</a:t>
            </a:r>
            <a:endParaRPr lang="fr-FR" sz="2800" b="1" i="1" dirty="0">
              <a:solidFill>
                <a:srgbClr val="9933FF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9961810" y="4177788"/>
            <a:ext cx="1976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C’est le solvant, en large excès durant toute la réaction…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8718997" y="3057972"/>
            <a:ext cx="4250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9933FF"/>
                </a:solidFill>
              </a:rPr>
              <a:t>Excès</a:t>
            </a:r>
            <a:endParaRPr lang="fr-FR" sz="2800" b="1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9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6" grpId="0" animBg="1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4664</TotalTime>
  <Words>2850</Words>
  <Application>Microsoft Office PowerPoint</Application>
  <PresentationFormat>Grand écran</PresentationFormat>
  <Paragraphs>310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3" baseType="lpstr">
      <vt:lpstr>Arial Unicode MS</vt:lpstr>
      <vt:lpstr>Arial</vt:lpstr>
      <vt:lpstr>Calibri</vt:lpstr>
      <vt:lpstr>Calibri Light</vt:lpstr>
      <vt:lpstr>Cambria Math</vt:lpstr>
      <vt:lpstr>Elephant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 Bruyère</dc:creator>
  <cp:lastModifiedBy>jean paul BRUYERE</cp:lastModifiedBy>
  <cp:revision>124</cp:revision>
  <dcterms:created xsi:type="dcterms:W3CDTF">2015-09-03T15:47:38Z</dcterms:created>
  <dcterms:modified xsi:type="dcterms:W3CDTF">2019-09-15T08:26:51Z</dcterms:modified>
</cp:coreProperties>
</file>