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6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5C49-6DBB-E14A-A085-B7BADD915B0A}" type="datetimeFigureOut">
              <a:rPr lang="fr-FR" smtClean="0"/>
              <a:pPr/>
              <a:t>5/01/13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17CA-1AF1-7E44-A6D9-23D33BC487F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7958" y="286382"/>
            <a:ext cx="5080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solidFill>
                  <a:srgbClr val="3366FF"/>
                </a:solidFill>
                <a:latin typeface="Alamain"/>
              </a:rPr>
              <a:t>Lire et écrire les</a:t>
            </a:r>
          </a:p>
          <a:p>
            <a:r>
              <a:rPr lang="fr-FR" sz="3600" u="sng" dirty="0" smtClean="0">
                <a:solidFill>
                  <a:srgbClr val="3366FF"/>
                </a:solidFill>
                <a:latin typeface="Alamain"/>
              </a:rPr>
              <a:t>grands nom</a:t>
            </a:r>
            <a:r>
              <a:rPr lang="fr-FR" sz="2800" u="sng" dirty="0" smtClean="0">
                <a:solidFill>
                  <a:srgbClr val="3366FF"/>
                </a:solidFill>
                <a:latin typeface="Alamain"/>
              </a:rPr>
              <a:t>b</a:t>
            </a:r>
            <a:r>
              <a:rPr lang="fr-FR" sz="3600" u="sng" dirty="0" smtClean="0">
                <a:solidFill>
                  <a:srgbClr val="3366FF"/>
                </a:solidFill>
                <a:latin typeface="Alamain"/>
              </a:rPr>
              <a:t>res</a:t>
            </a:r>
            <a:endParaRPr lang="fr-FR" sz="3600" u="sng" dirty="0">
              <a:solidFill>
                <a:srgbClr val="3366FF"/>
              </a:solidFill>
              <a:latin typeface="Alamain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89820" y="116528"/>
            <a:ext cx="1388138" cy="1279119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latin typeface="Antipasto"/>
              </a:rPr>
              <a:t>M</a:t>
            </a:r>
          </a:p>
        </p:txBody>
      </p:sp>
      <p:pic>
        <p:nvPicPr>
          <p:cNvPr id="6" name="Image 5" descr="tableau unité A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2737"/>
            <a:ext cx="6858000" cy="13280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9820" y="1905064"/>
            <a:ext cx="1658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latin typeface="Antipasto"/>
              </a:rPr>
              <a:t>Je sais déjà</a:t>
            </a:r>
            <a:endParaRPr lang="fr-FR" sz="2400" b="1" i="1" dirty="0">
              <a:latin typeface="Antipasto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0080" y="2566785"/>
            <a:ext cx="6112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Wingdings 2"/>
              </a:rPr>
              <a:t>j</a:t>
            </a:r>
            <a:r>
              <a:rPr lang="fr-FR" dirty="0" smtClean="0">
                <a:latin typeface="Wingdings"/>
              </a:rPr>
              <a:t> </a:t>
            </a:r>
            <a:r>
              <a:rPr lang="fr-FR" dirty="0" smtClean="0">
                <a:latin typeface="Gill Sans"/>
              </a:rPr>
              <a:t>Entoure la bonne réponse pour chaque affirmations.</a:t>
            </a:r>
            <a:endParaRPr lang="fr-FR" dirty="0">
              <a:latin typeface="Gill Sans"/>
            </a:endParaRPr>
          </a:p>
        </p:txBody>
      </p:sp>
      <p:pic>
        <p:nvPicPr>
          <p:cNvPr id="10" name="Image 9" descr="tableau unité A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952405"/>
            <a:ext cx="6858000" cy="163945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0080" y="5428030"/>
            <a:ext cx="61127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itchFamily="-111" charset="2"/>
              <a:buChar char="k"/>
            </a:pPr>
            <a:r>
              <a:rPr lang="fr-FR" sz="2000" dirty="0" smtClean="0">
                <a:latin typeface="Charcoal CY"/>
              </a:rPr>
              <a:t> A</a:t>
            </a:r>
            <a:r>
              <a:rPr lang="fr-FR" dirty="0" smtClean="0">
                <a:latin typeface="Wingdings"/>
              </a:rPr>
              <a:t> </a:t>
            </a:r>
            <a:r>
              <a:rPr lang="fr-FR" dirty="0" smtClean="0">
                <a:latin typeface="Gill Sans"/>
              </a:rPr>
              <a:t>Lis les nombres des deux tableaux, puis écris-les en lettres sur ton cahier.</a:t>
            </a:r>
          </a:p>
          <a:p>
            <a:endParaRPr lang="fr-FR" dirty="0" smtClean="0">
              <a:latin typeface="Gill Sans"/>
            </a:endParaRPr>
          </a:p>
          <a:p>
            <a:r>
              <a:rPr lang="fr-FR" dirty="0" smtClean="0">
                <a:latin typeface="Gill Sans"/>
              </a:rPr>
              <a:t>     </a:t>
            </a:r>
            <a:r>
              <a:rPr lang="fr-FR" sz="2000" dirty="0" smtClean="0">
                <a:latin typeface="Charcoal CY"/>
              </a:rPr>
              <a:t>B</a:t>
            </a:r>
            <a:r>
              <a:rPr lang="fr-FR" dirty="0" smtClean="0">
                <a:latin typeface="Gill Sans"/>
              </a:rPr>
              <a:t>    À quoi correspond les espaces entre les chiffres ?</a:t>
            </a:r>
            <a:endParaRPr lang="fr-FR" dirty="0">
              <a:latin typeface="Gill San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9820" y="4735532"/>
            <a:ext cx="1763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latin typeface="Antipasto"/>
              </a:rPr>
              <a:t>Je découvre</a:t>
            </a:r>
            <a:endParaRPr lang="fr-FR" sz="2400" b="1" i="1" dirty="0">
              <a:latin typeface="Antipas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ableau unité A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0670"/>
            <a:ext cx="6858000" cy="7585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0080" y="268150"/>
            <a:ext cx="6112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Wingdings 2"/>
              </a:rPr>
              <a:t>l </a:t>
            </a:r>
            <a:r>
              <a:rPr lang="fr-FR" sz="2000" dirty="0" smtClean="0">
                <a:latin typeface="Gill Sans"/>
              </a:rPr>
              <a:t>Pour chaque planète, écris le nombre en chiffres. Aide-toi du tableau ci-dessous (l’exemple est donné pour la terre).</a:t>
            </a:r>
            <a:r>
              <a:rPr lang="fr-FR" dirty="0" smtClean="0">
                <a:latin typeface="Gill Sans"/>
              </a:rPr>
              <a:t> </a:t>
            </a:r>
            <a:endParaRPr lang="fr-FR" dirty="0">
              <a:latin typeface="Gill San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9820" y="4121415"/>
            <a:ext cx="1420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latin typeface="Antipasto"/>
              </a:rPr>
              <a:t>Je retiens</a:t>
            </a:r>
            <a:endParaRPr lang="fr-FR" sz="2400" b="1" i="1" dirty="0">
              <a:latin typeface="Antipasto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0187" y="5028621"/>
            <a:ext cx="5802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/>
              </a:rPr>
              <a:t>Dans un grand nombre, les chiffres sont groupés par 3 à partir de la droite. Afin de les lire plus facilement, on laisse un espace tout les trois chiffres : ces espaces définissent les différentes classes.</a:t>
            </a:r>
          </a:p>
          <a:p>
            <a:endParaRPr lang="fr-FR" dirty="0" smtClean="0">
              <a:latin typeface="Helvetica"/>
            </a:endParaRPr>
          </a:p>
          <a:p>
            <a:r>
              <a:rPr lang="fr-FR" dirty="0" smtClean="0">
                <a:latin typeface="Helvetica"/>
              </a:rPr>
              <a:t>Comme tu le sais, les principales classes sont unités, unités de mille, millions, milliards.</a:t>
            </a:r>
            <a:endParaRPr lang="fr-FR" dirty="0"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820" y="4856048"/>
            <a:ext cx="6147538" cy="2378218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ableau unité A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0584"/>
            <a:ext cx="6858000" cy="13446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42066" y="1867711"/>
            <a:ext cx="6112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itchFamily="-111" charset="2"/>
              <a:buChar char="j"/>
            </a:pPr>
            <a:r>
              <a:rPr lang="fr-FR" dirty="0" smtClean="0">
                <a:latin typeface="Gill Sans"/>
              </a:rPr>
              <a:t> 	</a:t>
            </a:r>
            <a:r>
              <a:rPr lang="fr-FR" b="1" dirty="0" smtClean="0">
                <a:latin typeface="Gill Sans"/>
              </a:rPr>
              <a:t>Tremblement de terre</a:t>
            </a:r>
          </a:p>
          <a:p>
            <a:r>
              <a:rPr lang="fr-FR" dirty="0" smtClean="0">
                <a:latin typeface="Gill Sans"/>
              </a:rPr>
              <a:t>Pour mesurer la magnitude d’un tremblement de terre, l’échelle la plus couramment utilisée est l’échelle de Richter, du nom de son inventeur Charles Richter (1900-1985). Mais il existe d’autres échelles, comme celles de Kanamori.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98462" y="448251"/>
            <a:ext cx="304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u="sng" dirty="0" smtClean="0">
                <a:solidFill>
                  <a:srgbClr val="3366FF"/>
                </a:solidFill>
                <a:latin typeface="Alamain"/>
              </a:rPr>
              <a:t>Problèmes</a:t>
            </a:r>
            <a:endParaRPr lang="fr-FR" sz="3600" u="sng" dirty="0">
              <a:solidFill>
                <a:srgbClr val="3366FF"/>
              </a:solidFill>
              <a:latin typeface="Alamain"/>
            </a:endParaRPr>
          </a:p>
        </p:txBody>
      </p:sp>
      <p:pic>
        <p:nvPicPr>
          <p:cNvPr id="5" name="Image 4" descr="tableau unité A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5039"/>
            <a:ext cx="6858000" cy="19936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2066" y="5491069"/>
            <a:ext cx="661593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fr-FR" dirty="0" smtClean="0">
                <a:latin typeface="Gill Sans"/>
              </a:rPr>
              <a:t>À quelle date à eu lieu le tremblement de terre en Alaska ?</a:t>
            </a:r>
          </a:p>
          <a:p>
            <a:pPr marL="342900" indent="-342900"/>
            <a:r>
              <a:rPr lang="fr-FR" dirty="0" smtClean="0">
                <a:latin typeface="Gill Sans"/>
              </a:rPr>
              <a:t>…………………………………………………………………………</a:t>
            </a:r>
          </a:p>
          <a:p>
            <a:pPr marL="342900" indent="-342900"/>
            <a:r>
              <a:rPr lang="fr-FR" dirty="0" smtClean="0">
                <a:latin typeface="Gill Sans"/>
              </a:rPr>
              <a:t>b.	Cherche « magnitude » dans un dictionnaire puis réponds à la question suivante :</a:t>
            </a:r>
          </a:p>
          <a:p>
            <a:pPr marL="342900" indent="-342900">
              <a:buFont typeface="Wingdings" charset="2"/>
              <a:buChar char="Ø"/>
            </a:pPr>
            <a:r>
              <a:rPr lang="fr-FR" dirty="0" smtClean="0">
                <a:latin typeface="Gill Sans"/>
              </a:rPr>
              <a:t>quelle est la magnitude du tremblement de terre du Chili sur l’échelle de Richter ?</a:t>
            </a:r>
          </a:p>
          <a:p>
            <a:pPr marL="342900" indent="-342900"/>
            <a:r>
              <a:rPr lang="fr-FR" dirty="0" smtClean="0">
                <a:latin typeface="Gill Sans"/>
              </a:rPr>
              <a:t>…………………………………………………………………………</a:t>
            </a:r>
          </a:p>
          <a:p>
            <a:pPr marL="342900" indent="-342900">
              <a:buAutoNum type="alphaLcPeriod" startAt="3"/>
            </a:pPr>
            <a:r>
              <a:rPr lang="fr-FR" dirty="0" smtClean="0">
                <a:latin typeface="Gill Sans"/>
              </a:rPr>
              <a:t>Où a eu lieu le tremblement de terre de magnitude de 9,1 sur l’échelle de Kanamori ?</a:t>
            </a:r>
          </a:p>
          <a:p>
            <a:pPr marL="342900" indent="-342900"/>
            <a:r>
              <a:rPr lang="fr-FR" dirty="0" smtClean="0">
                <a:latin typeface="Gill Sans"/>
              </a:rPr>
              <a:t>…………………………………………………………………………</a:t>
            </a:r>
          </a:p>
        </p:txBody>
      </p:sp>
      <p:sp>
        <p:nvSpPr>
          <p:cNvPr id="7" name="Ellipse 6"/>
          <p:cNvSpPr/>
          <p:nvPr/>
        </p:nvSpPr>
        <p:spPr>
          <a:xfrm>
            <a:off x="389820" y="116528"/>
            <a:ext cx="1388138" cy="1279119"/>
          </a:xfrm>
          <a:prstGeom prst="ellipse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latin typeface="Antipasto"/>
              </a:rPr>
              <a:t>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95132" y="1118648"/>
            <a:ext cx="3185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latin typeface="Alamain"/>
              </a:rPr>
              <a:t>Lire et écrire les grands nombres</a:t>
            </a:r>
            <a:endParaRPr lang="fr-FR" sz="1200" dirty="0">
              <a:solidFill>
                <a:srgbClr val="0000FF"/>
              </a:solidFill>
              <a:latin typeface="Alama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au unité A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049"/>
            <a:ext cx="6858000" cy="22186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2066" y="205717"/>
            <a:ext cx="611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Wingdings 2"/>
              </a:rPr>
              <a:t>k</a:t>
            </a:r>
            <a:r>
              <a:rPr lang="fr-FR" dirty="0" smtClean="0">
                <a:latin typeface="Gill Sans"/>
              </a:rPr>
              <a:t> 	</a:t>
            </a:r>
            <a:r>
              <a:rPr lang="fr-FR" b="1" dirty="0" smtClean="0">
                <a:latin typeface="Gill Sans"/>
              </a:rPr>
              <a:t>De très hautes tours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2066" y="2793657"/>
            <a:ext cx="66159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fr-FR" dirty="0" smtClean="0">
                <a:latin typeface="Gill Sans"/>
              </a:rPr>
              <a:t>Écris les noms des 4 tours dans l’ordre décroissant de leur hauteur :</a:t>
            </a:r>
          </a:p>
          <a:p>
            <a:pPr marL="342900" indent="-342900"/>
            <a:r>
              <a:rPr lang="fr-FR" dirty="0" smtClean="0">
                <a:latin typeface="Gill Sans"/>
              </a:rPr>
              <a:t>…………………………………………………………………………</a:t>
            </a:r>
          </a:p>
          <a:p>
            <a:pPr marL="342900" indent="-342900">
              <a:buAutoNum type="alphaLcPeriod" startAt="2"/>
            </a:pPr>
            <a:r>
              <a:rPr lang="fr-FR" dirty="0" smtClean="0">
                <a:latin typeface="Gill Sans"/>
              </a:rPr>
              <a:t>Combien de temps à duré la construction de la tour Sears ?</a:t>
            </a:r>
          </a:p>
          <a:p>
            <a:pPr marL="342900" indent="-342900"/>
            <a:r>
              <a:rPr lang="fr-FR" dirty="0" smtClean="0">
                <a:latin typeface="Gill Sans"/>
              </a:rPr>
              <a:t>…………………………………………………………………………</a:t>
            </a:r>
          </a:p>
          <a:p>
            <a:pPr marL="342900" indent="-342900">
              <a:buAutoNum type="alphaLcPeriod" startAt="3"/>
            </a:pPr>
            <a:r>
              <a:rPr lang="fr-FR" dirty="0" smtClean="0">
                <a:latin typeface="Gill Sans"/>
              </a:rPr>
              <a:t>Quelle est la hauteur de la tour Eiffel ?</a:t>
            </a:r>
          </a:p>
          <a:p>
            <a:pPr marL="342900" indent="-342900"/>
            <a:r>
              <a:rPr lang="fr-FR" dirty="0" smtClean="0">
                <a:latin typeface="Gill Sans"/>
              </a:rPr>
              <a:t>…………………………………………………………………………</a:t>
            </a:r>
          </a:p>
        </p:txBody>
      </p:sp>
      <p:pic>
        <p:nvPicPr>
          <p:cNvPr id="10" name="Image 9" descr="tableau unité A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2422"/>
            <a:ext cx="6858000" cy="286733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4466" y="4824982"/>
            <a:ext cx="611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Wingdings 2"/>
              </a:rPr>
              <a:t>l</a:t>
            </a:r>
            <a:r>
              <a:rPr lang="fr-FR" dirty="0" smtClean="0">
                <a:latin typeface="Gill Sans"/>
              </a:rPr>
              <a:t> 	</a:t>
            </a:r>
            <a:r>
              <a:rPr lang="fr-FR" b="1" dirty="0" smtClean="0">
                <a:latin typeface="Gill Sans"/>
              </a:rPr>
              <a:t>Histoire de ponts suspendus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42066" y="5256750"/>
            <a:ext cx="661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smtClean="0">
                <a:latin typeface="Gill Sans"/>
              </a:rPr>
              <a:t>En t’aidant des schémas, calcule la longueur des 3 ponts ci-dessous.</a:t>
            </a:r>
          </a:p>
        </p:txBody>
      </p:sp>
      <p:pic>
        <p:nvPicPr>
          <p:cNvPr id="13" name="Image 12" descr="tableau unité A 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66" y="5626082"/>
            <a:ext cx="1804612" cy="3963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au unité A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37" y="1723549"/>
            <a:ext cx="4302261" cy="31075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2066" y="369332"/>
            <a:ext cx="601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Wingdings 2"/>
              </a:rPr>
              <a:t>m</a:t>
            </a:r>
            <a:r>
              <a:rPr lang="fr-FR" dirty="0" smtClean="0">
                <a:latin typeface="Gill Sans"/>
              </a:rPr>
              <a:t> 	</a:t>
            </a:r>
            <a:r>
              <a:rPr lang="fr-FR" b="1" dirty="0" smtClean="0">
                <a:latin typeface="Gill Sans"/>
              </a:rPr>
              <a:t>Des résultats en  graphique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" y="784438"/>
            <a:ext cx="6425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Gill Sans"/>
              </a:rPr>
              <a:t>Les évaluations nationales de CE2 permettent de connaître les pourcentages de réussite en Mathématiques et en Français, à l’issue du cycle 2 de l’école primaire. </a:t>
            </a:r>
            <a:r>
              <a:rPr lang="fr-FR" sz="1600" b="1" dirty="0" smtClean="0">
                <a:latin typeface="Gill Sans"/>
              </a:rPr>
              <a:t>Observe le graphique et réponds aux questions.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2066" y="5030367"/>
            <a:ext cx="661593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dirty="0" smtClean="0">
                <a:latin typeface="Gill Sans"/>
              </a:rPr>
              <a:t>a.	Qui a obtenu le meilleur pourcentages en Mathématiques ?</a:t>
            </a:r>
          </a:p>
          <a:p>
            <a:pPr marL="342900" indent="-342900"/>
            <a:r>
              <a:rPr lang="fr-FR" dirty="0" smtClean="0">
                <a:latin typeface="Gill Sans"/>
              </a:rPr>
              <a:t>…………………………………………………………………………</a:t>
            </a:r>
          </a:p>
          <a:p>
            <a:pPr marL="342900" indent="-342900"/>
            <a:r>
              <a:rPr lang="fr-FR" dirty="0" smtClean="0">
                <a:latin typeface="Gill Sans"/>
              </a:rPr>
              <a:t>b.	À combien s’élève ce pourcentage ?</a:t>
            </a:r>
          </a:p>
          <a:p>
            <a:pPr marL="342900" indent="-342900"/>
            <a:r>
              <a:rPr lang="fr-FR" dirty="0" smtClean="0">
                <a:latin typeface="Gill Sans"/>
              </a:rPr>
              <a:t>…………………………………………………………………………</a:t>
            </a:r>
          </a:p>
          <a:p>
            <a:pPr marL="342900" indent="-342900">
              <a:buAutoNum type="alphaLcPeriod" startAt="3"/>
            </a:pPr>
            <a:r>
              <a:rPr lang="fr-FR" dirty="0" smtClean="0">
                <a:latin typeface="Gill Sans"/>
              </a:rPr>
              <a:t>Combien d’enfants ont eu un pourcentage inférieur à 70 % ? </a:t>
            </a:r>
          </a:p>
          <a:p>
            <a:pPr marL="342900" indent="-342900"/>
            <a:r>
              <a:rPr lang="fr-FR" dirty="0" smtClean="0">
                <a:latin typeface="Gill Sans"/>
              </a:rPr>
              <a:t>Lesquels ?</a:t>
            </a:r>
          </a:p>
          <a:p>
            <a:pPr marL="342900" indent="-342900"/>
            <a:r>
              <a:rPr lang="fr-FR" dirty="0" smtClean="0">
                <a:latin typeface="Gill Sans"/>
              </a:rPr>
              <a:t>…………………………………………………………………………</a:t>
            </a:r>
          </a:p>
          <a:p>
            <a:pPr marL="342900" indent="-342900">
              <a:buAutoNum type="alphaLcPeriod" startAt="4"/>
            </a:pPr>
            <a:r>
              <a:rPr lang="fr-FR" dirty="0" smtClean="0">
                <a:latin typeface="Gill Sans"/>
              </a:rPr>
              <a:t>Qui a eu le pourcentage de réussite le plus faible en </a:t>
            </a:r>
          </a:p>
          <a:p>
            <a:pPr marL="342900" indent="-342900"/>
            <a:r>
              <a:rPr lang="fr-FR" dirty="0" smtClean="0">
                <a:latin typeface="Gill Sans"/>
              </a:rPr>
              <a:t>Mathématiques ?</a:t>
            </a:r>
          </a:p>
          <a:p>
            <a:pPr marL="342900" indent="-342900"/>
            <a:r>
              <a:rPr lang="fr-FR" dirty="0" smtClean="0">
                <a:latin typeface="Gill Sans"/>
              </a:rPr>
              <a:t>…………………………………………………………………………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8977" y="8549907"/>
            <a:ext cx="287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u="sng" dirty="0" smtClean="0">
                <a:solidFill>
                  <a:srgbClr val="3366FF"/>
                </a:solidFill>
                <a:latin typeface="Helvetica"/>
              </a:rPr>
              <a:t>http://azert6.eklablog.com</a:t>
            </a:r>
            <a:endParaRPr lang="fr-FR" i="1" u="sng" dirty="0">
              <a:solidFill>
                <a:srgbClr val="3366FF"/>
              </a:solidFill>
              <a:latin typeface="Helvet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696</Words>
  <Application>Microsoft Macintosh PowerPoint</Application>
  <PresentationFormat>Présentation à l'écran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Nathalie Visintainer</dc:creator>
  <cp:lastModifiedBy>Nathalie Visintainer</cp:lastModifiedBy>
  <cp:revision>14</cp:revision>
  <dcterms:created xsi:type="dcterms:W3CDTF">2013-01-05T08:41:18Z</dcterms:created>
  <dcterms:modified xsi:type="dcterms:W3CDTF">2013-01-05T08:41:32Z</dcterms:modified>
</cp:coreProperties>
</file>