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7" r:id="rId2"/>
    <p:sldId id="258" r:id="rId3"/>
  </p:sldIdLst>
  <p:sldSz cx="9906000" cy="6858000" type="A4"/>
  <p:notesSz cx="6735763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>
        <p:scale>
          <a:sx n="77" d="100"/>
          <a:sy n="77" d="100"/>
        </p:scale>
        <p:origin x="-804" y="21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86B041-AA13-42CE-ADA0-4BF7BA51902F}" type="datetimeFigureOut">
              <a:rPr lang="fr-FR" smtClean="0"/>
              <a:t>02/11/2015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45FD9-E89F-42AD-A363-81750D4D2DB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922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2FA0-62A8-405A-8DC4-A162D68C43C7}" type="datetimeFigureOut">
              <a:rPr lang="fr-FR" smtClean="0"/>
              <a:t>02/11/2015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9506-F741-44EF-ADA9-98C36120FA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2787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2FA0-62A8-405A-8DC4-A162D68C43C7}" type="datetimeFigureOut">
              <a:rPr lang="fr-FR" smtClean="0"/>
              <a:t>02/11/2015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9506-F741-44EF-ADA9-98C36120FA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381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2FA0-62A8-405A-8DC4-A162D68C43C7}" type="datetimeFigureOut">
              <a:rPr lang="fr-FR" smtClean="0"/>
              <a:t>02/11/2015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9506-F741-44EF-ADA9-98C36120FA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7477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2FA0-62A8-405A-8DC4-A162D68C43C7}" type="datetimeFigureOut">
              <a:rPr lang="fr-FR" smtClean="0"/>
              <a:t>02/11/2015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9506-F741-44EF-ADA9-98C36120FA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3453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2FA0-62A8-405A-8DC4-A162D68C43C7}" type="datetimeFigureOut">
              <a:rPr lang="fr-FR" smtClean="0"/>
              <a:t>02/11/2015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9506-F741-44EF-ADA9-98C36120FA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60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2FA0-62A8-405A-8DC4-A162D68C43C7}" type="datetimeFigureOut">
              <a:rPr lang="fr-FR" smtClean="0"/>
              <a:t>02/11/2015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9506-F741-44EF-ADA9-98C36120FA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753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4"/>
            <a:ext cx="4190702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6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4"/>
            <a:ext cx="4211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6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2FA0-62A8-405A-8DC4-A162D68C43C7}" type="datetimeFigureOut">
              <a:rPr lang="fr-FR" smtClean="0"/>
              <a:t>02/11/2015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9506-F741-44EF-ADA9-98C36120FA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9970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2FA0-62A8-405A-8DC4-A162D68C43C7}" type="datetimeFigureOut">
              <a:rPr lang="fr-FR" smtClean="0"/>
              <a:t>02/11/2015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9506-F741-44EF-ADA9-98C36120FA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6582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2FA0-62A8-405A-8DC4-A162D68C43C7}" type="datetimeFigureOut">
              <a:rPr lang="fr-FR" smtClean="0"/>
              <a:t>02/11/2015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9506-F741-44EF-ADA9-98C36120FA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8382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987427"/>
            <a:ext cx="501491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2FA0-62A8-405A-8DC4-A162D68C43C7}" type="datetimeFigureOut">
              <a:rPr lang="fr-FR" smtClean="0"/>
              <a:t>02/11/2015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9506-F741-44EF-ADA9-98C36120FA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509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987427"/>
            <a:ext cx="501491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72FA0-62A8-405A-8DC4-A162D68C43C7}" type="datetimeFigureOut">
              <a:rPr lang="fr-FR" smtClean="0"/>
              <a:t>02/11/2015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09506-F741-44EF-ADA9-98C36120FA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6209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72FA0-62A8-405A-8DC4-A162D68C43C7}" type="datetimeFigureOut">
              <a:rPr lang="fr-FR" smtClean="0"/>
              <a:t>02/11/2015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09506-F741-44EF-ADA9-98C36120FA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360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necteur droit 47"/>
          <p:cNvCxnSpPr/>
          <p:nvPr/>
        </p:nvCxnSpPr>
        <p:spPr>
          <a:xfrm flipH="1">
            <a:off x="5085925" y="710289"/>
            <a:ext cx="12879" cy="6150357"/>
          </a:xfrm>
          <a:prstGeom prst="line">
            <a:avLst/>
          </a:prstGeom>
          <a:ln w="57150" cap="rnd">
            <a:solidFill>
              <a:schemeClr val="accent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H="1">
            <a:off x="206656" y="707643"/>
            <a:ext cx="12879" cy="6150357"/>
          </a:xfrm>
          <a:prstGeom prst="line">
            <a:avLst/>
          </a:prstGeom>
          <a:ln w="57150" cap="rnd">
            <a:solidFill>
              <a:schemeClr val="accent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Larme 13"/>
          <p:cNvSpPr/>
          <p:nvPr/>
        </p:nvSpPr>
        <p:spPr>
          <a:xfrm>
            <a:off x="84106" y="1206944"/>
            <a:ext cx="281681" cy="312361"/>
          </a:xfrm>
          <a:prstGeom prst="teardrop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84105" y="1179648"/>
            <a:ext cx="316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Mrs Chocolat" pitchFamily="2" charset="0"/>
              </a:rPr>
              <a:t>1</a:t>
            </a:r>
            <a:endParaRPr lang="fr-FR" sz="1600" dirty="0">
              <a:solidFill>
                <a:schemeClr val="bg2">
                  <a:lumMod val="25000"/>
                </a:schemeClr>
              </a:solidFill>
              <a:latin typeface="Mrs Chocolat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3000" y="1240366"/>
            <a:ext cx="4585408" cy="5521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fr-FR" sz="1050" b="1" dirty="0" smtClean="0">
                <a:latin typeface="Short Stack" panose="02010500040000000007" pitchFamily="2" charset="0"/>
              </a:rPr>
              <a:t>Comment </a:t>
            </a:r>
            <a:r>
              <a:rPr lang="fr-FR" sz="1050" b="1" dirty="0">
                <a:latin typeface="Short Stack" panose="02010500040000000007" pitchFamily="2" charset="0"/>
              </a:rPr>
              <a:t>le narrateur s’appelle-t-il ?</a:t>
            </a:r>
            <a:endParaRPr lang="fr-FR" sz="1050" dirty="0">
              <a:latin typeface="Short Stack" panose="02010500040000000007" pitchFamily="2" charset="0"/>
            </a:endParaRPr>
          </a:p>
          <a:p>
            <a:pPr marL="900113">
              <a:lnSpc>
                <a:spcPct val="120000"/>
              </a:lnSpc>
            </a:pPr>
            <a:r>
              <a:rPr lang="fr-FR" sz="1050" dirty="0" smtClean="0">
                <a:latin typeface="Short Stack" panose="02010500040000000007" pitchFamily="2" charset="0"/>
              </a:rPr>
              <a:t>a</a:t>
            </a:r>
            <a:r>
              <a:rPr lang="fr-FR" sz="1050" dirty="0">
                <a:latin typeface="Short Stack" panose="02010500040000000007" pitchFamily="2" charset="0"/>
              </a:rPr>
              <a:t>) Il s’appelle Hector Chihuahua.</a:t>
            </a:r>
          </a:p>
          <a:p>
            <a:pPr marL="900113">
              <a:lnSpc>
                <a:spcPct val="120000"/>
              </a:lnSpc>
            </a:pPr>
            <a:r>
              <a:rPr lang="fr-FR" sz="1050" dirty="0" smtClean="0">
                <a:latin typeface="Short Stack" panose="02010500040000000007" pitchFamily="2" charset="0"/>
              </a:rPr>
              <a:t>b</a:t>
            </a:r>
            <a:r>
              <a:rPr lang="fr-FR" sz="1050" dirty="0">
                <a:latin typeface="Short Stack" panose="02010500040000000007" pitchFamily="2" charset="0"/>
              </a:rPr>
              <a:t>) Il s’appelle Hector Pol.</a:t>
            </a:r>
          </a:p>
          <a:p>
            <a:pPr marL="900113">
              <a:lnSpc>
                <a:spcPct val="120000"/>
              </a:lnSpc>
            </a:pPr>
            <a:r>
              <a:rPr lang="fr-FR" sz="1050" dirty="0" smtClean="0">
                <a:latin typeface="Short Stack" panose="02010500040000000007" pitchFamily="2" charset="0"/>
              </a:rPr>
              <a:t>c</a:t>
            </a:r>
            <a:r>
              <a:rPr lang="fr-FR" sz="1050" dirty="0">
                <a:latin typeface="Short Stack" panose="02010500040000000007" pitchFamily="2" charset="0"/>
              </a:rPr>
              <a:t>) Il s’appelle Hector Auber</a:t>
            </a:r>
            <a:r>
              <a:rPr lang="fr-FR" sz="1050" dirty="0" smtClean="0">
                <a:latin typeface="Short Stack" panose="02010500040000000007" pitchFamily="2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fr-FR" sz="1050" dirty="0">
              <a:latin typeface="Short Stack" panose="02010500040000000007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050" b="1" dirty="0">
                <a:latin typeface="Short Stack" panose="02010500040000000007" pitchFamily="2" charset="0"/>
              </a:rPr>
              <a:t>Que contient la lettre que le narrateur cache dans sa poche ?</a:t>
            </a:r>
            <a:endParaRPr lang="fr-FR" sz="1050" dirty="0">
              <a:latin typeface="Short Stack" panose="02010500040000000007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a) Elle contient une carte au trésor.</a:t>
            </a: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b) Elle contient son bulletin de note.</a:t>
            </a: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c) Elle contient sa facture de téléphone</a:t>
            </a:r>
            <a:r>
              <a:rPr lang="fr-FR" sz="1050" dirty="0" smtClean="0">
                <a:latin typeface="Short Stack" panose="02010500040000000007" pitchFamily="2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fr-FR" sz="1050" dirty="0">
              <a:latin typeface="Short Stack" panose="02010500040000000007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050" b="1" dirty="0">
                <a:latin typeface="Short Stack" panose="02010500040000000007" pitchFamily="2" charset="0"/>
              </a:rPr>
              <a:t>Que fait la mère du narrateur après s’être mise en colère ?</a:t>
            </a:r>
            <a:endParaRPr lang="fr-FR" sz="1050" dirty="0">
              <a:latin typeface="Short Stack" panose="02010500040000000007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a) Elle appelle sa professeur de </a:t>
            </a:r>
            <a:endParaRPr lang="fr-FR" sz="1050" dirty="0" smtClean="0">
              <a:latin typeface="Short Stack" panose="02010500040000000007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</a:t>
            </a:r>
            <a:r>
              <a:rPr lang="fr-FR" sz="1050" dirty="0" smtClean="0">
                <a:latin typeface="Short Stack" panose="02010500040000000007" pitchFamily="2" charset="0"/>
              </a:rPr>
              <a:t>mathématiques</a:t>
            </a:r>
            <a:r>
              <a:rPr lang="fr-FR" sz="1050" dirty="0">
                <a:latin typeface="Short Stack" panose="02010500040000000007" pitchFamily="2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b) Elle l’enferme en dehors de l’appartement.</a:t>
            </a: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c) Elle l’enferme dans sa chambre</a:t>
            </a:r>
            <a:r>
              <a:rPr lang="fr-FR" sz="1050" dirty="0" smtClean="0">
                <a:latin typeface="Short Stack" panose="02010500040000000007" pitchFamily="2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fr-FR" sz="1050" dirty="0">
              <a:latin typeface="Short Stack" panose="02010500040000000007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050" b="1" dirty="0">
                <a:latin typeface="Short Stack" panose="02010500040000000007" pitchFamily="2" charset="0"/>
              </a:rPr>
              <a:t>Comment le narrateur apprend-il que son père est à l’opéra ?</a:t>
            </a:r>
            <a:endParaRPr lang="fr-FR" sz="1050" dirty="0">
              <a:latin typeface="Short Stack" panose="02010500040000000007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a) C’est sa mère qui lui dit.</a:t>
            </a: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b) C’est Marguerite qui lui dit.</a:t>
            </a: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c) Il trouve un mot sur la porte</a:t>
            </a:r>
            <a:r>
              <a:rPr lang="fr-FR" sz="1050" dirty="0" smtClean="0">
                <a:latin typeface="Short Stack" panose="02010500040000000007" pitchFamily="2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fr-FR" sz="1050" b="1" dirty="0" smtClean="0">
              <a:latin typeface="Short Stack" panose="02010500040000000007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050" b="1" dirty="0" smtClean="0">
                <a:latin typeface="Short Stack" panose="02010500040000000007" pitchFamily="2" charset="0"/>
              </a:rPr>
              <a:t>Quel </a:t>
            </a:r>
            <a:r>
              <a:rPr lang="fr-FR" sz="1050" b="1" dirty="0">
                <a:latin typeface="Short Stack" panose="02010500040000000007" pitchFamily="2" charset="0"/>
              </a:rPr>
              <a:t>indice trouve le narrateur devant l’opéra ?</a:t>
            </a:r>
            <a:endParaRPr lang="fr-FR" sz="1050" dirty="0">
              <a:latin typeface="Short Stack" panose="02010500040000000007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a) Il trouve des faux cheveux.</a:t>
            </a: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b) Il trouve le gardien.</a:t>
            </a: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c) Il trouve une lettre de menace</a:t>
            </a:r>
            <a:r>
              <a:rPr lang="fr-FR" sz="1050" dirty="0" smtClean="0">
                <a:latin typeface="Short Stack" panose="02010500040000000007" pitchFamily="2" charset="0"/>
              </a:rPr>
              <a:t>.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224283" y="1240366"/>
            <a:ext cx="4585408" cy="5521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fr-FR" sz="1050" b="1" dirty="0" smtClean="0">
                <a:latin typeface="Short Stack" panose="02010500040000000007" pitchFamily="2" charset="0"/>
              </a:rPr>
              <a:t>Que </a:t>
            </a:r>
            <a:r>
              <a:rPr lang="fr-FR" sz="1050" b="1" dirty="0">
                <a:latin typeface="Short Stack" panose="02010500040000000007" pitchFamily="2" charset="0"/>
              </a:rPr>
              <a:t>comprend le narrateur en écoutant les policiers ?</a:t>
            </a:r>
            <a:endParaRPr lang="fr-FR" sz="1050" dirty="0">
              <a:latin typeface="Short Stack" panose="02010500040000000007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a) Il comprend que la chanteuse a été </a:t>
            </a:r>
            <a:endParaRPr lang="fr-FR" sz="1050" dirty="0" smtClean="0">
              <a:latin typeface="Short Stack" panose="02010500040000000007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050" dirty="0" smtClean="0">
                <a:latin typeface="Short Stack" panose="02010500040000000007" pitchFamily="2" charset="0"/>
              </a:rPr>
              <a:t>	enlevée</a:t>
            </a:r>
            <a:r>
              <a:rPr lang="fr-FR" sz="1050" dirty="0">
                <a:latin typeface="Short Stack" panose="02010500040000000007" pitchFamily="2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b) Il comprend que la chanteuse est malade.</a:t>
            </a: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c) Il comprend que la chanteuse ne souhaite </a:t>
            </a:r>
            <a:endParaRPr lang="fr-FR" sz="1050" dirty="0" smtClean="0">
              <a:latin typeface="Short Stack" panose="02010500040000000007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</a:t>
            </a:r>
            <a:r>
              <a:rPr lang="fr-FR" sz="1050" dirty="0" smtClean="0">
                <a:latin typeface="Short Stack" panose="02010500040000000007" pitchFamily="2" charset="0"/>
              </a:rPr>
              <a:t>pas </a:t>
            </a:r>
            <a:r>
              <a:rPr lang="fr-FR" sz="1050" dirty="0">
                <a:latin typeface="Short Stack" panose="02010500040000000007" pitchFamily="2" charset="0"/>
              </a:rPr>
              <a:t>faire son spectacle</a:t>
            </a:r>
            <a:r>
              <a:rPr lang="fr-FR" sz="1050" dirty="0" smtClean="0">
                <a:latin typeface="Short Stack" panose="02010500040000000007" pitchFamily="2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fr-FR" sz="1050" b="1" dirty="0">
              <a:latin typeface="Short Stack" panose="02010500040000000007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050" b="1" dirty="0" smtClean="0">
                <a:latin typeface="Short Stack" panose="02010500040000000007" pitchFamily="2" charset="0"/>
              </a:rPr>
              <a:t>Comment </a:t>
            </a:r>
            <a:r>
              <a:rPr lang="fr-FR" sz="1050" b="1" dirty="0">
                <a:latin typeface="Short Stack" panose="02010500040000000007" pitchFamily="2" charset="0"/>
              </a:rPr>
              <a:t>s’appelle la jeune fille qu’il rencontre dans l’opéra ?</a:t>
            </a:r>
            <a:endParaRPr lang="fr-FR" sz="1050" dirty="0">
              <a:latin typeface="Short Stack" panose="02010500040000000007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a) Elle s’appelle </a:t>
            </a:r>
            <a:r>
              <a:rPr lang="fr-FR" sz="1050" dirty="0" err="1">
                <a:latin typeface="Short Stack" panose="02010500040000000007" pitchFamily="2" charset="0"/>
              </a:rPr>
              <a:t>Pamina</a:t>
            </a:r>
            <a:r>
              <a:rPr lang="fr-FR" sz="1050" dirty="0">
                <a:latin typeface="Short Stack" panose="02010500040000000007" pitchFamily="2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b) Elle s’appelle Pamela.</a:t>
            </a: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c) Elle s’appelle Chihuahua</a:t>
            </a:r>
            <a:r>
              <a:rPr lang="fr-FR" sz="1050" dirty="0" smtClean="0">
                <a:latin typeface="Short Stack" panose="02010500040000000007" pitchFamily="2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fr-FR" sz="1050" dirty="0">
              <a:latin typeface="Short Stack" panose="02010500040000000007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050" b="1" dirty="0" smtClean="0">
                <a:latin typeface="Short Stack" panose="02010500040000000007" pitchFamily="2" charset="0"/>
              </a:rPr>
              <a:t>De </a:t>
            </a:r>
            <a:r>
              <a:rPr lang="fr-FR" sz="1050" b="1" dirty="0">
                <a:latin typeface="Short Stack" panose="02010500040000000007" pitchFamily="2" charset="0"/>
              </a:rPr>
              <a:t>quel pays la chanteuse est-elle originaire ?</a:t>
            </a:r>
            <a:endParaRPr lang="fr-FR" sz="1050" dirty="0">
              <a:latin typeface="Short Stack" panose="02010500040000000007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a) Elle est française.</a:t>
            </a: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b) Elle est espagnole.</a:t>
            </a: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c) Elle est mexicaine</a:t>
            </a:r>
            <a:r>
              <a:rPr lang="fr-FR" sz="1050" dirty="0" smtClean="0">
                <a:latin typeface="Short Stack" panose="02010500040000000007" pitchFamily="2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fr-FR" sz="1050" dirty="0">
              <a:latin typeface="Short Stack" panose="02010500040000000007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050" b="1" dirty="0">
                <a:latin typeface="Short Stack" panose="02010500040000000007" pitchFamily="2" charset="0"/>
              </a:rPr>
              <a:t>Que trouve le narrateur dans la cape ?</a:t>
            </a:r>
            <a:endParaRPr lang="fr-FR" sz="1050" dirty="0">
              <a:latin typeface="Short Stack" panose="02010500040000000007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a) Il trouve une lettre de menaces.</a:t>
            </a: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b) Il trouve une perruque.</a:t>
            </a: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c) Il trouve une clé. </a:t>
            </a:r>
            <a:endParaRPr lang="fr-FR" sz="1050" dirty="0" smtClean="0">
              <a:latin typeface="Short Stack" panose="02010500040000000007" pitchFamily="2" charset="0"/>
            </a:endParaRPr>
          </a:p>
          <a:p>
            <a:pPr>
              <a:lnSpc>
                <a:spcPct val="120000"/>
              </a:lnSpc>
            </a:pPr>
            <a:endParaRPr lang="fr-FR" sz="1050" dirty="0">
              <a:latin typeface="Short Stack" panose="02010500040000000007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050" b="1" dirty="0">
                <a:latin typeface="Short Stack" panose="02010500040000000007" pitchFamily="2" charset="0"/>
              </a:rPr>
              <a:t>Dans quelle ville cette histoire se déroule-t-elle ?</a:t>
            </a:r>
            <a:endParaRPr lang="fr-FR" sz="1050" dirty="0">
              <a:latin typeface="Short Stack" panose="02010500040000000007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a) Cette histoire se déroule à New-York.</a:t>
            </a: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b) Cette histoire se déroule à Paris.</a:t>
            </a: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c) Cette histoire se déroule à Londres.</a:t>
            </a:r>
          </a:p>
        </p:txBody>
      </p:sp>
      <p:sp>
        <p:nvSpPr>
          <p:cNvPr id="50" name="Larme 49"/>
          <p:cNvSpPr/>
          <p:nvPr/>
        </p:nvSpPr>
        <p:spPr>
          <a:xfrm>
            <a:off x="84107" y="2232801"/>
            <a:ext cx="281681" cy="312361"/>
          </a:xfrm>
          <a:prstGeom prst="teardrop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ZoneTexte 50"/>
          <p:cNvSpPr txBox="1"/>
          <p:nvPr/>
        </p:nvSpPr>
        <p:spPr>
          <a:xfrm>
            <a:off x="84106" y="2205505"/>
            <a:ext cx="316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Mrs Chocolat" pitchFamily="2" charset="0"/>
              </a:rPr>
              <a:t>2</a:t>
            </a:r>
            <a:endParaRPr lang="fr-FR" sz="1600" dirty="0">
              <a:solidFill>
                <a:schemeClr val="bg2">
                  <a:lumMod val="25000"/>
                </a:schemeClr>
              </a:solidFill>
              <a:latin typeface="Mrs Chocolat" pitchFamily="2" charset="0"/>
            </a:endParaRPr>
          </a:p>
        </p:txBody>
      </p:sp>
      <p:sp>
        <p:nvSpPr>
          <p:cNvPr id="52" name="Larme 51"/>
          <p:cNvSpPr/>
          <p:nvPr/>
        </p:nvSpPr>
        <p:spPr>
          <a:xfrm>
            <a:off x="84108" y="3365565"/>
            <a:ext cx="281681" cy="312361"/>
          </a:xfrm>
          <a:prstGeom prst="teardrop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ZoneTexte 52"/>
          <p:cNvSpPr txBox="1"/>
          <p:nvPr/>
        </p:nvSpPr>
        <p:spPr>
          <a:xfrm>
            <a:off x="84107" y="3338269"/>
            <a:ext cx="316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Mrs Chocolat" pitchFamily="2" charset="0"/>
              </a:rPr>
              <a:t>3</a:t>
            </a:r>
            <a:endParaRPr lang="fr-FR" sz="1600" dirty="0">
              <a:solidFill>
                <a:schemeClr val="bg2">
                  <a:lumMod val="25000"/>
                </a:schemeClr>
              </a:solidFill>
              <a:latin typeface="Mrs Chocolat" pitchFamily="2" charset="0"/>
            </a:endParaRPr>
          </a:p>
        </p:txBody>
      </p:sp>
      <p:sp>
        <p:nvSpPr>
          <p:cNvPr id="54" name="Larme 53"/>
          <p:cNvSpPr/>
          <p:nvPr/>
        </p:nvSpPr>
        <p:spPr>
          <a:xfrm>
            <a:off x="84109" y="4703046"/>
            <a:ext cx="281681" cy="312361"/>
          </a:xfrm>
          <a:prstGeom prst="teardrop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ZoneTexte 54"/>
          <p:cNvSpPr txBox="1"/>
          <p:nvPr/>
        </p:nvSpPr>
        <p:spPr>
          <a:xfrm>
            <a:off x="84108" y="4675750"/>
            <a:ext cx="316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bg2">
                    <a:lumMod val="25000"/>
                  </a:schemeClr>
                </a:solidFill>
                <a:latin typeface="Mrs Chocolat" pitchFamily="2" charset="0"/>
              </a:rPr>
              <a:t>4</a:t>
            </a:r>
          </a:p>
        </p:txBody>
      </p:sp>
      <p:sp>
        <p:nvSpPr>
          <p:cNvPr id="56" name="Larme 55"/>
          <p:cNvSpPr/>
          <p:nvPr/>
        </p:nvSpPr>
        <p:spPr>
          <a:xfrm>
            <a:off x="84110" y="5849457"/>
            <a:ext cx="281681" cy="312361"/>
          </a:xfrm>
          <a:prstGeom prst="teardrop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/>
          <p:cNvSpPr txBox="1"/>
          <p:nvPr/>
        </p:nvSpPr>
        <p:spPr>
          <a:xfrm>
            <a:off x="84109" y="5822161"/>
            <a:ext cx="316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bg2">
                    <a:lumMod val="25000"/>
                  </a:schemeClr>
                </a:solidFill>
                <a:latin typeface="Mrs Chocolat" pitchFamily="2" charset="0"/>
              </a:rPr>
              <a:t>5</a:t>
            </a:r>
          </a:p>
        </p:txBody>
      </p:sp>
      <p:sp>
        <p:nvSpPr>
          <p:cNvPr id="58" name="Larme 57"/>
          <p:cNvSpPr/>
          <p:nvPr/>
        </p:nvSpPr>
        <p:spPr>
          <a:xfrm>
            <a:off x="4953001" y="1267662"/>
            <a:ext cx="281681" cy="312361"/>
          </a:xfrm>
          <a:prstGeom prst="teardrop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4953000" y="1240366"/>
            <a:ext cx="316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bg2">
                    <a:lumMod val="25000"/>
                  </a:schemeClr>
                </a:solidFill>
                <a:latin typeface="Mrs Chocolat" pitchFamily="2" charset="0"/>
              </a:rPr>
              <a:t>6</a:t>
            </a:r>
          </a:p>
        </p:txBody>
      </p:sp>
      <p:sp>
        <p:nvSpPr>
          <p:cNvPr id="60" name="Larme 59"/>
          <p:cNvSpPr/>
          <p:nvPr/>
        </p:nvSpPr>
        <p:spPr>
          <a:xfrm>
            <a:off x="4953002" y="2571355"/>
            <a:ext cx="281681" cy="312361"/>
          </a:xfrm>
          <a:prstGeom prst="teardrop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4953001" y="2544059"/>
            <a:ext cx="316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Mrs Chocolat" pitchFamily="2" charset="0"/>
              </a:rPr>
              <a:t>7</a:t>
            </a:r>
            <a:endParaRPr lang="fr-FR" sz="1600" dirty="0">
              <a:solidFill>
                <a:schemeClr val="bg2">
                  <a:lumMod val="25000"/>
                </a:schemeClr>
              </a:solidFill>
              <a:latin typeface="Mrs Chocolat" pitchFamily="2" charset="0"/>
            </a:endParaRPr>
          </a:p>
        </p:txBody>
      </p:sp>
      <p:sp>
        <p:nvSpPr>
          <p:cNvPr id="62" name="Larme 61"/>
          <p:cNvSpPr/>
          <p:nvPr/>
        </p:nvSpPr>
        <p:spPr>
          <a:xfrm>
            <a:off x="4953003" y="3752670"/>
            <a:ext cx="281681" cy="312361"/>
          </a:xfrm>
          <a:prstGeom prst="teardrop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ZoneTexte 62"/>
          <p:cNvSpPr txBox="1"/>
          <p:nvPr/>
        </p:nvSpPr>
        <p:spPr>
          <a:xfrm>
            <a:off x="4953002" y="3725374"/>
            <a:ext cx="316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Mrs Chocolat" pitchFamily="2" charset="0"/>
              </a:rPr>
              <a:t>8</a:t>
            </a:r>
            <a:endParaRPr lang="fr-FR" sz="1600" dirty="0">
              <a:solidFill>
                <a:schemeClr val="bg2">
                  <a:lumMod val="25000"/>
                </a:schemeClr>
              </a:solidFill>
              <a:latin typeface="Mrs Chocolat" pitchFamily="2" charset="0"/>
            </a:endParaRPr>
          </a:p>
        </p:txBody>
      </p:sp>
      <p:sp>
        <p:nvSpPr>
          <p:cNvPr id="64" name="Larme 63"/>
          <p:cNvSpPr/>
          <p:nvPr/>
        </p:nvSpPr>
        <p:spPr>
          <a:xfrm>
            <a:off x="4953004" y="4749564"/>
            <a:ext cx="281681" cy="312361"/>
          </a:xfrm>
          <a:prstGeom prst="teardrop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ZoneTexte 64"/>
          <p:cNvSpPr txBox="1"/>
          <p:nvPr/>
        </p:nvSpPr>
        <p:spPr>
          <a:xfrm>
            <a:off x="4953003" y="4722268"/>
            <a:ext cx="316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Mrs Chocolat" pitchFamily="2" charset="0"/>
              </a:rPr>
              <a:t>9</a:t>
            </a:r>
            <a:endParaRPr lang="fr-FR" sz="1600" dirty="0">
              <a:solidFill>
                <a:schemeClr val="bg2">
                  <a:lumMod val="25000"/>
                </a:schemeClr>
              </a:solidFill>
              <a:latin typeface="Mrs Chocolat" pitchFamily="2" charset="0"/>
            </a:endParaRPr>
          </a:p>
        </p:txBody>
      </p:sp>
      <p:sp>
        <p:nvSpPr>
          <p:cNvPr id="66" name="Larme 65"/>
          <p:cNvSpPr/>
          <p:nvPr/>
        </p:nvSpPr>
        <p:spPr>
          <a:xfrm>
            <a:off x="4953005" y="5694379"/>
            <a:ext cx="281681" cy="312361"/>
          </a:xfrm>
          <a:prstGeom prst="teardrop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ZoneTexte 66"/>
          <p:cNvSpPr txBox="1"/>
          <p:nvPr/>
        </p:nvSpPr>
        <p:spPr>
          <a:xfrm>
            <a:off x="4871112" y="5667083"/>
            <a:ext cx="4651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Mrs Chocolat" pitchFamily="2" charset="0"/>
              </a:rPr>
              <a:t>10</a:t>
            </a:r>
            <a:endParaRPr lang="fr-FR" sz="1600" dirty="0">
              <a:solidFill>
                <a:schemeClr val="bg2">
                  <a:lumMod val="25000"/>
                </a:schemeClr>
              </a:solidFill>
              <a:latin typeface="Mrs Chocolat" pitchFamily="2" charset="0"/>
            </a:endParaRPr>
          </a:p>
        </p:txBody>
      </p:sp>
      <p:sp>
        <p:nvSpPr>
          <p:cNvPr id="34" name="Organigramme : Document 33"/>
          <p:cNvSpPr/>
          <p:nvPr/>
        </p:nvSpPr>
        <p:spPr>
          <a:xfrm>
            <a:off x="0" y="-1"/>
            <a:ext cx="9906000" cy="1009651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2278734" y="510234"/>
            <a:ext cx="16209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sz="20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ekko" panose="00000500000000000000" pitchFamily="2" charset="0"/>
                <a:ea typeface="Chewy" panose="02000000000000000000" pitchFamily="2" charset="0"/>
                <a:cs typeface="Dekko" panose="00000500000000000000" pitchFamily="2" charset="0"/>
              </a:rPr>
              <a:t>Questionnaire</a:t>
            </a:r>
            <a:endParaRPr lang="fr-FR" sz="12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ekko" panose="00000500000000000000" pitchFamily="2" charset="0"/>
              <a:ea typeface="Chewy" panose="02000000000000000000" pitchFamily="2" charset="0"/>
              <a:cs typeface="Dekko" panose="00000500000000000000" pitchFamily="2" charset="0"/>
            </a:endParaRPr>
          </a:p>
        </p:txBody>
      </p:sp>
      <p:sp>
        <p:nvSpPr>
          <p:cNvPr id="36" name="Étoile à 7 branches 35"/>
          <p:cNvSpPr/>
          <p:nvPr/>
        </p:nvSpPr>
        <p:spPr>
          <a:xfrm>
            <a:off x="68239" y="40945"/>
            <a:ext cx="1139305" cy="753066"/>
          </a:xfrm>
          <a:prstGeom prst="star7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>
            <a:off x="1060980" y="-19203"/>
            <a:ext cx="6873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ewy" panose="02000000000000000000" pitchFamily="2" charset="0"/>
                <a:ea typeface="Chewy" panose="02000000000000000000" pitchFamily="2" charset="0"/>
                <a:cs typeface="Dekko" panose="00000500000000000000" pitchFamily="2" charset="0"/>
              </a:rPr>
              <a:t>Hector et l’archange de Chihuahua</a:t>
            </a:r>
            <a:endParaRPr lang="fr-FR" sz="36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ewy" panose="02000000000000000000" pitchFamily="2" charset="0"/>
              <a:ea typeface="Chewy" panose="02000000000000000000" pitchFamily="2" charset="0"/>
              <a:cs typeface="Dekko" panose="00000500000000000000" pitchFamily="2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122832" y="186179"/>
            <a:ext cx="10301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Dekko" panose="00000500000000000000" pitchFamily="2" charset="0"/>
                <a:cs typeface="Dekko" panose="00000500000000000000" pitchFamily="2" charset="0"/>
              </a:rPr>
              <a:t>Lecture CM2</a:t>
            </a:r>
            <a:endParaRPr lang="fr-FR" sz="16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Dekko" panose="00000500000000000000" pitchFamily="2" charset="0"/>
              <a:cs typeface="Dekko" panose="00000500000000000000" pitchFamily="2" charset="0"/>
            </a:endParaRPr>
          </a:p>
        </p:txBody>
      </p:sp>
      <p:sp>
        <p:nvSpPr>
          <p:cNvPr id="39" name="Rectangle à coins arrondis 38"/>
          <p:cNvSpPr/>
          <p:nvPr/>
        </p:nvSpPr>
        <p:spPr>
          <a:xfrm>
            <a:off x="7942997" y="122288"/>
            <a:ext cx="1872157" cy="420442"/>
          </a:xfrm>
          <a:prstGeom prst="roundRect">
            <a:avLst>
              <a:gd name="adj" fmla="val 29311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7847467" y="204175"/>
            <a:ext cx="2131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Dekko" panose="00000500000000000000" pitchFamily="2" charset="0"/>
                <a:cs typeface="Dekko" panose="00000500000000000000" pitchFamily="2" charset="0"/>
              </a:rPr>
              <a:t> </a:t>
            </a:r>
            <a:r>
              <a:rPr lang="fr-FR" sz="1200" spc="100" dirty="0" smtClean="0">
                <a:latin typeface="Dekko" panose="00000500000000000000" pitchFamily="2" charset="0"/>
                <a:cs typeface="Dekko" panose="00000500000000000000" pitchFamily="2" charset="0"/>
              </a:rPr>
              <a:t>Prénom</a:t>
            </a:r>
            <a:r>
              <a:rPr lang="fr-FR" sz="1400" dirty="0" smtClean="0">
                <a:latin typeface="Dekko" panose="00000500000000000000" pitchFamily="2" charset="0"/>
                <a:cs typeface="Dekko" panose="00000500000000000000" pitchFamily="2" charset="0"/>
              </a:rPr>
              <a:t> </a:t>
            </a:r>
            <a:r>
              <a:rPr lang="fr-FR" sz="1600" dirty="0" smtClean="0">
                <a:latin typeface="Dekko" panose="00000500000000000000" pitchFamily="2" charset="0"/>
                <a:cs typeface="Dekko" panose="00000500000000000000" pitchFamily="2" charset="0"/>
              </a:rPr>
              <a:t>: </a:t>
            </a:r>
            <a:r>
              <a:rPr lang="fr-FR" sz="1600" dirty="0" smtClean="0">
                <a:latin typeface="Fineliner Script" panose="02000000000000000000" pitchFamily="50" charset="0"/>
              </a:rPr>
              <a:t>________________</a:t>
            </a:r>
            <a:endParaRPr lang="fr-FR" sz="1600" dirty="0">
              <a:latin typeface="Fineliner Script" panose="02000000000000000000" pitchFamily="50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550" y="5547468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350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8" name="Connecteur droit 47"/>
          <p:cNvCxnSpPr/>
          <p:nvPr/>
        </p:nvCxnSpPr>
        <p:spPr>
          <a:xfrm flipH="1">
            <a:off x="5085925" y="710289"/>
            <a:ext cx="12879" cy="6150357"/>
          </a:xfrm>
          <a:prstGeom prst="line">
            <a:avLst/>
          </a:prstGeom>
          <a:ln w="57150" cap="rnd">
            <a:solidFill>
              <a:schemeClr val="accent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H="1">
            <a:off x="206656" y="707643"/>
            <a:ext cx="12879" cy="6150357"/>
          </a:xfrm>
          <a:prstGeom prst="line">
            <a:avLst/>
          </a:prstGeom>
          <a:ln w="57150" cap="rnd">
            <a:solidFill>
              <a:schemeClr val="accent1"/>
            </a:solidFill>
            <a:prstDash val="sysDot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rganigramme : Document 2"/>
          <p:cNvSpPr/>
          <p:nvPr/>
        </p:nvSpPr>
        <p:spPr>
          <a:xfrm>
            <a:off x="0" y="-1"/>
            <a:ext cx="9906000" cy="1078174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à coins arrondis 4"/>
          <p:cNvSpPr/>
          <p:nvPr/>
        </p:nvSpPr>
        <p:spPr>
          <a:xfrm>
            <a:off x="8029575" y="126118"/>
            <a:ext cx="1780116" cy="659653"/>
          </a:xfrm>
          <a:prstGeom prst="roundRect">
            <a:avLst>
              <a:gd name="adj" fmla="val 500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Larme 13"/>
          <p:cNvSpPr/>
          <p:nvPr/>
        </p:nvSpPr>
        <p:spPr>
          <a:xfrm>
            <a:off x="84106" y="1206944"/>
            <a:ext cx="281681" cy="312361"/>
          </a:xfrm>
          <a:prstGeom prst="teardrop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8029575" y="126118"/>
            <a:ext cx="17801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Fineliner Script" panose="02000000000000000000" pitchFamily="50" charset="0"/>
              </a:rPr>
              <a:t> </a:t>
            </a:r>
            <a:r>
              <a:rPr lang="fr-FR" sz="1600" spc="100" dirty="0" smtClean="0">
                <a:latin typeface="Fineliner Script" panose="02000000000000000000" pitchFamily="50" charset="0"/>
              </a:rPr>
              <a:t>Prénom</a:t>
            </a:r>
            <a:r>
              <a:rPr lang="fr-FR" sz="1600" dirty="0" smtClean="0">
                <a:latin typeface="Fineliner Script" panose="02000000000000000000" pitchFamily="50" charset="0"/>
              </a:rPr>
              <a:t> :</a:t>
            </a:r>
          </a:p>
          <a:p>
            <a:r>
              <a:rPr lang="fr-FR" sz="1600" dirty="0" smtClean="0">
                <a:latin typeface="Fineliner Script" panose="02000000000000000000" pitchFamily="50" charset="0"/>
              </a:rPr>
              <a:t> ______________________</a:t>
            </a:r>
            <a:endParaRPr lang="fr-FR" sz="1600" dirty="0">
              <a:latin typeface="Fineliner Script" panose="02000000000000000000" pitchFamily="50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73519" y="601105"/>
            <a:ext cx="14109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ncing Script OT" pitchFamily="50" charset="0"/>
              </a:rPr>
              <a:t>Questionnaire</a:t>
            </a:r>
            <a:endParaRPr lang="fr-FR" sz="1400" b="1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ncing Script OT" pitchFamily="50" charset="0"/>
            </a:endParaRPr>
          </a:p>
        </p:txBody>
      </p:sp>
      <p:sp>
        <p:nvSpPr>
          <p:cNvPr id="6" name="Étoile à 7 branches 5"/>
          <p:cNvSpPr/>
          <p:nvPr/>
        </p:nvSpPr>
        <p:spPr>
          <a:xfrm>
            <a:off x="0" y="0"/>
            <a:ext cx="1030121" cy="970437"/>
          </a:xfrm>
          <a:prstGeom prst="star7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1095375" y="-1452"/>
            <a:ext cx="693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ncing Script OT" pitchFamily="50" charset="0"/>
              </a:rPr>
              <a:t>Hector et l</a:t>
            </a:r>
            <a:r>
              <a:rPr lang="fr-FR" sz="4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rs Chocolat" pitchFamily="2" charset="0"/>
              </a:rPr>
              <a:t>’</a:t>
            </a:r>
            <a:r>
              <a:rPr lang="fr-FR" sz="4000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ncing Script OT" pitchFamily="50" charset="0"/>
              </a:rPr>
              <a:t>archange de Chihuahua</a:t>
            </a:r>
            <a:endParaRPr lang="fr-FR" sz="4000" dirty="0">
              <a:solidFill>
                <a:schemeClr val="bg2">
                  <a:lumMod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ncing Script OT" pitchFamily="50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0" y="215920"/>
            <a:ext cx="10301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anose="02000000000000000000" pitchFamily="50" charset="0"/>
              </a:rPr>
              <a:t>Lecture CM2</a:t>
            </a:r>
            <a:endParaRPr lang="fr-F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anose="02000000000000000000" pitchFamily="50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84105" y="1179648"/>
            <a:ext cx="316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Mrs Chocolat" pitchFamily="2" charset="0"/>
              </a:rPr>
              <a:t>1</a:t>
            </a:r>
            <a:endParaRPr lang="fr-FR" sz="1600" dirty="0">
              <a:solidFill>
                <a:schemeClr val="bg2">
                  <a:lumMod val="25000"/>
                </a:schemeClr>
              </a:solidFill>
              <a:latin typeface="Mrs Chocolat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3000" y="1240366"/>
            <a:ext cx="4585408" cy="5521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fr-FR" sz="1050" b="1" dirty="0" smtClean="0">
                <a:latin typeface="Short Stack" panose="02010500040000000007" pitchFamily="2" charset="0"/>
              </a:rPr>
              <a:t>Comment </a:t>
            </a:r>
            <a:r>
              <a:rPr lang="fr-FR" sz="1050" b="1" dirty="0">
                <a:latin typeface="Short Stack" panose="02010500040000000007" pitchFamily="2" charset="0"/>
              </a:rPr>
              <a:t>le narrateur s’appelle-t-il ?</a:t>
            </a:r>
            <a:endParaRPr lang="fr-FR" sz="1050" dirty="0">
              <a:latin typeface="Short Stack" panose="02010500040000000007" pitchFamily="2" charset="0"/>
            </a:endParaRPr>
          </a:p>
          <a:p>
            <a:pPr marL="900113">
              <a:lnSpc>
                <a:spcPct val="120000"/>
              </a:lnSpc>
            </a:pPr>
            <a:r>
              <a:rPr lang="fr-FR" sz="1050" dirty="0" smtClean="0">
                <a:latin typeface="Short Stack" panose="02010500040000000007" pitchFamily="2" charset="0"/>
              </a:rPr>
              <a:t>a</a:t>
            </a:r>
            <a:r>
              <a:rPr lang="fr-FR" sz="1050" dirty="0">
                <a:latin typeface="Short Stack" panose="02010500040000000007" pitchFamily="2" charset="0"/>
              </a:rPr>
              <a:t>) Il s’appelle Hector Chihuahua.</a:t>
            </a:r>
          </a:p>
          <a:p>
            <a:pPr marL="900113">
              <a:lnSpc>
                <a:spcPct val="120000"/>
              </a:lnSpc>
            </a:pPr>
            <a:r>
              <a:rPr lang="fr-FR" sz="1050" dirty="0" smtClean="0">
                <a:latin typeface="Short Stack" panose="02010500040000000007" pitchFamily="2" charset="0"/>
              </a:rPr>
              <a:t>b</a:t>
            </a:r>
            <a:r>
              <a:rPr lang="fr-FR" sz="1050" dirty="0">
                <a:latin typeface="Short Stack" panose="02010500040000000007" pitchFamily="2" charset="0"/>
              </a:rPr>
              <a:t>) Il s’appelle Hector Pol.</a:t>
            </a:r>
          </a:p>
          <a:p>
            <a:pPr marL="900113">
              <a:lnSpc>
                <a:spcPct val="120000"/>
              </a:lnSpc>
            </a:pPr>
            <a:r>
              <a:rPr lang="fr-FR" sz="1050" u="sng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c</a:t>
            </a:r>
            <a:r>
              <a:rPr lang="fr-FR" sz="1050" u="sng" dirty="0">
                <a:solidFill>
                  <a:srgbClr val="FF0000"/>
                </a:solidFill>
                <a:latin typeface="Short Stack" panose="02010500040000000007" pitchFamily="2" charset="0"/>
              </a:rPr>
              <a:t>) Il s’appelle Hector Auber</a:t>
            </a:r>
            <a:r>
              <a:rPr lang="fr-FR" sz="1050" u="sng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fr-FR" sz="1050" dirty="0">
              <a:latin typeface="Short Stack" panose="02010500040000000007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050" b="1" dirty="0">
                <a:latin typeface="Short Stack" panose="02010500040000000007" pitchFamily="2" charset="0"/>
              </a:rPr>
              <a:t>Que contient la lettre que le narrateur cache dans sa poche ?</a:t>
            </a:r>
            <a:endParaRPr lang="fr-FR" sz="1050" dirty="0">
              <a:latin typeface="Short Stack" panose="02010500040000000007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a) Elle contient une carte au trésor.</a:t>
            </a: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</a:t>
            </a:r>
            <a:r>
              <a:rPr lang="fr-FR" sz="1050" u="sng" dirty="0">
                <a:solidFill>
                  <a:srgbClr val="FF0000"/>
                </a:solidFill>
                <a:latin typeface="Short Stack" panose="02010500040000000007" pitchFamily="2" charset="0"/>
              </a:rPr>
              <a:t>b) Elle contient son bulletin de note.</a:t>
            </a: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c) Elle contient sa facture de téléphone</a:t>
            </a:r>
            <a:r>
              <a:rPr lang="fr-FR" sz="1050" dirty="0" smtClean="0">
                <a:latin typeface="Short Stack" panose="02010500040000000007" pitchFamily="2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fr-FR" sz="1050" dirty="0">
              <a:latin typeface="Short Stack" panose="02010500040000000007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050" b="1" dirty="0">
                <a:latin typeface="Short Stack" panose="02010500040000000007" pitchFamily="2" charset="0"/>
              </a:rPr>
              <a:t>Que fait la mère du narrateur après s’être mise en colère ?</a:t>
            </a:r>
            <a:endParaRPr lang="fr-FR" sz="1050" dirty="0">
              <a:latin typeface="Short Stack" panose="02010500040000000007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a) Elle appelle sa professeur de </a:t>
            </a:r>
            <a:endParaRPr lang="fr-FR" sz="1050" dirty="0" smtClean="0">
              <a:latin typeface="Short Stack" panose="02010500040000000007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</a:t>
            </a:r>
            <a:r>
              <a:rPr lang="fr-FR" sz="1050" dirty="0" smtClean="0">
                <a:latin typeface="Short Stack" panose="02010500040000000007" pitchFamily="2" charset="0"/>
              </a:rPr>
              <a:t>mathématiques</a:t>
            </a:r>
            <a:r>
              <a:rPr lang="fr-FR" sz="1050" dirty="0">
                <a:latin typeface="Short Stack" panose="02010500040000000007" pitchFamily="2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</a:t>
            </a:r>
            <a:r>
              <a:rPr lang="fr-FR" sz="1050" u="sng" dirty="0">
                <a:solidFill>
                  <a:srgbClr val="FF0000"/>
                </a:solidFill>
                <a:latin typeface="Short Stack" panose="02010500040000000007" pitchFamily="2" charset="0"/>
              </a:rPr>
              <a:t>b) Elle l’enferme en dehors de l’appartement.</a:t>
            </a: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c) Elle l’enferme dans sa chambre</a:t>
            </a:r>
            <a:r>
              <a:rPr lang="fr-FR" sz="1050" dirty="0" smtClean="0">
                <a:latin typeface="Short Stack" panose="02010500040000000007" pitchFamily="2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fr-FR" sz="1050" dirty="0">
              <a:latin typeface="Short Stack" panose="02010500040000000007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050" b="1" dirty="0">
                <a:latin typeface="Short Stack" panose="02010500040000000007" pitchFamily="2" charset="0"/>
              </a:rPr>
              <a:t>Comment le narrateur apprend-il que son père est à l’opéra ?</a:t>
            </a:r>
            <a:endParaRPr lang="fr-FR" sz="1050" dirty="0">
              <a:latin typeface="Short Stack" panose="02010500040000000007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a) C’est sa mère qui lui dit.</a:t>
            </a: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b) C’est Marguerite qui lui dit.</a:t>
            </a: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</a:t>
            </a:r>
            <a:r>
              <a:rPr lang="fr-FR" sz="1050" u="sng" dirty="0">
                <a:solidFill>
                  <a:srgbClr val="FF0000"/>
                </a:solidFill>
                <a:latin typeface="Short Stack" panose="02010500040000000007" pitchFamily="2" charset="0"/>
              </a:rPr>
              <a:t>c) Il trouve un mot sur la porte</a:t>
            </a:r>
            <a:r>
              <a:rPr lang="fr-FR" sz="1050" u="sng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fr-FR" sz="1050" b="1" dirty="0" smtClean="0">
              <a:latin typeface="Short Stack" panose="02010500040000000007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050" b="1" dirty="0" smtClean="0">
                <a:latin typeface="Short Stack" panose="02010500040000000007" pitchFamily="2" charset="0"/>
              </a:rPr>
              <a:t>Quel </a:t>
            </a:r>
            <a:r>
              <a:rPr lang="fr-FR" sz="1050" b="1" dirty="0">
                <a:latin typeface="Short Stack" panose="02010500040000000007" pitchFamily="2" charset="0"/>
              </a:rPr>
              <a:t>indice trouve le narrateur devant l’opéra ?</a:t>
            </a:r>
            <a:endParaRPr lang="fr-FR" sz="1050" dirty="0">
              <a:latin typeface="Short Stack" panose="02010500040000000007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a) Il trouve des faux cheveux.</a:t>
            </a: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b) Il trouve le gardien.</a:t>
            </a: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</a:t>
            </a:r>
            <a:r>
              <a:rPr lang="fr-FR" sz="1050" u="sng" dirty="0">
                <a:solidFill>
                  <a:srgbClr val="FF0000"/>
                </a:solidFill>
                <a:latin typeface="Short Stack" panose="02010500040000000007" pitchFamily="2" charset="0"/>
              </a:rPr>
              <a:t>c) Il trouve une lettre de menace</a:t>
            </a:r>
            <a:r>
              <a:rPr lang="fr-FR" sz="1050" dirty="0" smtClean="0">
                <a:latin typeface="Short Stack" panose="02010500040000000007" pitchFamily="2" charset="0"/>
              </a:rPr>
              <a:t>.</a:t>
            </a:r>
          </a:p>
        </p:txBody>
      </p:sp>
      <p:sp>
        <p:nvSpPr>
          <p:cNvPr id="49" name="Rectangle 48"/>
          <p:cNvSpPr/>
          <p:nvPr/>
        </p:nvSpPr>
        <p:spPr>
          <a:xfrm>
            <a:off x="5224283" y="1240366"/>
            <a:ext cx="4585408" cy="5521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fr-FR" sz="1050" b="1" dirty="0" smtClean="0">
                <a:latin typeface="Short Stack" panose="02010500040000000007" pitchFamily="2" charset="0"/>
              </a:rPr>
              <a:t>Que </a:t>
            </a:r>
            <a:r>
              <a:rPr lang="fr-FR" sz="1050" b="1" dirty="0">
                <a:latin typeface="Short Stack" panose="02010500040000000007" pitchFamily="2" charset="0"/>
              </a:rPr>
              <a:t>comprend le narrateur en écoutant les policiers ?</a:t>
            </a:r>
            <a:endParaRPr lang="fr-FR" sz="1050" dirty="0">
              <a:latin typeface="Short Stack" panose="02010500040000000007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</a:t>
            </a:r>
            <a:r>
              <a:rPr lang="fr-FR" sz="1050" u="sng" dirty="0">
                <a:solidFill>
                  <a:srgbClr val="FF0000"/>
                </a:solidFill>
                <a:latin typeface="Short Stack" panose="02010500040000000007" pitchFamily="2" charset="0"/>
              </a:rPr>
              <a:t>a) Il comprend que la chanteuse a été </a:t>
            </a:r>
            <a:endParaRPr lang="fr-FR" sz="1050" u="sng" dirty="0" smtClean="0">
              <a:solidFill>
                <a:srgbClr val="FF0000"/>
              </a:solidFill>
              <a:latin typeface="Short Stack" panose="02010500040000000007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050" dirty="0" smtClean="0">
                <a:latin typeface="Short Stack" panose="02010500040000000007" pitchFamily="2" charset="0"/>
              </a:rPr>
              <a:t>	</a:t>
            </a:r>
            <a:r>
              <a:rPr lang="fr-FR" sz="1050" u="sng" dirty="0" smtClean="0">
                <a:solidFill>
                  <a:srgbClr val="FF0000"/>
                </a:solidFill>
                <a:latin typeface="Short Stack" panose="02010500040000000007" pitchFamily="2" charset="0"/>
              </a:rPr>
              <a:t>enlevée</a:t>
            </a:r>
            <a:r>
              <a:rPr lang="fr-FR" sz="1050" dirty="0">
                <a:latin typeface="Short Stack" panose="02010500040000000007" pitchFamily="2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b) Il comprend que la chanteuse est malade.</a:t>
            </a: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c) Il comprend que la chanteuse ne souhaite </a:t>
            </a:r>
            <a:endParaRPr lang="fr-FR" sz="1050" dirty="0" smtClean="0">
              <a:latin typeface="Short Stack" panose="02010500040000000007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</a:t>
            </a:r>
            <a:r>
              <a:rPr lang="fr-FR" sz="1050" dirty="0" smtClean="0">
                <a:latin typeface="Short Stack" panose="02010500040000000007" pitchFamily="2" charset="0"/>
              </a:rPr>
              <a:t>pas </a:t>
            </a:r>
            <a:r>
              <a:rPr lang="fr-FR" sz="1050" dirty="0">
                <a:latin typeface="Short Stack" panose="02010500040000000007" pitchFamily="2" charset="0"/>
              </a:rPr>
              <a:t>faire son spectacle</a:t>
            </a:r>
            <a:r>
              <a:rPr lang="fr-FR" sz="1050" dirty="0" smtClean="0">
                <a:latin typeface="Short Stack" panose="02010500040000000007" pitchFamily="2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fr-FR" sz="1050" b="1" dirty="0">
              <a:latin typeface="Short Stack" panose="02010500040000000007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050" b="1" dirty="0" smtClean="0">
                <a:latin typeface="Short Stack" panose="02010500040000000007" pitchFamily="2" charset="0"/>
              </a:rPr>
              <a:t>Comment </a:t>
            </a:r>
            <a:r>
              <a:rPr lang="fr-FR" sz="1050" b="1" dirty="0">
                <a:latin typeface="Short Stack" panose="02010500040000000007" pitchFamily="2" charset="0"/>
              </a:rPr>
              <a:t>s’appelle la jeune fille qu’il rencontre dans l’opéra ?</a:t>
            </a:r>
            <a:endParaRPr lang="fr-FR" sz="1050" dirty="0">
              <a:latin typeface="Short Stack" panose="02010500040000000007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</a:t>
            </a:r>
            <a:r>
              <a:rPr lang="fr-FR" sz="1050" u="sng" dirty="0">
                <a:solidFill>
                  <a:srgbClr val="FF0000"/>
                </a:solidFill>
                <a:latin typeface="Short Stack" panose="02010500040000000007" pitchFamily="2" charset="0"/>
              </a:rPr>
              <a:t>a) Elle s’appelle </a:t>
            </a:r>
            <a:r>
              <a:rPr lang="fr-FR" sz="1050" u="sng" dirty="0" err="1">
                <a:solidFill>
                  <a:srgbClr val="FF0000"/>
                </a:solidFill>
                <a:latin typeface="Short Stack" panose="02010500040000000007" pitchFamily="2" charset="0"/>
              </a:rPr>
              <a:t>Pamina</a:t>
            </a:r>
            <a:r>
              <a:rPr lang="fr-FR" sz="1050" dirty="0">
                <a:latin typeface="Short Stack" panose="02010500040000000007" pitchFamily="2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b) Elle s’appelle Pamela.</a:t>
            </a: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c) Elle s’appelle Chihuahua</a:t>
            </a:r>
            <a:r>
              <a:rPr lang="fr-FR" sz="1050" dirty="0" smtClean="0">
                <a:latin typeface="Short Stack" panose="02010500040000000007" pitchFamily="2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fr-FR" sz="1050" dirty="0">
              <a:latin typeface="Short Stack" panose="02010500040000000007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050" b="1" dirty="0" smtClean="0">
                <a:latin typeface="Short Stack" panose="02010500040000000007" pitchFamily="2" charset="0"/>
              </a:rPr>
              <a:t>De </a:t>
            </a:r>
            <a:r>
              <a:rPr lang="fr-FR" sz="1050" b="1" dirty="0">
                <a:latin typeface="Short Stack" panose="02010500040000000007" pitchFamily="2" charset="0"/>
              </a:rPr>
              <a:t>quel pays la chanteuse est-elle originaire ?</a:t>
            </a:r>
            <a:endParaRPr lang="fr-FR" sz="1050" dirty="0">
              <a:latin typeface="Short Stack" panose="02010500040000000007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</a:t>
            </a:r>
            <a:r>
              <a:rPr lang="fr-FR" sz="1050" u="sng" dirty="0">
                <a:solidFill>
                  <a:srgbClr val="FF0000"/>
                </a:solidFill>
                <a:latin typeface="Short Stack" panose="02010500040000000007" pitchFamily="2" charset="0"/>
              </a:rPr>
              <a:t>a) Elle est française</a:t>
            </a:r>
            <a:r>
              <a:rPr lang="fr-FR" sz="1050" dirty="0">
                <a:latin typeface="Short Stack" panose="02010500040000000007" pitchFamily="2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b) Elle est espagnole.</a:t>
            </a: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c) Elle est mexicaine</a:t>
            </a:r>
            <a:r>
              <a:rPr lang="fr-FR" sz="1050" dirty="0" smtClean="0">
                <a:latin typeface="Short Stack" panose="02010500040000000007" pitchFamily="2" charset="0"/>
              </a:rPr>
              <a:t>.</a:t>
            </a:r>
          </a:p>
          <a:p>
            <a:pPr>
              <a:lnSpc>
                <a:spcPct val="120000"/>
              </a:lnSpc>
            </a:pPr>
            <a:endParaRPr lang="fr-FR" sz="1050" dirty="0">
              <a:latin typeface="Short Stack" panose="02010500040000000007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050" b="1" dirty="0">
                <a:latin typeface="Short Stack" panose="02010500040000000007" pitchFamily="2" charset="0"/>
              </a:rPr>
              <a:t>Que trouve le narrateur dans la cape ?</a:t>
            </a:r>
            <a:endParaRPr lang="fr-FR" sz="1050" dirty="0">
              <a:latin typeface="Short Stack" panose="02010500040000000007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a) Il trouve une lettre de menaces.</a:t>
            </a: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b) Il trouve une perruque.</a:t>
            </a: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</a:t>
            </a:r>
            <a:r>
              <a:rPr lang="fr-FR" sz="1050" u="sng" dirty="0">
                <a:solidFill>
                  <a:srgbClr val="FF0000"/>
                </a:solidFill>
                <a:latin typeface="Short Stack" panose="02010500040000000007" pitchFamily="2" charset="0"/>
              </a:rPr>
              <a:t>c) Il trouve une clé</a:t>
            </a:r>
            <a:r>
              <a:rPr lang="fr-FR" sz="1050" dirty="0">
                <a:latin typeface="Short Stack" panose="02010500040000000007" pitchFamily="2" charset="0"/>
              </a:rPr>
              <a:t>. </a:t>
            </a:r>
            <a:endParaRPr lang="fr-FR" sz="1050" dirty="0" smtClean="0">
              <a:latin typeface="Short Stack" panose="02010500040000000007" pitchFamily="2" charset="0"/>
            </a:endParaRPr>
          </a:p>
          <a:p>
            <a:pPr>
              <a:lnSpc>
                <a:spcPct val="120000"/>
              </a:lnSpc>
            </a:pPr>
            <a:endParaRPr lang="fr-FR" sz="1050" dirty="0">
              <a:latin typeface="Short Stack" panose="02010500040000000007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050" b="1" dirty="0">
                <a:latin typeface="Short Stack" panose="02010500040000000007" pitchFamily="2" charset="0"/>
              </a:rPr>
              <a:t>Dans quelle ville cette histoire se déroule-t-elle ?</a:t>
            </a:r>
            <a:endParaRPr lang="fr-FR" sz="1050" dirty="0">
              <a:latin typeface="Short Stack" panose="02010500040000000007" pitchFamily="2" charset="0"/>
            </a:endParaRP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a) Cette histoire se déroule à New-York.</a:t>
            </a: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</a:t>
            </a:r>
            <a:r>
              <a:rPr lang="fr-FR" sz="1050" u="sng" dirty="0">
                <a:solidFill>
                  <a:srgbClr val="FF0000"/>
                </a:solidFill>
                <a:latin typeface="Short Stack" panose="02010500040000000007" pitchFamily="2" charset="0"/>
              </a:rPr>
              <a:t>b) Cette histoire se déroule à Paris</a:t>
            </a:r>
            <a:r>
              <a:rPr lang="fr-FR" sz="1050" dirty="0">
                <a:latin typeface="Short Stack" panose="02010500040000000007" pitchFamily="2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fr-FR" sz="1050" dirty="0">
                <a:latin typeface="Short Stack" panose="02010500040000000007" pitchFamily="2" charset="0"/>
              </a:rPr>
              <a:t>	c) Cette histoire se déroule à Londres.</a:t>
            </a:r>
          </a:p>
        </p:txBody>
      </p:sp>
      <p:sp>
        <p:nvSpPr>
          <p:cNvPr id="50" name="Larme 49"/>
          <p:cNvSpPr/>
          <p:nvPr/>
        </p:nvSpPr>
        <p:spPr>
          <a:xfrm>
            <a:off x="84107" y="2232801"/>
            <a:ext cx="281681" cy="312361"/>
          </a:xfrm>
          <a:prstGeom prst="teardrop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ZoneTexte 50"/>
          <p:cNvSpPr txBox="1"/>
          <p:nvPr/>
        </p:nvSpPr>
        <p:spPr>
          <a:xfrm>
            <a:off x="84106" y="2205505"/>
            <a:ext cx="316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Mrs Chocolat" pitchFamily="2" charset="0"/>
              </a:rPr>
              <a:t>2</a:t>
            </a:r>
            <a:endParaRPr lang="fr-FR" sz="1600" dirty="0">
              <a:solidFill>
                <a:schemeClr val="bg2">
                  <a:lumMod val="25000"/>
                </a:schemeClr>
              </a:solidFill>
              <a:latin typeface="Mrs Chocolat" pitchFamily="2" charset="0"/>
            </a:endParaRPr>
          </a:p>
        </p:txBody>
      </p:sp>
      <p:sp>
        <p:nvSpPr>
          <p:cNvPr id="52" name="Larme 51"/>
          <p:cNvSpPr/>
          <p:nvPr/>
        </p:nvSpPr>
        <p:spPr>
          <a:xfrm>
            <a:off x="84108" y="3365565"/>
            <a:ext cx="281681" cy="312361"/>
          </a:xfrm>
          <a:prstGeom prst="teardrop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ZoneTexte 52"/>
          <p:cNvSpPr txBox="1"/>
          <p:nvPr/>
        </p:nvSpPr>
        <p:spPr>
          <a:xfrm>
            <a:off x="84107" y="3338269"/>
            <a:ext cx="316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Mrs Chocolat" pitchFamily="2" charset="0"/>
              </a:rPr>
              <a:t>3</a:t>
            </a:r>
            <a:endParaRPr lang="fr-FR" sz="1600" dirty="0">
              <a:solidFill>
                <a:schemeClr val="bg2">
                  <a:lumMod val="25000"/>
                </a:schemeClr>
              </a:solidFill>
              <a:latin typeface="Mrs Chocolat" pitchFamily="2" charset="0"/>
            </a:endParaRPr>
          </a:p>
        </p:txBody>
      </p:sp>
      <p:sp>
        <p:nvSpPr>
          <p:cNvPr id="54" name="Larme 53"/>
          <p:cNvSpPr/>
          <p:nvPr/>
        </p:nvSpPr>
        <p:spPr>
          <a:xfrm>
            <a:off x="84109" y="4703046"/>
            <a:ext cx="281681" cy="312361"/>
          </a:xfrm>
          <a:prstGeom prst="teardrop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ZoneTexte 54"/>
          <p:cNvSpPr txBox="1"/>
          <p:nvPr/>
        </p:nvSpPr>
        <p:spPr>
          <a:xfrm>
            <a:off x="84108" y="4675750"/>
            <a:ext cx="316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bg2">
                    <a:lumMod val="25000"/>
                  </a:schemeClr>
                </a:solidFill>
                <a:latin typeface="Mrs Chocolat" pitchFamily="2" charset="0"/>
              </a:rPr>
              <a:t>4</a:t>
            </a:r>
          </a:p>
        </p:txBody>
      </p:sp>
      <p:sp>
        <p:nvSpPr>
          <p:cNvPr id="56" name="Larme 55"/>
          <p:cNvSpPr/>
          <p:nvPr/>
        </p:nvSpPr>
        <p:spPr>
          <a:xfrm>
            <a:off x="84110" y="5849457"/>
            <a:ext cx="281681" cy="312361"/>
          </a:xfrm>
          <a:prstGeom prst="teardrop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/>
          <p:cNvSpPr txBox="1"/>
          <p:nvPr/>
        </p:nvSpPr>
        <p:spPr>
          <a:xfrm>
            <a:off x="84109" y="5822161"/>
            <a:ext cx="316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bg2">
                    <a:lumMod val="25000"/>
                  </a:schemeClr>
                </a:solidFill>
                <a:latin typeface="Mrs Chocolat" pitchFamily="2" charset="0"/>
              </a:rPr>
              <a:t>5</a:t>
            </a:r>
          </a:p>
        </p:txBody>
      </p:sp>
      <p:sp>
        <p:nvSpPr>
          <p:cNvPr id="58" name="Larme 57"/>
          <p:cNvSpPr/>
          <p:nvPr/>
        </p:nvSpPr>
        <p:spPr>
          <a:xfrm>
            <a:off x="4953001" y="1267662"/>
            <a:ext cx="281681" cy="312361"/>
          </a:xfrm>
          <a:prstGeom prst="teardrop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4953000" y="1240366"/>
            <a:ext cx="316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solidFill>
                  <a:schemeClr val="bg2">
                    <a:lumMod val="25000"/>
                  </a:schemeClr>
                </a:solidFill>
                <a:latin typeface="Mrs Chocolat" pitchFamily="2" charset="0"/>
              </a:rPr>
              <a:t>6</a:t>
            </a:r>
          </a:p>
        </p:txBody>
      </p:sp>
      <p:sp>
        <p:nvSpPr>
          <p:cNvPr id="60" name="Larme 59"/>
          <p:cNvSpPr/>
          <p:nvPr/>
        </p:nvSpPr>
        <p:spPr>
          <a:xfrm>
            <a:off x="4953002" y="2571355"/>
            <a:ext cx="281681" cy="312361"/>
          </a:xfrm>
          <a:prstGeom prst="teardrop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4953001" y="2544059"/>
            <a:ext cx="316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Mrs Chocolat" pitchFamily="2" charset="0"/>
              </a:rPr>
              <a:t>7</a:t>
            </a:r>
            <a:endParaRPr lang="fr-FR" sz="1600" dirty="0">
              <a:solidFill>
                <a:schemeClr val="bg2">
                  <a:lumMod val="25000"/>
                </a:schemeClr>
              </a:solidFill>
              <a:latin typeface="Mrs Chocolat" pitchFamily="2" charset="0"/>
            </a:endParaRPr>
          </a:p>
        </p:txBody>
      </p:sp>
      <p:sp>
        <p:nvSpPr>
          <p:cNvPr id="62" name="Larme 61"/>
          <p:cNvSpPr/>
          <p:nvPr/>
        </p:nvSpPr>
        <p:spPr>
          <a:xfrm>
            <a:off x="4953003" y="3752670"/>
            <a:ext cx="281681" cy="312361"/>
          </a:xfrm>
          <a:prstGeom prst="teardrop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ZoneTexte 62"/>
          <p:cNvSpPr txBox="1"/>
          <p:nvPr/>
        </p:nvSpPr>
        <p:spPr>
          <a:xfrm>
            <a:off x="4953002" y="3725374"/>
            <a:ext cx="316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Mrs Chocolat" pitchFamily="2" charset="0"/>
              </a:rPr>
              <a:t>8</a:t>
            </a:r>
            <a:endParaRPr lang="fr-FR" sz="1600" dirty="0">
              <a:solidFill>
                <a:schemeClr val="bg2">
                  <a:lumMod val="25000"/>
                </a:schemeClr>
              </a:solidFill>
              <a:latin typeface="Mrs Chocolat" pitchFamily="2" charset="0"/>
            </a:endParaRPr>
          </a:p>
        </p:txBody>
      </p:sp>
      <p:sp>
        <p:nvSpPr>
          <p:cNvPr id="64" name="Larme 63"/>
          <p:cNvSpPr/>
          <p:nvPr/>
        </p:nvSpPr>
        <p:spPr>
          <a:xfrm>
            <a:off x="4953004" y="4749564"/>
            <a:ext cx="281681" cy="312361"/>
          </a:xfrm>
          <a:prstGeom prst="teardrop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ZoneTexte 64"/>
          <p:cNvSpPr txBox="1"/>
          <p:nvPr/>
        </p:nvSpPr>
        <p:spPr>
          <a:xfrm>
            <a:off x="4953003" y="4722268"/>
            <a:ext cx="316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Mrs Chocolat" pitchFamily="2" charset="0"/>
              </a:rPr>
              <a:t>9</a:t>
            </a:r>
            <a:endParaRPr lang="fr-FR" sz="1600" dirty="0">
              <a:solidFill>
                <a:schemeClr val="bg2">
                  <a:lumMod val="25000"/>
                </a:schemeClr>
              </a:solidFill>
              <a:latin typeface="Mrs Chocolat" pitchFamily="2" charset="0"/>
            </a:endParaRPr>
          </a:p>
        </p:txBody>
      </p:sp>
      <p:sp>
        <p:nvSpPr>
          <p:cNvPr id="66" name="Larme 65"/>
          <p:cNvSpPr/>
          <p:nvPr/>
        </p:nvSpPr>
        <p:spPr>
          <a:xfrm>
            <a:off x="4953005" y="5694379"/>
            <a:ext cx="281681" cy="312361"/>
          </a:xfrm>
          <a:prstGeom prst="teardrop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ZoneTexte 66"/>
          <p:cNvSpPr txBox="1"/>
          <p:nvPr/>
        </p:nvSpPr>
        <p:spPr>
          <a:xfrm>
            <a:off x="4871112" y="5667083"/>
            <a:ext cx="4651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bg2">
                    <a:lumMod val="25000"/>
                  </a:schemeClr>
                </a:solidFill>
                <a:latin typeface="Mrs Chocolat" pitchFamily="2" charset="0"/>
              </a:rPr>
              <a:t>10</a:t>
            </a:r>
            <a:endParaRPr lang="fr-FR" sz="1600" dirty="0">
              <a:solidFill>
                <a:schemeClr val="bg2">
                  <a:lumMod val="25000"/>
                </a:schemeClr>
              </a:solidFill>
              <a:latin typeface="Mrs Chocolat" pitchFamily="2" charset="0"/>
            </a:endParaRPr>
          </a:p>
        </p:txBody>
      </p:sp>
      <p:pic>
        <p:nvPicPr>
          <p:cNvPr id="34" name="Image 3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550" y="5547468"/>
            <a:ext cx="329157" cy="13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9303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1748</TotalTime>
  <Words>69</Words>
  <Application>Microsoft Office PowerPoint</Application>
  <PresentationFormat>Format A4 (210 x 297 mm)</PresentationFormat>
  <Paragraphs>131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60</cp:revision>
  <cp:lastPrinted>2014-11-24T07:55:01Z</cp:lastPrinted>
  <dcterms:created xsi:type="dcterms:W3CDTF">2014-11-04T07:19:53Z</dcterms:created>
  <dcterms:modified xsi:type="dcterms:W3CDTF">2015-11-02T07:53:34Z</dcterms:modified>
</cp:coreProperties>
</file>