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3" autoAdjust="0"/>
    <p:restoredTop sz="94705" autoAdjust="0"/>
  </p:normalViewPr>
  <p:slideViewPr>
    <p:cSldViewPr>
      <p:cViewPr>
        <p:scale>
          <a:sx n="90" d="100"/>
          <a:sy n="90" d="100"/>
        </p:scale>
        <p:origin x="-2525" y="2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340768" y="135594"/>
            <a:ext cx="4807214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Comprendre la notion de GN:</a:t>
            </a:r>
          </a:p>
          <a:p>
            <a:pPr algn="ctr" defTabSz="914400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adjectifs, ct du nom, p. relative</a:t>
            </a:r>
            <a:endParaRPr lang="fr-FR" sz="20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Century Gothic" pitchFamily="34" charset="0"/>
              </a:rPr>
              <a:t>Grammaire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Cm2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3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1" name="Rogner un rectangle à un seul coin 10"/>
          <p:cNvSpPr/>
          <p:nvPr/>
        </p:nvSpPr>
        <p:spPr>
          <a:xfrm>
            <a:off x="8199395" y="2576736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Rogner un rectangle à un seul coin 13"/>
          <p:cNvSpPr/>
          <p:nvPr/>
        </p:nvSpPr>
        <p:spPr>
          <a:xfrm>
            <a:off x="8359080" y="3080792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ogner un rectangle à un seul coin 14"/>
          <p:cNvSpPr/>
          <p:nvPr/>
        </p:nvSpPr>
        <p:spPr>
          <a:xfrm>
            <a:off x="7550224" y="17294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Rogner un rectangle à un seul coin 15"/>
          <p:cNvSpPr/>
          <p:nvPr/>
        </p:nvSpPr>
        <p:spPr>
          <a:xfrm>
            <a:off x="7702624" y="18818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Rogner un rectangle à un seul coin 16"/>
          <p:cNvSpPr/>
          <p:nvPr/>
        </p:nvSpPr>
        <p:spPr>
          <a:xfrm>
            <a:off x="7855024" y="20342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Rogner un rectangle à un seul coin 17"/>
          <p:cNvSpPr/>
          <p:nvPr/>
        </p:nvSpPr>
        <p:spPr>
          <a:xfrm>
            <a:off x="8007424" y="2186608"/>
            <a:ext cx="504056" cy="288032"/>
          </a:xfrm>
          <a:prstGeom prst="snip1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C.1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0648" y="1352600"/>
            <a:ext cx="634423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latin typeface="Century Gothic" pitchFamily="34" charset="0"/>
              </a:rPr>
              <a:t>1 - </a:t>
            </a:r>
            <a:r>
              <a:rPr lang="fr-FR" sz="1200" b="1" u="sng" dirty="0" smtClean="0">
                <a:latin typeface="Century Gothic" pitchFamily="34" charset="0"/>
              </a:rPr>
              <a:t>Recherche les compléments du noms et indique leur nature :</a:t>
            </a:r>
          </a:p>
          <a:p>
            <a:r>
              <a:rPr lang="fr-FR" sz="1200" dirty="0">
                <a:latin typeface="Century Gothic" pitchFamily="34" charset="0"/>
              </a:rPr>
              <a:t>	</a:t>
            </a:r>
            <a:r>
              <a:rPr lang="fr-FR" sz="1200" dirty="0" smtClean="0">
                <a:latin typeface="Century Gothic" pitchFamily="34" charset="0"/>
              </a:rPr>
              <a:t>GN   -    adjectif   -    </a:t>
            </a:r>
            <a:r>
              <a:rPr lang="fr-FR" sz="1200" dirty="0" err="1" smtClean="0">
                <a:latin typeface="Century Gothic" pitchFamily="34" charset="0"/>
              </a:rPr>
              <a:t>prop</a:t>
            </a:r>
            <a:r>
              <a:rPr lang="fr-FR" sz="1200" dirty="0" smtClean="0">
                <a:latin typeface="Century Gothic" pitchFamily="34" charset="0"/>
              </a:rPr>
              <a:t>. relative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Elle </a:t>
            </a:r>
            <a:r>
              <a:rPr lang="fr-FR" sz="1200" dirty="0">
                <a:latin typeface="Century Gothic" pitchFamily="34" charset="0"/>
              </a:rPr>
              <a:t>pose son fer sur la table à repasser.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Il mange une assiette de soupe.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Ces jeunes enfants entrent à </a:t>
            </a:r>
            <a:r>
              <a:rPr lang="fr-FR" sz="1200" dirty="0" smtClean="0">
                <a:latin typeface="Century Gothic" pitchFamily="34" charset="0"/>
              </a:rPr>
              <a:t>l’école maternelle</a:t>
            </a:r>
            <a:r>
              <a:rPr lang="fr-FR" sz="1200" dirty="0">
                <a:latin typeface="Century Gothic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La vieille dame monte les </a:t>
            </a:r>
            <a:r>
              <a:rPr lang="fr-FR" sz="1200" dirty="0" smtClean="0">
                <a:latin typeface="Century Gothic" pitchFamily="34" charset="0"/>
              </a:rPr>
              <a:t>escaliers lentement</a:t>
            </a:r>
            <a:r>
              <a:rPr lang="fr-FR" sz="1200" dirty="0">
                <a:latin typeface="Century Gothic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Maman a cassé une tasse à café</a:t>
            </a:r>
            <a:r>
              <a:rPr lang="fr-FR" sz="1200" dirty="0" smtClean="0">
                <a:latin typeface="Century Gothic" pitchFamily="34" charset="0"/>
              </a:rPr>
              <a:t>.</a:t>
            </a: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2 - </a:t>
            </a:r>
            <a:r>
              <a:rPr lang="fr-FR" sz="1200" b="1" u="sng" dirty="0" smtClean="0">
                <a:latin typeface="Century Gothic" pitchFamily="34" charset="0"/>
              </a:rPr>
              <a:t>Donne </a:t>
            </a:r>
            <a:r>
              <a:rPr lang="fr-FR" sz="1200" b="1" u="sng" dirty="0">
                <a:latin typeface="Century Gothic" pitchFamily="34" charset="0"/>
              </a:rPr>
              <a:t>un complément de </a:t>
            </a:r>
            <a:r>
              <a:rPr lang="fr-FR" sz="1200" b="1" u="sng" dirty="0" smtClean="0">
                <a:latin typeface="Century Gothic" pitchFamily="34" charset="0"/>
              </a:rPr>
              <a:t>nom de la nature indiquée :</a:t>
            </a:r>
          </a:p>
          <a:p>
            <a:endParaRPr lang="fr-FR" sz="1200" b="1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J’aime les </a:t>
            </a:r>
            <a:r>
              <a:rPr lang="fr-FR" sz="1200" dirty="0" smtClean="0">
                <a:latin typeface="Century Gothic" pitchFamily="34" charset="0"/>
              </a:rPr>
              <a:t>glaces (GN) …</a:t>
            </a:r>
            <a:r>
              <a:rPr lang="fr-FR" sz="1200" dirty="0">
                <a:latin typeface="Century Gothic" pitchFamily="34" charset="0"/>
              </a:rPr>
              <a:t>…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Verse </a:t>
            </a:r>
            <a:r>
              <a:rPr lang="fr-FR" sz="1200" dirty="0">
                <a:latin typeface="Century Gothic" pitchFamily="34" charset="0"/>
              </a:rPr>
              <a:t>moi un peu de jus </a:t>
            </a:r>
            <a:r>
              <a:rPr lang="fr-FR" sz="1200" dirty="0" smtClean="0">
                <a:latin typeface="Century Gothic" pitchFamily="34" charset="0"/>
              </a:rPr>
              <a:t>(P. relative)</a:t>
            </a:r>
            <a:r>
              <a:rPr lang="fr-FR" sz="1200" dirty="0">
                <a:latin typeface="Century Gothic" pitchFamily="34" charset="0"/>
              </a:rPr>
              <a:t> ……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Il </a:t>
            </a:r>
            <a:r>
              <a:rPr lang="fr-FR" sz="1200" dirty="0">
                <a:latin typeface="Century Gothic" pitchFamily="34" charset="0"/>
              </a:rPr>
              <a:t>faut nettoyer la </a:t>
            </a:r>
            <a:r>
              <a:rPr lang="fr-FR" sz="1200" dirty="0" smtClean="0">
                <a:latin typeface="Century Gothic" pitchFamily="34" charset="0"/>
              </a:rPr>
              <a:t>table (GN)</a:t>
            </a:r>
            <a:r>
              <a:rPr lang="fr-FR" sz="1200" dirty="0">
                <a:latin typeface="Century Gothic" pitchFamily="34" charset="0"/>
              </a:rPr>
              <a:t> ……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Jean </a:t>
            </a:r>
            <a:r>
              <a:rPr lang="fr-FR" sz="1200" dirty="0">
                <a:latin typeface="Century Gothic" pitchFamily="34" charset="0"/>
              </a:rPr>
              <a:t>a gagné un ballon </a:t>
            </a:r>
            <a:r>
              <a:rPr lang="fr-FR" sz="1200" dirty="0" smtClean="0">
                <a:latin typeface="Century Gothic" pitchFamily="34" charset="0"/>
              </a:rPr>
              <a:t>(</a:t>
            </a:r>
            <a:r>
              <a:rPr lang="fr-FR" sz="1200" dirty="0" err="1" smtClean="0">
                <a:latin typeface="Century Gothic" pitchFamily="34" charset="0"/>
              </a:rPr>
              <a:t>adj</a:t>
            </a:r>
            <a:r>
              <a:rPr lang="fr-FR" sz="1200" dirty="0" smtClean="0">
                <a:latin typeface="Century Gothic" pitchFamily="34" charset="0"/>
              </a:rPr>
              <a:t>)</a:t>
            </a:r>
            <a:r>
              <a:rPr lang="fr-FR" sz="1200" dirty="0">
                <a:latin typeface="Century Gothic" pitchFamily="34" charset="0"/>
              </a:rPr>
              <a:t> ……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3 - </a:t>
            </a:r>
            <a:r>
              <a:rPr lang="fr-FR" sz="1200" b="1" u="sng" dirty="0" smtClean="0">
                <a:latin typeface="Century Gothic" pitchFamily="34" charset="0"/>
              </a:rPr>
              <a:t>Dans </a:t>
            </a:r>
            <a:r>
              <a:rPr lang="fr-FR" sz="1200" b="1" u="sng" dirty="0">
                <a:latin typeface="Century Gothic" pitchFamily="34" charset="0"/>
              </a:rPr>
              <a:t>les groupes suivants je remplace l'adjectif par un complément de nom.</a:t>
            </a:r>
          </a:p>
          <a:p>
            <a:r>
              <a:rPr lang="fr-FR" sz="1200" dirty="0" smtClean="0">
                <a:latin typeface="Century Gothic" pitchFamily="34" charset="0"/>
              </a:rPr>
              <a:t>	Une </a:t>
            </a:r>
            <a:r>
              <a:rPr lang="fr-FR" sz="1200" dirty="0">
                <a:latin typeface="Century Gothic" pitchFamily="34" charset="0"/>
              </a:rPr>
              <a:t>idée géniale </a:t>
            </a:r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une idée de </a:t>
            </a:r>
            <a:r>
              <a:rPr lang="fr-FR" sz="1200" dirty="0" smtClean="0">
                <a:latin typeface="Century Gothic" pitchFamily="34" charset="0"/>
              </a:rPr>
              <a:t>génie</a:t>
            </a: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La voûte céleste. - Le travail hebdomadaire. - Un temps printanier. - Un câble</a:t>
            </a:r>
          </a:p>
          <a:p>
            <a:r>
              <a:rPr lang="fr-FR" sz="1200" dirty="0">
                <a:latin typeface="Century Gothic" pitchFamily="34" charset="0"/>
              </a:rPr>
              <a:t>métallique. - La lumière solaire. - Des oiseaux nocturnes. - Un arrêté préfectoral</a:t>
            </a:r>
            <a:r>
              <a:rPr lang="fr-FR" sz="1200" dirty="0" smtClean="0">
                <a:latin typeface="Century Gothic" pitchFamily="34" charset="0"/>
              </a:rPr>
              <a:t>.</a:t>
            </a: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4 - </a:t>
            </a:r>
            <a:r>
              <a:rPr lang="fr-FR" sz="1200" b="1" u="sng" dirty="0" smtClean="0">
                <a:latin typeface="Century Gothic" pitchFamily="34" charset="0"/>
              </a:rPr>
              <a:t>Souligne </a:t>
            </a:r>
            <a:r>
              <a:rPr lang="fr-FR" sz="1200" b="1" u="sng" dirty="0">
                <a:latin typeface="Century Gothic" pitchFamily="34" charset="0"/>
              </a:rPr>
              <a:t>les compléments de nom</a:t>
            </a:r>
            <a:r>
              <a:rPr lang="fr-FR" sz="1200" b="1" u="sng" dirty="0" smtClean="0">
                <a:latin typeface="Century Gothic" pitchFamily="34" charset="0"/>
              </a:rPr>
              <a:t>. (GN, adjectifs, relative)</a:t>
            </a:r>
          </a:p>
          <a:p>
            <a:endParaRPr lang="fr-FR" sz="1200" b="1" u="sng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Connaissez-vous mes notes de grammaire </a:t>
            </a:r>
            <a:r>
              <a:rPr lang="fr-FR" sz="1200" dirty="0" smtClean="0">
                <a:latin typeface="Century Gothic" pitchFamily="34" charset="0"/>
              </a:rPr>
              <a:t>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C'est un garçon insupportable, odieux, qui a tous les vices.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Il </a:t>
            </a:r>
            <a:r>
              <a:rPr lang="fr-FR" sz="1200" dirty="0">
                <a:latin typeface="Century Gothic" pitchFamily="34" charset="0"/>
              </a:rPr>
              <a:t>poussa un terrible cri de douleur</a:t>
            </a:r>
            <a:r>
              <a:rPr lang="fr-FR" sz="1200" dirty="0" smtClean="0">
                <a:latin typeface="Century Gothic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Il asséna un coup de fouet sur la croupe du cheval qui partit au galop.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C'était </a:t>
            </a:r>
            <a:r>
              <a:rPr lang="fr-FR" sz="1200" dirty="0">
                <a:latin typeface="Century Gothic" pitchFamily="34" charset="0"/>
              </a:rPr>
              <a:t>un homme d'une grande bonté et d'une politesse exquise.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Nous entendîmes toute la nuit le hurlement des chiens</a:t>
            </a:r>
            <a:r>
              <a:rPr lang="fr-FR" sz="1200" dirty="0" smtClean="0">
                <a:latin typeface="Century Gothic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5 </a:t>
            </a:r>
            <a:r>
              <a:rPr lang="fr-FR" sz="1200" b="1" dirty="0">
                <a:latin typeface="Century Gothic" pitchFamily="34" charset="0"/>
              </a:rPr>
              <a:t>- </a:t>
            </a:r>
            <a:r>
              <a:rPr lang="fr-FR" sz="1200" b="1" u="sng" dirty="0" smtClean="0">
                <a:latin typeface="Century Gothic" pitchFamily="34" charset="0"/>
              </a:rPr>
              <a:t>Souligne </a:t>
            </a:r>
            <a:r>
              <a:rPr lang="fr-FR" sz="1200" b="1" u="sng" dirty="0">
                <a:latin typeface="Century Gothic" pitchFamily="34" charset="0"/>
              </a:rPr>
              <a:t>les compléments de nom. (GN, adjectifs, relative)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Charles </a:t>
            </a:r>
            <a:r>
              <a:rPr lang="fr-FR" sz="1200" dirty="0">
                <a:latin typeface="Century Gothic" pitchFamily="34" charset="0"/>
              </a:rPr>
              <a:t>fut réveillé en sursaut par un gros chat noir qui lui laboura la main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d'un coup de griffes.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De la caisse, elle tira une cassette dont la clé se trouvait dans un coin.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Je vais le prévenir de la lettre que j'ai écrite à l'ami de ma </a:t>
            </a:r>
            <a:r>
              <a:rPr lang="fr-FR" sz="1200" dirty="0" smtClean="0">
                <a:latin typeface="Century Gothic" pitchFamily="34" charset="0"/>
              </a:rPr>
              <a:t>cousine.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Le chat noir à l'air féroce répondit par un miaulement enroué qui ressemblait</a:t>
            </a:r>
          </a:p>
          <a:p>
            <a:r>
              <a:rPr lang="fr-FR" sz="1200" dirty="0" smtClean="0">
                <a:latin typeface="Century Gothic" pitchFamily="34" charset="0"/>
              </a:rPr>
              <a:t>    plutôt </a:t>
            </a:r>
            <a:r>
              <a:rPr lang="fr-FR" sz="1200" dirty="0">
                <a:latin typeface="Century Gothic" pitchFamily="34" charset="0"/>
              </a:rPr>
              <a:t>à un rugissement.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6 </a:t>
            </a:r>
            <a:r>
              <a:rPr lang="fr-FR" sz="1200" b="1" dirty="0">
                <a:latin typeface="Century Gothic" pitchFamily="34" charset="0"/>
              </a:rPr>
              <a:t>- </a:t>
            </a:r>
            <a:r>
              <a:rPr lang="fr-FR" sz="1200" b="1" u="sng" dirty="0">
                <a:latin typeface="Century Gothic" pitchFamily="34" charset="0"/>
              </a:rPr>
              <a:t>Souligne les compléments de nom. (GN, adjectifs, relative)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 smtClean="0">
              <a:latin typeface="Century Gothic" pitchFamily="34" charset="0"/>
            </a:endParaRPr>
          </a:p>
          <a:p>
            <a:r>
              <a:rPr lang="fr-FR" sz="1200" dirty="0" err="1" smtClean="0">
                <a:latin typeface="Century Gothic" pitchFamily="34" charset="0"/>
              </a:rPr>
              <a:t>Bertholin</a:t>
            </a:r>
            <a:r>
              <a:rPr lang="fr-FR" sz="1200" dirty="0">
                <a:latin typeface="Century Gothic" pitchFamily="34" charset="0"/>
              </a:rPr>
              <a:t>, homme de petite taille, portait des souliers ferrés, un pantalon de</a:t>
            </a:r>
          </a:p>
          <a:p>
            <a:r>
              <a:rPr lang="fr-FR" sz="1200" dirty="0">
                <a:latin typeface="Century Gothic" pitchFamily="34" charset="0"/>
              </a:rPr>
              <a:t>velours vert bouteille, une veste en gros drap bleu et un chapeau gris à larges</a:t>
            </a:r>
          </a:p>
          <a:p>
            <a:r>
              <a:rPr lang="fr-FR" sz="1200" dirty="0" smtClean="0">
                <a:latin typeface="Century Gothic" pitchFamily="34" charset="0"/>
              </a:rPr>
              <a:t>Bords qui lui tombait sur les </a:t>
            </a:r>
            <a:r>
              <a:rPr lang="fr-FR" sz="1200" smtClean="0">
                <a:latin typeface="Century Gothic" pitchFamily="34" charset="0"/>
              </a:rPr>
              <a:t>yeux.</a:t>
            </a:r>
            <a:endParaRPr lang="fr-FR" sz="12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7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37</Words>
  <Application>Microsoft Office PowerPoint</Application>
  <PresentationFormat>Format A4 (210 x 297 mm)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67</cp:revision>
  <dcterms:created xsi:type="dcterms:W3CDTF">2012-10-29T16:06:26Z</dcterms:created>
  <dcterms:modified xsi:type="dcterms:W3CDTF">2013-01-03T17:12:43Z</dcterms:modified>
</cp:coreProperties>
</file>