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6" r:id="rId4"/>
    <p:sldId id="257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5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67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04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43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40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52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9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1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29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63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3DAB9-82E7-4A4B-A0F9-468C3970F8B5}" type="datetimeFigureOut">
              <a:rPr lang="fr-FR" smtClean="0"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76A0-AB6F-4AA5-9CEC-3C361B30A2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08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93749" y="495945"/>
            <a:ext cx="5982346" cy="46166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ction Man" panose="00000400000000000000" pitchFamily="2" charset="0"/>
              </a:rPr>
              <a:t>Quand utilise-t-on l’IMPARFAIT?</a:t>
            </a:r>
          </a:p>
        </p:txBody>
      </p:sp>
      <p:sp>
        <p:nvSpPr>
          <p:cNvPr id="3" name="Flèche à trois pointes 2"/>
          <p:cNvSpPr/>
          <p:nvPr/>
        </p:nvSpPr>
        <p:spPr>
          <a:xfrm rot="10800000">
            <a:off x="4510005" y="1596323"/>
            <a:ext cx="2727701" cy="2061276"/>
          </a:xfrm>
          <a:prstGeom prst="leftRightUp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42900" y="1843525"/>
            <a:ext cx="306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Décrire un personnage</a:t>
            </a:r>
            <a:endParaRPr lang="fr-FR" dirty="0">
              <a:solidFill>
                <a:srgbClr val="FF0000"/>
              </a:solidFill>
              <a:latin typeface="Chinacat" panose="00000400000000000000" pitchFamily="2" charset="0"/>
            </a:endParaRPr>
          </a:p>
          <a:p>
            <a:endParaRPr lang="fr-FR" u="sng" dirty="0">
              <a:latin typeface="Chinacat" panose="000004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88234" y="3804515"/>
            <a:ext cx="509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Décrire des habitudes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423684" y="1742050"/>
            <a:ext cx="4324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Décrire le décor d’un récit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730605" y="4813541"/>
            <a:ext cx="6286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Chinacat" panose="00000400000000000000" pitchFamily="2" charset="0"/>
              </a:rPr>
              <a:t>Il s’utilise avec le passé-composé</a:t>
            </a:r>
            <a:r>
              <a:rPr lang="fr-FR" b="1" dirty="0">
                <a:solidFill>
                  <a:srgbClr val="FF0000"/>
                </a:solidFill>
                <a:latin typeface="Chinacat" panose="000004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722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7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5493" y="53091"/>
            <a:ext cx="7176407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Un homme attendait et ne partait pas. 	/ Cela devait être un effet de la lune.</a:t>
            </a:r>
            <a:endParaRPr lang="fr-FR" sz="1600" dirty="0"/>
          </a:p>
          <a:p>
            <a:r>
              <a:rPr lang="fr-FR" sz="1600" b="1" dirty="0"/>
              <a:t>On voyait mal.	/ Ses biceps roulaient sous le pull-over.	 </a:t>
            </a:r>
          </a:p>
          <a:p>
            <a:r>
              <a:rPr lang="fr-FR" sz="1600" b="1" dirty="0"/>
              <a:t>Il était certain.</a:t>
            </a:r>
            <a:r>
              <a:rPr lang="fr-FR" sz="1600" dirty="0"/>
              <a:t>	</a:t>
            </a:r>
            <a:r>
              <a:rPr lang="fr-FR" sz="1600" b="1" dirty="0"/>
              <a:t>Il portait une casquette à visière. 	</a:t>
            </a:r>
          </a:p>
          <a:p>
            <a:r>
              <a:rPr lang="fr-FR" sz="1600" b="1" dirty="0"/>
              <a:t>Il avait une musette sur le côté.</a:t>
            </a:r>
            <a:r>
              <a:rPr lang="fr-FR" sz="1600" dirty="0"/>
              <a:t>	/</a:t>
            </a:r>
            <a:r>
              <a:rPr lang="fr-FR" sz="1600" b="1" dirty="0"/>
              <a:t>La petite sœur était un personnage plaisant.</a:t>
            </a:r>
            <a:endParaRPr lang="fr-FR" sz="1600" dirty="0"/>
          </a:p>
          <a:p>
            <a:r>
              <a:rPr lang="fr-FR" sz="1600" b="1" dirty="0"/>
              <a:t>Elle criait quand on la coiffait.</a:t>
            </a:r>
            <a:endParaRPr lang="fr-FR" sz="1600" dirty="0"/>
          </a:p>
          <a:p>
            <a:r>
              <a:rPr lang="fr-FR" sz="1600" b="1" dirty="0"/>
              <a:t>Paul faisait plonger sa poupée dans la lessiveuse.</a:t>
            </a:r>
            <a:endParaRPr lang="fr-FR" sz="1600" dirty="0"/>
          </a:p>
          <a:p>
            <a:r>
              <a:rPr lang="fr-FR" sz="1600" b="1" dirty="0"/>
              <a:t>Tu criais. </a:t>
            </a:r>
            <a:r>
              <a:rPr lang="fr-FR" sz="1600" dirty="0"/>
              <a:t>	/</a:t>
            </a:r>
            <a:r>
              <a:rPr lang="fr-FR" sz="1600" b="1" dirty="0"/>
              <a:t>Tu étais un personnage plaisant.</a:t>
            </a:r>
            <a:endParaRPr lang="fr-FR" sz="1600" dirty="0"/>
          </a:p>
          <a:p>
            <a:r>
              <a:rPr lang="fr-FR" sz="1600" b="1" dirty="0"/>
              <a:t>Tu fondais en larmes.</a:t>
            </a:r>
            <a:r>
              <a:rPr lang="fr-FR" sz="1600" dirty="0"/>
              <a:t>		/</a:t>
            </a:r>
            <a:r>
              <a:rPr lang="fr-FR" sz="1600" b="1" dirty="0"/>
              <a:t>Je criais.</a:t>
            </a:r>
            <a:endParaRPr lang="fr-FR" sz="1600" dirty="0"/>
          </a:p>
          <a:p>
            <a:r>
              <a:rPr lang="fr-FR" sz="1600" b="1" dirty="0"/>
              <a:t>Vous étiez des personnages plaisants.</a:t>
            </a:r>
            <a:endParaRPr lang="fr-FR" sz="1600" dirty="0"/>
          </a:p>
          <a:p>
            <a:r>
              <a:rPr lang="fr-FR" sz="1600" b="1" dirty="0"/>
              <a:t>Vous éclatiez de rire.</a:t>
            </a:r>
            <a:r>
              <a:rPr lang="fr-FR" sz="1600" dirty="0"/>
              <a:t>		</a:t>
            </a:r>
            <a:r>
              <a:rPr lang="fr-FR" sz="1600" b="1" dirty="0"/>
              <a:t>Vous fondiez en larmes.</a:t>
            </a:r>
            <a:endParaRPr lang="fr-FR" sz="1600" dirty="0"/>
          </a:p>
          <a:p>
            <a:r>
              <a:rPr lang="fr-FR" sz="1600" b="1" dirty="0"/>
              <a:t>Vous criiez.</a:t>
            </a:r>
            <a:r>
              <a:rPr lang="fr-FR" sz="1600" dirty="0"/>
              <a:t>	</a:t>
            </a:r>
            <a:r>
              <a:rPr lang="fr-FR" sz="1600" b="1" dirty="0"/>
              <a:t>À ce moment-là, ce profond silence nous effrayait.</a:t>
            </a:r>
            <a:endParaRPr lang="fr-FR" sz="1600" dirty="0"/>
          </a:p>
          <a:p>
            <a:r>
              <a:rPr lang="fr-FR" sz="1600" b="1" dirty="0"/>
              <a:t>Mon compagnon semblait nerveux.</a:t>
            </a:r>
            <a:r>
              <a:rPr lang="fr-FR" sz="1600" dirty="0"/>
              <a:t>	</a:t>
            </a:r>
            <a:r>
              <a:rPr lang="fr-FR" sz="1600" b="1" dirty="0"/>
              <a:t>On n’entendait que le bruit des armes.</a:t>
            </a:r>
            <a:endParaRPr lang="fr-FR" sz="1600" dirty="0"/>
          </a:p>
          <a:p>
            <a:r>
              <a:rPr lang="fr-FR" sz="1600" b="1" dirty="0"/>
              <a:t>Nous approchions de terres inconnues.</a:t>
            </a:r>
            <a:r>
              <a:rPr lang="fr-FR" sz="1600" dirty="0"/>
              <a:t>	</a:t>
            </a:r>
            <a:r>
              <a:rPr lang="fr-FR" sz="1600" b="1" dirty="0"/>
              <a:t>Les vigies se relayaient sur la hune.</a:t>
            </a:r>
            <a:endParaRPr lang="fr-FR" sz="1600" dirty="0"/>
          </a:p>
          <a:p>
            <a:r>
              <a:rPr lang="fr-FR" sz="1600" b="1" dirty="0"/>
              <a:t>Les marins nous observaient sans un mot.</a:t>
            </a:r>
            <a:r>
              <a:rPr lang="fr-FR" sz="1600" dirty="0"/>
              <a:t>	</a:t>
            </a:r>
            <a:r>
              <a:rPr lang="fr-FR" sz="1600" b="1" dirty="0"/>
              <a:t>Voulaient-ils me laisser faire ?</a:t>
            </a:r>
            <a:endParaRPr lang="fr-FR" sz="1600" dirty="0"/>
          </a:p>
          <a:p>
            <a:r>
              <a:rPr lang="fr-FR" sz="1600" b="1" dirty="0"/>
              <a:t>Je caressais la crosse de mon pistolet.</a:t>
            </a:r>
            <a:r>
              <a:rPr lang="fr-FR" sz="1600" dirty="0"/>
              <a:t>	</a:t>
            </a:r>
            <a:r>
              <a:rPr lang="fr-FR" sz="1600" b="1" dirty="0"/>
              <a:t>Je voyais la plage s’approcher.</a:t>
            </a:r>
            <a:endParaRPr lang="fr-FR" sz="1600" dirty="0"/>
          </a:p>
          <a:p>
            <a:r>
              <a:rPr lang="fr-FR" sz="1600" b="1" dirty="0"/>
              <a:t>J’obéissais à l’ordre, à la voix ou à la baguette de la fillette.</a:t>
            </a:r>
            <a:endParaRPr lang="fr-FR" sz="1600" dirty="0"/>
          </a:p>
          <a:p>
            <a:r>
              <a:rPr lang="fr-FR" sz="1600" b="1" dirty="0"/>
              <a:t>J’étais sur une immense table. 	/ J’allais et je venais.</a:t>
            </a:r>
            <a:endParaRPr lang="fr-FR" sz="1600" dirty="0"/>
          </a:p>
          <a:p>
            <a:r>
              <a:rPr lang="fr-FR" sz="1600" b="1" dirty="0"/>
              <a:t>Je galopais à cheval sur une brindille. 	/J’envoyais des baisers aux dames. </a:t>
            </a:r>
            <a:endParaRPr lang="fr-FR" sz="1600" dirty="0"/>
          </a:p>
          <a:p>
            <a:r>
              <a:rPr lang="fr-FR" sz="1600" b="1" dirty="0"/>
              <a:t>Je le pouvais. 		/ Je prenais un verre de vin.</a:t>
            </a:r>
            <a:endParaRPr lang="fr-FR" sz="1600" dirty="0"/>
          </a:p>
          <a:p>
            <a:r>
              <a:rPr lang="fr-FR" sz="1600" b="1" dirty="0"/>
              <a:t>Je devais recommencer autant de fois les mêmes sottises. </a:t>
            </a:r>
            <a:endParaRPr lang="fr-FR" sz="1600" dirty="0"/>
          </a:p>
          <a:p>
            <a:r>
              <a:rPr lang="fr-FR" sz="1600" b="1" dirty="0"/>
              <a:t>Nous obéissions à l’ordre, à la voix ou à la baguette de la fillette.</a:t>
            </a:r>
            <a:endParaRPr lang="fr-FR" sz="1600" dirty="0"/>
          </a:p>
          <a:p>
            <a:r>
              <a:rPr lang="fr-FR" sz="1600" b="1" dirty="0"/>
              <a:t>Nous étions sur une immense table. 	/Nous allions et nous venions.</a:t>
            </a:r>
            <a:endParaRPr lang="fr-FR" sz="1600" dirty="0"/>
          </a:p>
          <a:p>
            <a:r>
              <a:rPr lang="fr-FR" sz="1600" b="1" dirty="0"/>
              <a:t>Nous galopions à cheval sur une brindille. 		</a:t>
            </a:r>
          </a:p>
          <a:p>
            <a:r>
              <a:rPr lang="fr-FR" sz="1600" b="1" dirty="0"/>
              <a:t>/Nous envoyions des baisers aux dames. </a:t>
            </a:r>
            <a:endParaRPr lang="fr-FR" sz="1600" dirty="0"/>
          </a:p>
          <a:p>
            <a:r>
              <a:rPr lang="fr-FR" sz="1600" b="1" dirty="0"/>
              <a:t>Nous le pouvions. 		/Nous prenions un verre de vin.</a:t>
            </a:r>
            <a:endParaRPr lang="fr-FR" sz="1600" dirty="0"/>
          </a:p>
          <a:p>
            <a:r>
              <a:rPr lang="fr-FR" sz="1600" b="1" dirty="0"/>
              <a:t>Nous devions recommencer autant de fois les mêmes sottises. </a:t>
            </a:r>
            <a:endParaRPr lang="fr-FR" sz="16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585755" y="4166356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atten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dre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469578" y="353088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part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ir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650185" y="2493605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dev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oir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730689" y="2705027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v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oir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045341" y="310603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roul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826242" y="608409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être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063415" y="589525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port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156580" y="1461684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cri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826242" y="285954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avoir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557656" y="1657836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fai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re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077686" y="342900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239736" y="334736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250871" y="346982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42901" y="624737"/>
            <a:ext cx="5633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2974521" y="600245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57175" y="839952"/>
            <a:ext cx="36739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2159456" y="839952"/>
            <a:ext cx="44767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7175" y="1055167"/>
            <a:ext cx="36739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210044" y="1055167"/>
            <a:ext cx="40821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440871" y="1335697"/>
            <a:ext cx="4000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473528" y="1577586"/>
            <a:ext cx="498022" cy="569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55146" y="1825165"/>
            <a:ext cx="4857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1352550" y="1817001"/>
            <a:ext cx="370114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355146" y="2046657"/>
            <a:ext cx="551090" cy="1631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129751" y="2038493"/>
            <a:ext cx="458451" cy="163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38843" y="2296418"/>
            <a:ext cx="432707" cy="1821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538843" y="2543997"/>
            <a:ext cx="538843" cy="40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287484" y="2535833"/>
            <a:ext cx="574223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V="1">
            <a:off x="579665" y="2785886"/>
            <a:ext cx="498021" cy="43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5365050" y="2785886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1586592" y="3060938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4185770" y="3033536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557893" y="3261001"/>
            <a:ext cx="97971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V="1">
            <a:off x="4822371" y="3261001"/>
            <a:ext cx="802822" cy="180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1504951" y="3528733"/>
            <a:ext cx="952499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725636" y="3536897"/>
            <a:ext cx="82752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312965" y="3760795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V="1">
            <a:off x="3886199" y="3760795"/>
            <a:ext cx="527954" cy="1071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212272" y="3997684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171451" y="4267397"/>
            <a:ext cx="453117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3032854" y="4275561"/>
            <a:ext cx="49530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3943172" y="4259233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12965" y="4488092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3943172" y="4496256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473528" y="4741008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3207202" y="4764744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V="1">
            <a:off x="312964" y="5005488"/>
            <a:ext cx="593272" cy="53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579664" y="5239446"/>
            <a:ext cx="865414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V="1">
            <a:off x="538843" y="5476193"/>
            <a:ext cx="538843" cy="55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4310564" y="5484930"/>
            <a:ext cx="5118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5619750" y="5510709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664028" y="5705355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710293" y="5924962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729342" y="6203518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3409949" y="6194473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579664" y="6479300"/>
            <a:ext cx="734785" cy="81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8" name="ZoneTexte 87"/>
          <p:cNvSpPr txBox="1"/>
          <p:nvPr/>
        </p:nvSpPr>
        <p:spPr>
          <a:xfrm>
            <a:off x="9683242" y="3898065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fon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dre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8088765" y="6328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éclat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8221674" y="2654198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effra</a:t>
            </a:r>
            <a:r>
              <a:rPr lang="fr-FR" b="1" u="sng" dirty="0">
                <a:latin typeface="Comic Sans MS" panose="030F0702030302020204" pitchFamily="66" charset="0"/>
              </a:rPr>
              <a:t>y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8088763" y="891144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sembl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9565819" y="3653188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enten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dre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8221674" y="1778745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approch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8304108" y="3319925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relay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8103163" y="1164217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observ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9683241" y="2297932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voul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oir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8224793" y="2059529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caress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98" name="ZoneTexte 97"/>
          <p:cNvSpPr txBox="1"/>
          <p:nvPr/>
        </p:nvSpPr>
        <p:spPr>
          <a:xfrm>
            <a:off x="9469577" y="672958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obé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ir</a:t>
            </a:r>
          </a:p>
        </p:txBody>
      </p:sp>
      <p:sp>
        <p:nvSpPr>
          <p:cNvPr id="99" name="ZoneTexte 98"/>
          <p:cNvSpPr txBox="1"/>
          <p:nvPr/>
        </p:nvSpPr>
        <p:spPr>
          <a:xfrm>
            <a:off x="10826242" y="55052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aller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9426154" y="35527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ven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ir</a:t>
            </a:r>
          </a:p>
        </p:txBody>
      </p:sp>
      <p:sp>
        <p:nvSpPr>
          <p:cNvPr id="101" name="ZoneTexte 100"/>
          <p:cNvSpPr txBox="1"/>
          <p:nvPr/>
        </p:nvSpPr>
        <p:spPr>
          <a:xfrm>
            <a:off x="8304109" y="2966541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envo</a:t>
            </a:r>
            <a:r>
              <a:rPr lang="fr-FR" b="1" u="sng" dirty="0">
                <a:latin typeface="Comic Sans MS" panose="030F0702030302020204" pitchFamily="66" charset="0"/>
              </a:rPr>
              <a:t>y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</a:p>
        </p:txBody>
      </p:sp>
      <p:sp>
        <p:nvSpPr>
          <p:cNvPr id="102" name="ZoneTexte 101"/>
          <p:cNvSpPr txBox="1"/>
          <p:nvPr/>
        </p:nvSpPr>
        <p:spPr>
          <a:xfrm>
            <a:off x="9565819" y="2921397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pouv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oir</a:t>
            </a:r>
          </a:p>
        </p:txBody>
      </p:sp>
      <p:sp>
        <p:nvSpPr>
          <p:cNvPr id="103" name="ZoneTexte 102"/>
          <p:cNvSpPr txBox="1"/>
          <p:nvPr/>
        </p:nvSpPr>
        <p:spPr>
          <a:xfrm>
            <a:off x="9565819" y="3395545"/>
            <a:ext cx="18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Comic Sans MS" panose="030F0702030302020204" pitchFamily="66" charset="0"/>
              </a:rPr>
              <a:t>pren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dre</a:t>
            </a:r>
          </a:p>
        </p:txBody>
      </p:sp>
      <p:graphicFrame>
        <p:nvGraphicFramePr>
          <p:cNvPr id="107" name="Tableau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39137"/>
              </p:ext>
            </p:extLst>
          </p:nvPr>
        </p:nvGraphicFramePr>
        <p:xfrm>
          <a:off x="8417378" y="99665"/>
          <a:ext cx="3652607" cy="563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6092">
                  <a:extLst>
                    <a:ext uri="{9D8B030D-6E8A-4147-A177-3AD203B41FA5}">
                      <a16:colId xmlns:a16="http://schemas.microsoft.com/office/drawing/2014/main" val="1634195518"/>
                    </a:ext>
                  </a:extLst>
                </a:gridCol>
                <a:gridCol w="1453243">
                  <a:extLst>
                    <a:ext uri="{9D8B030D-6E8A-4147-A177-3AD203B41FA5}">
                      <a16:colId xmlns:a16="http://schemas.microsoft.com/office/drawing/2014/main" val="424564852"/>
                    </a:ext>
                  </a:extLst>
                </a:gridCol>
                <a:gridCol w="803272">
                  <a:extLst>
                    <a:ext uri="{9D8B030D-6E8A-4147-A177-3AD203B41FA5}">
                      <a16:colId xmlns:a16="http://schemas.microsoft.com/office/drawing/2014/main" val="1261374957"/>
                    </a:ext>
                  </a:extLst>
                </a:gridCol>
              </a:tblGrid>
              <a:tr h="448049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456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Verbes</a:t>
                      </a:r>
                      <a:r>
                        <a:rPr lang="fr-FR" sz="1400" baseline="0" dirty="0">
                          <a:latin typeface="Chinacat" panose="00000400000000000000" pitchFamily="2" charset="0"/>
                        </a:rPr>
                        <a:t> en _er</a:t>
                      </a:r>
                      <a:endParaRPr lang="fr-FR" sz="14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Verbes en </a:t>
                      </a:r>
                    </a:p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-</a:t>
                      </a:r>
                      <a:r>
                        <a:rPr lang="fr-FR" sz="1400" dirty="0" err="1">
                          <a:latin typeface="Chinacat" panose="00000400000000000000" pitchFamily="2" charset="0"/>
                        </a:rPr>
                        <a:t>ir</a:t>
                      </a:r>
                      <a:endParaRPr lang="fr-FR" sz="1400" dirty="0">
                        <a:latin typeface="Chinacat" panose="00000400000000000000" pitchFamily="2" charset="0"/>
                      </a:endParaRPr>
                    </a:p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-</a:t>
                      </a:r>
                      <a:r>
                        <a:rPr lang="fr-FR" sz="1400" dirty="0" err="1">
                          <a:latin typeface="Chinacat" panose="00000400000000000000" pitchFamily="2" charset="0"/>
                        </a:rPr>
                        <a:t>oir</a:t>
                      </a:r>
                      <a:endParaRPr lang="fr-FR" sz="1400" dirty="0">
                        <a:latin typeface="Chinacat" panose="00000400000000000000" pitchFamily="2" charset="0"/>
                      </a:endParaRPr>
                    </a:p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-</a:t>
                      </a:r>
                      <a:r>
                        <a:rPr lang="fr-FR" sz="1400" dirty="0" err="1">
                          <a:latin typeface="Chinacat" panose="00000400000000000000" pitchFamily="2" charset="0"/>
                        </a:rPr>
                        <a:t>re</a:t>
                      </a:r>
                      <a:endParaRPr lang="fr-FR" sz="1400" dirty="0">
                        <a:latin typeface="Chinacat" panose="00000400000000000000" pitchFamily="2" charset="0"/>
                      </a:endParaRPr>
                    </a:p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-</a:t>
                      </a:r>
                      <a:r>
                        <a:rPr lang="fr-FR" sz="1400" dirty="0" err="1">
                          <a:latin typeface="Chinacat" panose="00000400000000000000" pitchFamily="2" charset="0"/>
                        </a:rPr>
                        <a:t>dre</a:t>
                      </a:r>
                      <a:endParaRPr lang="fr-FR" sz="1400" dirty="0"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Être</a:t>
                      </a:r>
                    </a:p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Avoir</a:t>
                      </a:r>
                    </a:p>
                    <a:p>
                      <a:pPr algn="ctr"/>
                      <a:r>
                        <a:rPr lang="fr-FR" sz="1400" dirty="0">
                          <a:latin typeface="Chinacat" panose="00000400000000000000" pitchFamily="2" charset="0"/>
                        </a:rPr>
                        <a:t>aller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620992"/>
                  </a:ext>
                </a:extLst>
              </a:tr>
            </a:tbl>
          </a:graphicData>
        </a:graphic>
      </p:graphicFrame>
      <p:graphicFrame>
        <p:nvGraphicFramePr>
          <p:cNvPr id="108" name="Tableau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931484"/>
              </p:ext>
            </p:extLst>
          </p:nvPr>
        </p:nvGraphicFramePr>
        <p:xfrm>
          <a:off x="6697371" y="3106063"/>
          <a:ext cx="1690007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808">
                  <a:extLst>
                    <a:ext uri="{9D8B030D-6E8A-4147-A177-3AD203B41FA5}">
                      <a16:colId xmlns:a16="http://schemas.microsoft.com/office/drawing/2014/main" val="327478146"/>
                    </a:ext>
                  </a:extLst>
                </a:gridCol>
                <a:gridCol w="811199">
                  <a:extLst>
                    <a:ext uri="{9D8B030D-6E8A-4147-A177-3AD203B41FA5}">
                      <a16:colId xmlns:a16="http://schemas.microsoft.com/office/drawing/2014/main" val="40881339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-ai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latin typeface="Chinacat" panose="00000400000000000000" pitchFamily="2" charset="0"/>
                        </a:rPr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448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-ai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latin typeface="Chinacat" panose="00000400000000000000" pitchFamily="2" charset="0"/>
                        </a:rPr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8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Il, elle,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-ai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latin typeface="Chinacat" panose="00000400000000000000" pitchFamily="2" charset="0"/>
                        </a:rPr>
                        <a:t>t</a:t>
                      </a:r>
                    </a:p>
                    <a:p>
                      <a:endParaRPr lang="fr-FR" sz="1600" dirty="0">
                        <a:latin typeface="Chinaca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02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Nous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-ion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latin typeface="Chinacat" panose="00000400000000000000" pitchFamily="2" charset="0"/>
                        </a:rPr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26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Vous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_</a:t>
                      </a:r>
                      <a:r>
                        <a:rPr lang="fr-FR" sz="1600" dirty="0" err="1">
                          <a:latin typeface="Chinacat" panose="00000400000000000000" pitchFamily="2" charset="0"/>
                        </a:rPr>
                        <a:t>i</a:t>
                      </a:r>
                      <a:r>
                        <a:rPr lang="fr-FR" sz="1600" dirty="0" err="1">
                          <a:solidFill>
                            <a:srgbClr val="FF0000"/>
                          </a:solidFill>
                          <a:latin typeface="Chinacat" panose="00000400000000000000" pitchFamily="2" charset="0"/>
                        </a:rPr>
                        <a:t>ez</a:t>
                      </a:r>
                      <a:endParaRPr lang="fr-FR" sz="1600" dirty="0">
                        <a:solidFill>
                          <a:srgbClr val="FF0000"/>
                        </a:solidFill>
                        <a:latin typeface="Chinaca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615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Ils, 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hinacat" panose="00000400000000000000" pitchFamily="2" charset="0"/>
                        </a:rPr>
                        <a:t>_ai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latin typeface="Chinacat" panose="00000400000000000000" pitchFamily="2" charset="0"/>
                        </a:rPr>
                        <a:t>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141862"/>
                  </a:ext>
                </a:extLst>
              </a:tr>
            </a:tbl>
          </a:graphicData>
        </a:graphic>
      </p:graphicFrame>
      <p:sp>
        <p:nvSpPr>
          <p:cNvPr id="109" name="ZoneTexte 108"/>
          <p:cNvSpPr txBox="1"/>
          <p:nvPr/>
        </p:nvSpPr>
        <p:spPr>
          <a:xfrm>
            <a:off x="5904579" y="5804807"/>
            <a:ext cx="6165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A </a:t>
            </a:r>
            <a:r>
              <a:rPr lang="fr-FR" dirty="0">
                <a:highlight>
                  <a:srgbClr val="FF0000"/>
                </a:highlight>
                <a:latin typeface="Chinacat" panose="00000400000000000000" pitchFamily="2" charset="0"/>
              </a:rPr>
              <a:t>l’imparfait</a:t>
            </a:r>
            <a:r>
              <a:rPr lang="fr-FR" dirty="0">
                <a:latin typeface="Chinacat" panose="00000400000000000000" pitchFamily="2" charset="0"/>
              </a:rPr>
              <a:t>, dans les terminaisons,</a:t>
            </a:r>
          </a:p>
          <a:p>
            <a:r>
              <a:rPr lang="fr-FR" dirty="0">
                <a:latin typeface="Chinacat" panose="00000400000000000000" pitchFamily="2" charset="0"/>
              </a:rPr>
              <a:t> le « </a:t>
            </a:r>
            <a:r>
              <a:rPr lang="fr-FR" dirty="0">
                <a:solidFill>
                  <a:srgbClr val="FF0000"/>
                </a:solidFill>
                <a:latin typeface="Chinacat" panose="00000400000000000000" pitchFamily="2" charset="0"/>
              </a:rPr>
              <a:t>ai</a:t>
            </a:r>
            <a:r>
              <a:rPr lang="fr-FR" dirty="0">
                <a:latin typeface="Chinacat" panose="00000400000000000000" pitchFamily="2" charset="0"/>
              </a:rPr>
              <a:t> » ou « </a:t>
            </a:r>
            <a:r>
              <a:rPr lang="fr-FR" dirty="0">
                <a:solidFill>
                  <a:srgbClr val="FF0000"/>
                </a:solidFill>
                <a:latin typeface="Chinacat" panose="00000400000000000000" pitchFamily="2" charset="0"/>
              </a:rPr>
              <a:t>i</a:t>
            </a:r>
            <a:r>
              <a:rPr lang="fr-FR" dirty="0">
                <a:latin typeface="Chinacat" panose="00000400000000000000" pitchFamily="2" charset="0"/>
              </a:rPr>
              <a:t> » = </a:t>
            </a:r>
            <a:r>
              <a:rPr lang="fr-FR" dirty="0">
                <a:highlight>
                  <a:srgbClr val="FF0000"/>
                </a:highlight>
                <a:latin typeface="Chinacat" panose="00000400000000000000" pitchFamily="2" charset="0"/>
              </a:rPr>
              <a:t>imparfait</a:t>
            </a:r>
          </a:p>
          <a:p>
            <a:r>
              <a:rPr lang="fr-FR" dirty="0">
                <a:latin typeface="Chinacat" panose="00000400000000000000" pitchFamily="2" charset="0"/>
              </a:rPr>
              <a:t>Les « </a:t>
            </a:r>
            <a:r>
              <a:rPr lang="fr-FR" dirty="0">
                <a:solidFill>
                  <a:srgbClr val="FF0000"/>
                </a:solidFill>
                <a:latin typeface="Chinacat" panose="00000400000000000000" pitchFamily="2" charset="0"/>
              </a:rPr>
              <a:t>s</a:t>
            </a:r>
            <a:r>
              <a:rPr lang="fr-FR" dirty="0">
                <a:latin typeface="Chinacat" panose="00000400000000000000" pitchFamily="2" charset="0"/>
              </a:rPr>
              <a:t> », « </a:t>
            </a:r>
            <a:r>
              <a:rPr lang="fr-FR" dirty="0">
                <a:solidFill>
                  <a:srgbClr val="FF0000"/>
                </a:solidFill>
                <a:latin typeface="Chinacat" panose="00000400000000000000" pitchFamily="2" charset="0"/>
              </a:rPr>
              <a:t>t</a:t>
            </a:r>
            <a:r>
              <a:rPr lang="fr-FR" dirty="0">
                <a:latin typeface="Chinacat" panose="00000400000000000000" pitchFamily="2" charset="0"/>
              </a:rPr>
              <a:t> », « -</a:t>
            </a:r>
            <a:r>
              <a:rPr lang="fr-FR" dirty="0" err="1">
                <a:solidFill>
                  <a:srgbClr val="FF0000"/>
                </a:solidFill>
                <a:latin typeface="Chinacat" panose="00000400000000000000" pitchFamily="2" charset="0"/>
              </a:rPr>
              <a:t>ons</a:t>
            </a:r>
            <a:r>
              <a:rPr lang="fr-FR" dirty="0">
                <a:latin typeface="Chinacat" panose="00000400000000000000" pitchFamily="2" charset="0"/>
              </a:rPr>
              <a:t> » et « -</a:t>
            </a:r>
            <a:r>
              <a:rPr lang="fr-FR" dirty="0" err="1">
                <a:solidFill>
                  <a:srgbClr val="FF0000"/>
                </a:solidFill>
                <a:latin typeface="Chinacat" panose="00000400000000000000" pitchFamily="2" charset="0"/>
              </a:rPr>
              <a:t>ez</a:t>
            </a:r>
            <a:r>
              <a:rPr lang="fr-FR" dirty="0">
                <a:latin typeface="Chinacat" panose="00000400000000000000" pitchFamily="2" charset="0"/>
              </a:rPr>
              <a:t> » = </a:t>
            </a:r>
            <a:r>
              <a:rPr lang="fr-FR" dirty="0">
                <a:highlight>
                  <a:srgbClr val="FF0000"/>
                </a:highlight>
                <a:latin typeface="Chinacat" panose="00000400000000000000" pitchFamily="2" charset="0"/>
              </a:rPr>
              <a:t>les personnes</a:t>
            </a:r>
          </a:p>
        </p:txBody>
      </p:sp>
    </p:spTree>
    <p:extLst>
      <p:ext uri="{BB962C8B-B14F-4D97-AF65-F5344CB8AC3E}">
        <p14:creationId xmlns:p14="http://schemas.microsoft.com/office/powerpoint/2010/main" val="48550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3822" y="0"/>
            <a:ext cx="11639228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000" b="1" dirty="0">
                <a:latin typeface="Comic Sans MS" panose="030F0702030302020204" pitchFamily="66" charset="0"/>
              </a:rPr>
              <a:t>Complète ces phrases avec un verbe à l’imparfait: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(avoir) Quand j’__________ dix ans, je ne________________ pas beaucoup.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(regarder) Paul ______________ la vitrine d’un magasin quand je l’ai rencontré.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(vouloir-devoir) Hier soir, nous_____________ regarder la télévision, mais nous___________ faire nos devoirs.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(avoir) Il y  ______________ beaucoup de monde devant l’école.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(pouvoir-tomber) On ne____________ pas sortir car la pluie ___________ violemment.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(aller) Est-ce que tu _______________ à la piscine quand je t’ai vu mercredi dernier?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(prendre-ajouter) Après chaque repas, mon père_________ un café et il y ___________</a:t>
            </a:r>
            <a:r>
              <a:rPr lang="fr-FR" sz="2000" dirty="0" err="1">
                <a:latin typeface="Comic Sans MS" panose="030F0702030302020204" pitchFamily="66" charset="0"/>
              </a:rPr>
              <a:t>ndu</a:t>
            </a:r>
            <a:r>
              <a:rPr lang="fr-FR" sz="2000" dirty="0">
                <a:latin typeface="Comic Sans MS" panose="030F0702030302020204" pitchFamily="66" charset="0"/>
              </a:rPr>
              <a:t> sucre.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Comic Sans MS" panose="030F0702030302020204" pitchFamily="66" charset="0"/>
              </a:rPr>
              <a:t>(être) A quelle heure _____________ ton train hier soir?</a:t>
            </a:r>
          </a:p>
          <a:p>
            <a:endParaRPr lang="fr-FR" sz="2400" dirty="0"/>
          </a:p>
          <a:p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1866900" y="75431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avais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866900" y="3132172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avait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15936" y="1366334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regardait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088943" y="1974673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voulions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737271" y="1974673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devions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982684" y="380263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pouvait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500257" y="381957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tombait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982684" y="4431721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allais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87116" y="75431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mangeais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787116" y="5039933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prenait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055552" y="4989183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ajoutait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801710" y="6238942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était</a:t>
            </a:r>
          </a:p>
        </p:txBody>
      </p:sp>
    </p:spTree>
    <p:extLst>
      <p:ext uri="{BB962C8B-B14F-4D97-AF65-F5344CB8AC3E}">
        <p14:creationId xmlns:p14="http://schemas.microsoft.com/office/powerpoint/2010/main" val="423451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92117" y="649267"/>
            <a:ext cx="11313763" cy="3543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anose="030F0702030302020204" pitchFamily="66" charset="0"/>
              </a:rPr>
              <a:t>EXERCICE 4 : Écris ce texte à l'imparfait de l'indicatif :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L'eau qu'il sonde de temps en temps n'est pas profonde ; c'est à peine un marécage. Par moments, il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entend un violent clapotis et l'embarcation bouge, mais quand il tourne la torche dans cette direction, il n'aperçoit qu'une carapace écailleuse. Deux nuits sans sommeil rendent ses yeux douloureux ; il s'allonge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 du mieux qu'il peut au fond de la barque et il essaye de dormir.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98122" y="1605075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sondait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059897" y="1575443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n’était pas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368142" y="1618584"/>
            <a:ext cx="232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C’était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7971" y="2498796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entendait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077673" y="2425084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tournait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2720" y="3312905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n’apercevait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988628" y="3176335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rendaient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935937" y="3376390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S’allongeait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93423" y="4064912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pouvait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994707" y="4064912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essayait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759778" y="2398497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boug</a:t>
            </a:r>
            <a:r>
              <a:rPr lang="fr-FR" sz="2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ait</a:t>
            </a:r>
          </a:p>
        </p:txBody>
      </p:sp>
    </p:spTree>
    <p:extLst>
      <p:ext uri="{BB962C8B-B14F-4D97-AF65-F5344CB8AC3E}">
        <p14:creationId xmlns:p14="http://schemas.microsoft.com/office/powerpoint/2010/main" val="159114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2619" y="-250809"/>
            <a:ext cx="113137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EXERCICE 5 : Écris ce texte à l'imparfait de l'indicatif :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Souvent le dimanche, on va chez mes grands-parents. Nous mangeons du poulet avec des frites. Dans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l’après-midi toute la famille se rend au zoo et nous pouvons voir les animaux enfermés dans leur cage.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 J’ai peur quand le lion rugit dans sa cage. J'aime beaucoup cette journée.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89390" y="1323969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allait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221185" y="1249600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mangions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671968" y="2143400"/>
            <a:ext cx="232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 rendait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286374" y="208232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pouvions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-56776" y="2904177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avais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067062" y="2962831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rugissait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351563" y="2915056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aimais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81842" y="4729114"/>
            <a:ext cx="558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Nous nous tenions sur nos gardes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328808" y="4665920"/>
            <a:ext cx="2892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Nous la connaissions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110445" y="4665920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Nous y étions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25222" y="3686712"/>
            <a:ext cx="115919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anose="030F0702030302020204" pitchFamily="66" charset="0"/>
              </a:rPr>
              <a:t>EXERCICE 6 : Transpose ce texte avec </a:t>
            </a:r>
            <a:r>
              <a:rPr lang="fr-FR" b="1" i="1" dirty="0">
                <a:latin typeface="Comic Sans MS" panose="030F0702030302020204" pitchFamily="66" charset="0"/>
              </a:rPr>
              <a:t>nous</a:t>
            </a:r>
            <a:r>
              <a:rPr lang="fr-FR" b="1" dirty="0">
                <a:latin typeface="Comic Sans MS" panose="030F0702030302020204" pitchFamily="66" charset="0"/>
              </a:rPr>
              <a:t> :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Les premiers mois, bien sûr, je me tenais sur mes gardes. Et puis, la maison, je la connaissais, j’y étais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habitué, elle m'était familière. Je n’allais pas avoir peur de quelques bruits. Je chantais quand la sorcière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n'était pas là. Au bout de trois jours je criais si fort que je n’entendais plus rien.</a:t>
            </a:r>
            <a:endParaRPr lang="fr-FR" dirty="0"/>
          </a:p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215455" y="5452995"/>
            <a:ext cx="219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Elle nous était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672093" y="5460355"/>
            <a:ext cx="2385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Nous n’allions pas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992836" y="5460761"/>
            <a:ext cx="250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Nous chantions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474029" y="6327629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Nous criions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499690" y="6318660"/>
            <a:ext cx="2986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Nous n’entendions plus</a:t>
            </a:r>
          </a:p>
        </p:txBody>
      </p:sp>
    </p:spTree>
    <p:extLst>
      <p:ext uri="{BB962C8B-B14F-4D97-AF65-F5344CB8AC3E}">
        <p14:creationId xmlns:p14="http://schemas.microsoft.com/office/powerpoint/2010/main" val="363623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2812" y="136259"/>
            <a:ext cx="113137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 panose="030F0702030302020204" pitchFamily="66" charset="0"/>
              </a:rPr>
              <a:t>EXERCICE 8 : Transpose ce texte à l’imparfait de l’indicatif :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Les hommes préhistoriques chassent les animaux pour la viande, la peau, la graisse et les os. Ils pêchent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aussi des poissons dans la rivière. Ils ressemblent à l’homme de maintenant. Ils vivent dans des cavernes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où ils font cuire leurs aliments quand ils possèdent le feu. Leur vie est très dure et peu d’entre eux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dépassent l’âge de quarante ans.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604408" y="1122956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chassaient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944099" y="111518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pêchaient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96585" y="1912809"/>
            <a:ext cx="232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ressemblaient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143874" y="1886844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vivaient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30967" y="278677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faisaient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04017" y="2757591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était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041320" y="2761213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possèdaient</a:t>
            </a:r>
            <a:endParaRPr lang="fr-FR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27137" y="3277764"/>
            <a:ext cx="558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dépassaient</a:t>
            </a:r>
          </a:p>
        </p:txBody>
      </p:sp>
    </p:spTree>
    <p:extLst>
      <p:ext uri="{BB962C8B-B14F-4D97-AF65-F5344CB8AC3E}">
        <p14:creationId xmlns:p14="http://schemas.microsoft.com/office/powerpoint/2010/main" val="243586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0967" y="141490"/>
            <a:ext cx="113137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fr-FR" b="1" dirty="0">
                <a:latin typeface="Comic Sans MS" panose="030F0702030302020204" pitchFamily="66" charset="0"/>
              </a:rPr>
              <a:t>EXERCICE 9 : Écris ce texte à l’imparfait de l’indicatif : </a:t>
            </a:r>
            <a:r>
              <a:rPr lang="fr-FR" b="1" i="1" dirty="0">
                <a:latin typeface="Comic Sans MS" panose="030F0702030302020204" pitchFamily="66" charset="0"/>
              </a:rPr>
              <a:t>Autrefois…</a:t>
            </a:r>
            <a:r>
              <a:rPr lang="fr-FR" b="1" dirty="0">
                <a:latin typeface="Comic Sans MS" panose="030F0702030302020204" pitchFamily="66" charset="0"/>
              </a:rPr>
              <a:t> </a:t>
            </a:r>
            <a:endParaRPr lang="fr-FR" dirty="0">
              <a:latin typeface="Comic Sans MS" panose="030F0702030302020204" pitchFamily="66" charset="0"/>
            </a:endParaRPr>
          </a:p>
          <a:p>
            <a:pPr>
              <a:lnSpc>
                <a:spcPct val="300000"/>
              </a:lnSpc>
            </a:pPr>
            <a:r>
              <a:rPr lang="fr-FR" i="1" dirty="0">
                <a:latin typeface="Comic Sans MS" panose="030F0702030302020204" pitchFamily="66" charset="0"/>
              </a:rPr>
              <a:t>Les gens ne connaissent pas les ordinateurs et tout le monde écrit avec un porte-plume. Ce n’est pas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toujours très facile et on fait de nombreuses taches. Je suis très maladroit et mes cahiers sont maculés de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marques violettes. Nous avons beau faire attention, fatalement notre main glisse et l’encre se répand sur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la feuille. Vous avez de la chance quand vous rendez un travail impeccable ou alors vous êtes plus</a:t>
            </a:r>
            <a:r>
              <a:rPr lang="fr-FR" dirty="0">
                <a:latin typeface="Comic Sans MS" panose="030F0702030302020204" pitchFamily="66" charset="0"/>
              </a:rPr>
              <a:t> </a:t>
            </a:r>
            <a:r>
              <a:rPr lang="fr-FR" i="1" dirty="0">
                <a:latin typeface="Comic Sans MS" panose="030F0702030302020204" pitchFamily="66" charset="0"/>
              </a:rPr>
              <a:t>soigneux que moi.</a:t>
            </a:r>
            <a:endParaRPr lang="fr-FR" dirty="0">
              <a:latin typeface="Comic Sans MS" panose="030F0702030302020204" pitchFamily="66" charset="0"/>
            </a:endParaRPr>
          </a:p>
          <a:p>
            <a:br>
              <a:rPr lang="fr-FR" dirty="0"/>
            </a:b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08315" y="1712754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connaissaient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46788" y="164947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écrivait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185723" y="1627351"/>
            <a:ext cx="232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n’était pas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292326" y="2444717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faisait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503164" y="2399288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J’étais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27136" y="3346734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avions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174703" y="2444717"/>
            <a:ext cx="186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étaient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958216" y="3346734"/>
            <a:ext cx="558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glissait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-142234" y="4198870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répandait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405264" y="4198870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aviez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651248" y="4204044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rendiez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-563814" y="5017691"/>
            <a:ext cx="227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étiez</a:t>
            </a:r>
          </a:p>
        </p:txBody>
      </p:sp>
    </p:spTree>
    <p:extLst>
      <p:ext uri="{BB962C8B-B14F-4D97-AF65-F5344CB8AC3E}">
        <p14:creationId xmlns:p14="http://schemas.microsoft.com/office/powerpoint/2010/main" val="3822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325</Words>
  <Application>Microsoft Office PowerPoint</Application>
  <PresentationFormat>Grand écran</PresentationFormat>
  <Paragraphs>178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Action Man</vt:lpstr>
      <vt:lpstr>Arial</vt:lpstr>
      <vt:lpstr>Calibri</vt:lpstr>
      <vt:lpstr>Calibri Light</vt:lpstr>
      <vt:lpstr>Chinacat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</dc:creator>
  <cp:lastModifiedBy>JULIE SAINT-LEGER</cp:lastModifiedBy>
  <cp:revision>39</cp:revision>
  <dcterms:created xsi:type="dcterms:W3CDTF">2015-09-27T12:12:58Z</dcterms:created>
  <dcterms:modified xsi:type="dcterms:W3CDTF">2016-10-25T13:12:32Z</dcterms:modified>
</cp:coreProperties>
</file>