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2" r:id="rId2"/>
    <p:sldId id="259" r:id="rId3"/>
    <p:sldId id="263" r:id="rId4"/>
    <p:sldId id="264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5C019F-F9C6-4FE1-8060-4E5251D175CD}" type="datetimeFigureOut">
              <a:rPr lang="fr-FR" smtClean="0"/>
              <a:t>21/09/2014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6E0D72-4915-4B4C-9977-6BBF86BA70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0676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21/09/2014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21/09/2014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21/09/2014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21/09/2014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21/09/2014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21/09/2014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21/09/2014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21/09/2014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21/09/2014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21/09/2014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21/09/2014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21/09/2014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539552" y="1772816"/>
            <a:ext cx="8229600" cy="822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Matériel dont vous allez avoir besoin</a:t>
            </a:r>
            <a:endParaRPr lang="fr-FR" u="sng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619672" y="3501008"/>
            <a:ext cx="3384376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Crayon à papier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pic>
        <p:nvPicPr>
          <p:cNvPr id="6" name="Picture 2" descr="http://planete.cliparts.free.fr/cliparts/albums/objets/bureau/bureau_eb-064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678108"/>
            <a:ext cx="936104" cy="759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re 1"/>
          <p:cNvSpPr txBox="1">
            <a:spLocks/>
          </p:cNvSpPr>
          <p:nvPr/>
        </p:nvSpPr>
        <p:spPr>
          <a:xfrm>
            <a:off x="1259632" y="5733256"/>
            <a:ext cx="4674435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Cahier d’entrainement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7668344" y="116633"/>
            <a:ext cx="1296144" cy="36003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Titre 1"/>
          <p:cNvSpPr>
            <a:spLocks noGrp="1"/>
          </p:cNvSpPr>
          <p:nvPr>
            <p:ph type="ctrTitle"/>
          </p:nvPr>
        </p:nvSpPr>
        <p:spPr>
          <a:xfrm>
            <a:off x="91579" y="75309"/>
            <a:ext cx="6940347" cy="761403"/>
          </a:xfrm>
        </p:spPr>
        <p:txBody>
          <a:bodyPr>
            <a:noAutofit/>
          </a:bodyPr>
          <a:lstStyle/>
          <a:p>
            <a:r>
              <a:rPr lang="fr-FR" sz="4000" dirty="0" smtClean="0">
                <a:latin typeface="Love Ya Like A Sister" panose="02000503000000020004" pitchFamily="2" charset="0"/>
              </a:rPr>
              <a:t>Le présent</a:t>
            </a:r>
            <a:endParaRPr lang="fr-FR" sz="4000" dirty="0">
              <a:latin typeface="Love Ya Like A Sister" panose="02000503000000020004" pitchFamily="2" charset="0"/>
            </a:endParaRPr>
          </a:p>
        </p:txBody>
      </p:sp>
      <p:sp>
        <p:nvSpPr>
          <p:cNvPr id="13" name="Sous-titre 2"/>
          <p:cNvSpPr txBox="1">
            <a:spLocks/>
          </p:cNvSpPr>
          <p:nvPr/>
        </p:nvSpPr>
        <p:spPr>
          <a:xfrm>
            <a:off x="7668344" y="116633"/>
            <a:ext cx="1296144" cy="4320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Séance 7</a:t>
            </a:r>
            <a:endParaRPr lang="fr-FR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1393304" y="4412788"/>
            <a:ext cx="4186808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Stylo </a:t>
            </a:r>
            <a:r>
              <a:rPr lang="fr-FR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bleu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, </a:t>
            </a:r>
            <a:r>
              <a:rPr lang="fr-FR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vert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, </a:t>
            </a:r>
            <a:r>
              <a:rPr lang="fr-FR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rouge</a:t>
            </a:r>
            <a:endParaRPr lang="fr-FR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7228648" y="2828877"/>
            <a:ext cx="1707992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Règle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pic>
        <p:nvPicPr>
          <p:cNvPr id="16" name="Picture 2" descr="http://www.ilemaths.net/img/forum_img/0432/forum_432593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798" y="28169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http://www.1000stylos.com/lib/imageAffiche.php?idim=1156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67544" y="4581128"/>
            <a:ext cx="828092" cy="828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itre 1"/>
          <p:cNvSpPr txBox="1">
            <a:spLocks/>
          </p:cNvSpPr>
          <p:nvPr/>
        </p:nvSpPr>
        <p:spPr>
          <a:xfrm>
            <a:off x="117848" y="764704"/>
            <a:ext cx="8970456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ove Ya Like A Sister" panose="02000503000000020004" pitchFamily="2" charset="0"/>
              </a:rPr>
              <a:t>Je m’entraine à bien conjuguer les verbes auxiliaires</a:t>
            </a:r>
            <a:endParaRPr lang="fr-FR" sz="2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ove Ya Like A Sister" panose="02000503000000020004" pitchFamily="2" charset="0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6732240" y="6363672"/>
            <a:ext cx="2383306" cy="449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chemeClr val="dk1">
                    <a:lumMod val="0"/>
                    <a:lumOff val="0"/>
                  </a:schemeClr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600" dirty="0">
                <a:effectLst/>
                <a:latin typeface="Blackadder ITC" panose="04020505051007020D02" pitchFamily="82" charset="0"/>
                <a:ea typeface="Calibri"/>
                <a:cs typeface="Times New Roman"/>
              </a:rPr>
              <a:t>http://j-ai-reve-que.eklablog.fr/</a:t>
            </a:r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7056784" y="4453278"/>
            <a:ext cx="2051720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Ardoise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pic>
        <p:nvPicPr>
          <p:cNvPr id="21" name="Picture 8" descr="http://www.kwebox.com/images/products/67587v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505447"/>
            <a:ext cx="1379806" cy="903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http://www.kwebox.com/images/300x300/products/83203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452" y="5520599"/>
            <a:ext cx="959216" cy="959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itre 1"/>
          <p:cNvSpPr txBox="1">
            <a:spLocks/>
          </p:cNvSpPr>
          <p:nvPr/>
        </p:nvSpPr>
        <p:spPr>
          <a:xfrm>
            <a:off x="1619672" y="2492896"/>
            <a:ext cx="3384376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Cahier du jour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pic>
        <p:nvPicPr>
          <p:cNvPr id="24" name="Picture 6" descr="http://www.clairefontaine.com/wp-content/gallery/kover-book/951420C_1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035" y="2564904"/>
            <a:ext cx="828092" cy="828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1540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4" grpId="0"/>
      <p:bldP spid="15" grpId="0"/>
      <p:bldP spid="20" grpId="0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-15004" y="5688632"/>
            <a:ext cx="9108504" cy="119675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Inscrit sur son ardoise combien tu as de verbes justes</a:t>
            </a:r>
            <a:endParaRPr lang="fr-FR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827584" y="48135"/>
            <a:ext cx="5472608" cy="720080"/>
          </a:xfrm>
        </p:spPr>
        <p:txBody>
          <a:bodyPr anchor="t">
            <a:noAutofit/>
          </a:bodyPr>
          <a:lstStyle/>
          <a:p>
            <a:pPr algn="l"/>
            <a:r>
              <a:rPr lang="fr-FR" sz="4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Flash </a:t>
            </a:r>
            <a:r>
              <a:rPr lang="fr-FR" sz="40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conjug</a:t>
            </a:r>
            <a:endParaRPr lang="fr-FR" sz="4000" dirty="0">
              <a:latin typeface="Comic Sans MS" pitchFamily="66" charset="0"/>
            </a:endParaRPr>
          </a:p>
        </p:txBody>
      </p:sp>
      <p:pic>
        <p:nvPicPr>
          <p:cNvPr id="4" name="Picture 2" descr="http://sr.photos2.fotosearch.com/bthumb/CSP/CSP523/k523739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4" y="49203"/>
            <a:ext cx="643493" cy="643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http://www.kwebox.com/images/products/67587v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73878"/>
            <a:ext cx="792088" cy="518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251520" y="1124744"/>
            <a:ext cx="2664295" cy="64807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600" b="1" dirty="0" smtClean="0">
                <a:latin typeface="Cursive standard" pitchFamily="2" charset="0"/>
              </a:rPr>
              <a:t>Être (je)</a:t>
            </a:r>
            <a:endParaRPr lang="fr-FR" sz="3600" b="1" dirty="0">
              <a:latin typeface="Cursive standard" pitchFamily="2" charset="0"/>
            </a:endParaRPr>
          </a:p>
        </p:txBody>
      </p:sp>
      <p:sp>
        <p:nvSpPr>
          <p:cNvPr id="27" name="Titre 1"/>
          <p:cNvSpPr txBox="1">
            <a:spLocks/>
          </p:cNvSpPr>
          <p:nvPr/>
        </p:nvSpPr>
        <p:spPr>
          <a:xfrm>
            <a:off x="219475" y="1927628"/>
            <a:ext cx="2664295" cy="64807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600" b="1" dirty="0" smtClean="0">
                <a:latin typeface="Cursive standard" pitchFamily="2" charset="0"/>
              </a:rPr>
              <a:t>Avoir (vous)</a:t>
            </a:r>
            <a:endParaRPr lang="fr-FR" sz="3600" b="1" dirty="0">
              <a:latin typeface="Cursive standard" pitchFamily="2" charset="0"/>
            </a:endParaRPr>
          </a:p>
        </p:txBody>
      </p:sp>
      <p:sp>
        <p:nvSpPr>
          <p:cNvPr id="28" name="Titre 1"/>
          <p:cNvSpPr txBox="1">
            <a:spLocks/>
          </p:cNvSpPr>
          <p:nvPr/>
        </p:nvSpPr>
        <p:spPr>
          <a:xfrm>
            <a:off x="179513" y="2708920"/>
            <a:ext cx="2664295" cy="64807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600" b="1" dirty="0" smtClean="0">
                <a:latin typeface="Cursive standard" pitchFamily="2" charset="0"/>
              </a:rPr>
              <a:t>Avoir (ils)</a:t>
            </a:r>
            <a:endParaRPr lang="fr-FR" sz="3600" b="1" dirty="0">
              <a:latin typeface="Cursive standard" pitchFamily="2" charset="0"/>
            </a:endParaRPr>
          </a:p>
        </p:txBody>
      </p:sp>
      <p:sp>
        <p:nvSpPr>
          <p:cNvPr id="29" name="Titre 1"/>
          <p:cNvSpPr txBox="1">
            <a:spLocks/>
          </p:cNvSpPr>
          <p:nvPr/>
        </p:nvSpPr>
        <p:spPr>
          <a:xfrm>
            <a:off x="206609" y="3429000"/>
            <a:ext cx="2664295" cy="64807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600" b="1" dirty="0" err="1" smtClean="0">
                <a:latin typeface="Cursive standard" pitchFamily="2" charset="0"/>
              </a:rPr>
              <a:t>Ëtre</a:t>
            </a:r>
            <a:r>
              <a:rPr lang="fr-FR" sz="3600" b="1" dirty="0" smtClean="0">
                <a:latin typeface="Cursive standard" pitchFamily="2" charset="0"/>
              </a:rPr>
              <a:t> (je)</a:t>
            </a:r>
            <a:endParaRPr lang="fr-FR" sz="3600" b="1" dirty="0">
              <a:latin typeface="Cursive standard" pitchFamily="2" charset="0"/>
            </a:endParaRPr>
          </a:p>
        </p:txBody>
      </p:sp>
      <p:sp>
        <p:nvSpPr>
          <p:cNvPr id="30" name="Titre 1"/>
          <p:cNvSpPr txBox="1">
            <a:spLocks/>
          </p:cNvSpPr>
          <p:nvPr/>
        </p:nvSpPr>
        <p:spPr>
          <a:xfrm>
            <a:off x="179513" y="4221088"/>
            <a:ext cx="2664295" cy="64807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600" b="1" dirty="0" smtClean="0">
                <a:latin typeface="Cursive standard" pitchFamily="2" charset="0"/>
              </a:rPr>
              <a:t>Être (Nous)</a:t>
            </a:r>
            <a:endParaRPr lang="fr-FR" sz="3600" b="1" dirty="0">
              <a:latin typeface="Cursive standard" pitchFamily="2" charset="0"/>
            </a:endParaRPr>
          </a:p>
        </p:txBody>
      </p:sp>
      <p:sp>
        <p:nvSpPr>
          <p:cNvPr id="31" name="Titre 1"/>
          <p:cNvSpPr txBox="1">
            <a:spLocks/>
          </p:cNvSpPr>
          <p:nvPr/>
        </p:nvSpPr>
        <p:spPr>
          <a:xfrm>
            <a:off x="35497" y="5013176"/>
            <a:ext cx="3096343" cy="64807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600" b="1" dirty="0" smtClean="0">
                <a:latin typeface="Cursive standard" pitchFamily="2" charset="0"/>
              </a:rPr>
              <a:t>Avoir (Nous)</a:t>
            </a:r>
            <a:endParaRPr lang="fr-FR" sz="3600" b="1" dirty="0">
              <a:latin typeface="Cursive standard" pitchFamily="2" charset="0"/>
            </a:endParaRPr>
          </a:p>
        </p:txBody>
      </p:sp>
      <p:cxnSp>
        <p:nvCxnSpPr>
          <p:cNvPr id="23" name="Connecteur droit avec flèche 22"/>
          <p:cNvCxnSpPr/>
          <p:nvPr/>
        </p:nvCxnSpPr>
        <p:spPr>
          <a:xfrm>
            <a:off x="2555776" y="2186018"/>
            <a:ext cx="136815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>
            <a:off x="2555776" y="3720148"/>
            <a:ext cx="136815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>
            <a:off x="2483768" y="2924944"/>
            <a:ext cx="136815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>
            <a:off x="2627784" y="1412776"/>
            <a:ext cx="136815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>
            <a:off x="2483768" y="4509120"/>
            <a:ext cx="136815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/>
          <p:nvPr/>
        </p:nvCxnSpPr>
        <p:spPr>
          <a:xfrm>
            <a:off x="3059832" y="5301208"/>
            <a:ext cx="136815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Titre 1"/>
          <p:cNvSpPr txBox="1">
            <a:spLocks/>
          </p:cNvSpPr>
          <p:nvPr/>
        </p:nvSpPr>
        <p:spPr>
          <a:xfrm>
            <a:off x="4139952" y="1088740"/>
            <a:ext cx="2664295" cy="64807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600" b="1" dirty="0" smtClean="0">
                <a:solidFill>
                  <a:srgbClr val="00B050"/>
                </a:solidFill>
                <a:latin typeface="Cursive standard" pitchFamily="2" charset="0"/>
              </a:rPr>
              <a:t>Je suis</a:t>
            </a:r>
            <a:endParaRPr lang="fr-FR" sz="3600" b="1" dirty="0">
              <a:solidFill>
                <a:srgbClr val="00B050"/>
              </a:solidFill>
              <a:latin typeface="Cursive standard" pitchFamily="2" charset="0"/>
            </a:endParaRPr>
          </a:p>
        </p:txBody>
      </p:sp>
      <p:sp>
        <p:nvSpPr>
          <p:cNvPr id="38" name="Titre 1"/>
          <p:cNvSpPr txBox="1">
            <a:spLocks/>
          </p:cNvSpPr>
          <p:nvPr/>
        </p:nvSpPr>
        <p:spPr>
          <a:xfrm>
            <a:off x="4145827" y="1861982"/>
            <a:ext cx="3450509" cy="64807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600" b="1" dirty="0" smtClean="0">
                <a:solidFill>
                  <a:srgbClr val="00B050"/>
                </a:solidFill>
                <a:latin typeface="Cursive standard" pitchFamily="2" charset="0"/>
              </a:rPr>
              <a:t>Vous avez</a:t>
            </a:r>
            <a:endParaRPr lang="fr-FR" sz="3600" b="1" dirty="0">
              <a:solidFill>
                <a:srgbClr val="00B050"/>
              </a:solidFill>
              <a:latin typeface="Cursive standard" pitchFamily="2" charset="0"/>
            </a:endParaRPr>
          </a:p>
        </p:txBody>
      </p:sp>
      <p:sp>
        <p:nvSpPr>
          <p:cNvPr id="39" name="Titre 1"/>
          <p:cNvSpPr txBox="1">
            <a:spLocks/>
          </p:cNvSpPr>
          <p:nvPr/>
        </p:nvSpPr>
        <p:spPr>
          <a:xfrm>
            <a:off x="4067944" y="2554775"/>
            <a:ext cx="3450509" cy="64807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600" b="1" dirty="0" smtClean="0">
                <a:solidFill>
                  <a:srgbClr val="00B050"/>
                </a:solidFill>
                <a:latin typeface="Cursive standard" pitchFamily="2" charset="0"/>
              </a:rPr>
              <a:t>Ils ont</a:t>
            </a:r>
            <a:endParaRPr lang="fr-FR" sz="3600" b="1" dirty="0">
              <a:solidFill>
                <a:srgbClr val="00B050"/>
              </a:solidFill>
              <a:latin typeface="Cursive standard" pitchFamily="2" charset="0"/>
            </a:endParaRPr>
          </a:p>
        </p:txBody>
      </p:sp>
      <p:sp>
        <p:nvSpPr>
          <p:cNvPr id="40" name="Titre 1"/>
          <p:cNvSpPr txBox="1">
            <a:spLocks/>
          </p:cNvSpPr>
          <p:nvPr/>
        </p:nvSpPr>
        <p:spPr>
          <a:xfrm>
            <a:off x="3995936" y="3353158"/>
            <a:ext cx="3450509" cy="64807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600" b="1" dirty="0" smtClean="0">
                <a:solidFill>
                  <a:srgbClr val="00B050"/>
                </a:solidFill>
                <a:latin typeface="Cursive standard" pitchFamily="2" charset="0"/>
              </a:rPr>
              <a:t>Je suis</a:t>
            </a:r>
            <a:endParaRPr lang="fr-FR" sz="3600" b="1" dirty="0">
              <a:solidFill>
                <a:srgbClr val="00B050"/>
              </a:solidFill>
              <a:latin typeface="Cursive standard" pitchFamily="2" charset="0"/>
            </a:endParaRPr>
          </a:p>
        </p:txBody>
      </p:sp>
      <p:sp>
        <p:nvSpPr>
          <p:cNvPr id="41" name="Titre 1"/>
          <p:cNvSpPr txBox="1">
            <a:spLocks/>
          </p:cNvSpPr>
          <p:nvPr/>
        </p:nvSpPr>
        <p:spPr>
          <a:xfrm>
            <a:off x="4073819" y="4185084"/>
            <a:ext cx="3450509" cy="64807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600" b="1" dirty="0" smtClean="0">
                <a:solidFill>
                  <a:srgbClr val="00B050"/>
                </a:solidFill>
                <a:latin typeface="Cursive standard" pitchFamily="2" charset="0"/>
              </a:rPr>
              <a:t>Nous sommes</a:t>
            </a:r>
            <a:endParaRPr lang="fr-FR" sz="3600" b="1" dirty="0">
              <a:solidFill>
                <a:srgbClr val="00B050"/>
              </a:solidFill>
              <a:latin typeface="Cursive standard" pitchFamily="2" charset="0"/>
            </a:endParaRPr>
          </a:p>
        </p:txBody>
      </p:sp>
      <p:sp>
        <p:nvSpPr>
          <p:cNvPr id="42" name="Titre 1"/>
          <p:cNvSpPr txBox="1">
            <a:spLocks/>
          </p:cNvSpPr>
          <p:nvPr/>
        </p:nvSpPr>
        <p:spPr>
          <a:xfrm>
            <a:off x="4572000" y="4977172"/>
            <a:ext cx="3450509" cy="64807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600" b="1" dirty="0" smtClean="0">
                <a:solidFill>
                  <a:srgbClr val="00B050"/>
                </a:solidFill>
                <a:latin typeface="Cursive standard" pitchFamily="2" charset="0"/>
              </a:rPr>
              <a:t>Nous avons</a:t>
            </a:r>
            <a:endParaRPr lang="fr-FR" sz="3600" b="1" dirty="0">
              <a:solidFill>
                <a:srgbClr val="00B050"/>
              </a:solidFill>
              <a:latin typeface="Cursive standar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162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7" grpId="0"/>
      <p:bldP spid="27" grpId="0"/>
      <p:bldP spid="28" grpId="0"/>
      <p:bldP spid="29" grpId="0"/>
      <p:bldP spid="30" grpId="0"/>
      <p:bldP spid="31" grpId="0"/>
      <p:bldP spid="37" grpId="0"/>
      <p:bldP spid="38" grpId="0"/>
      <p:bldP spid="39" grpId="0"/>
      <p:bldP spid="40" grpId="0"/>
      <p:bldP spid="41" grpId="0"/>
      <p:bldP spid="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36512" y="-27384"/>
            <a:ext cx="9117137" cy="648072"/>
          </a:xfrm>
        </p:spPr>
        <p:txBody>
          <a:bodyPr>
            <a:noAutofit/>
          </a:bodyPr>
          <a:lstStyle/>
          <a:p>
            <a:pPr algn="just"/>
            <a:r>
              <a:rPr lang="fr-FR" sz="2400" u="sng" dirty="0">
                <a:solidFill>
                  <a:srgbClr val="C00000"/>
                </a:solidFill>
                <a:latin typeface="Comic Sans MS" panose="030F0702030302020204" pitchFamily="66" charset="0"/>
              </a:rPr>
              <a:t>Exercice 1 </a:t>
            </a:r>
            <a:r>
              <a:rPr lang="fr-FR" sz="2400" dirty="0">
                <a:latin typeface="Comic Sans MS" panose="030F0702030302020204" pitchFamily="66" charset="0"/>
              </a:rPr>
              <a:t>: </a:t>
            </a:r>
            <a:r>
              <a:rPr lang="fr-FR" sz="2400" dirty="0" smtClean="0">
                <a:latin typeface="Comic Sans MS" panose="030F0702030302020204" pitchFamily="66" charset="0"/>
              </a:rPr>
              <a:t>Complète avec avoir au présent</a:t>
            </a:r>
            <a:endParaRPr lang="fr-FR" sz="2400" dirty="0">
              <a:latin typeface="Comic Sans MS" panose="030F0702030302020204" pitchFamily="66" charset="0"/>
            </a:endParaRPr>
          </a:p>
        </p:txBody>
      </p:sp>
      <p:sp>
        <p:nvSpPr>
          <p:cNvPr id="30" name="Titre 1"/>
          <p:cNvSpPr txBox="1">
            <a:spLocks/>
          </p:cNvSpPr>
          <p:nvPr/>
        </p:nvSpPr>
        <p:spPr>
          <a:xfrm>
            <a:off x="-108520" y="404664"/>
            <a:ext cx="57606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>
                <a:latin typeface="Comic Sans MS" panose="030F0702030302020204" pitchFamily="66" charset="0"/>
              </a:rPr>
              <a:t>~</a:t>
            </a:r>
            <a:endParaRPr lang="fr-FR" sz="3200" b="1" dirty="0">
              <a:latin typeface="Comic Sans MS" panose="030F0702030302020204" pitchFamily="66" charset="0"/>
            </a:endParaRPr>
          </a:p>
        </p:txBody>
      </p:sp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960" y="155427"/>
            <a:ext cx="323850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Titre 1"/>
          <p:cNvSpPr txBox="1">
            <a:spLocks/>
          </p:cNvSpPr>
          <p:nvPr/>
        </p:nvSpPr>
        <p:spPr>
          <a:xfrm>
            <a:off x="-116756" y="-99392"/>
            <a:ext cx="57606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>
                <a:latin typeface="Comic Sans MS" panose="030F0702030302020204" pitchFamily="66" charset="0"/>
              </a:rPr>
              <a:t>~</a:t>
            </a:r>
            <a:endParaRPr lang="fr-FR" sz="3200" b="1" dirty="0">
              <a:latin typeface="Comic Sans MS" panose="030F0702030302020204" pitchFamily="66" charset="0"/>
            </a:endParaRPr>
          </a:p>
        </p:txBody>
      </p:sp>
      <p:sp>
        <p:nvSpPr>
          <p:cNvPr id="51" name="Espace réservé du contenu 2"/>
          <p:cNvSpPr txBox="1">
            <a:spLocks/>
          </p:cNvSpPr>
          <p:nvPr/>
        </p:nvSpPr>
        <p:spPr>
          <a:xfrm>
            <a:off x="0" y="620688"/>
            <a:ext cx="8856984" cy="165618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400" dirty="0" smtClean="0">
                <a:latin typeface="Comic Sans MS" panose="030F0702030302020204" pitchFamily="66" charset="0"/>
              </a:rPr>
              <a:t>a. Tu ……………… envie de manger une glace.</a:t>
            </a:r>
            <a:endParaRPr lang="fr-FR" sz="24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fr-FR" sz="2400" dirty="0" smtClean="0">
                <a:latin typeface="Comic Sans MS" panose="030F0702030302020204" pitchFamily="66" charset="0"/>
              </a:rPr>
              <a:t>b. Vous ……………… faim.</a:t>
            </a:r>
            <a:endParaRPr lang="fr-FR" sz="24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fr-FR" sz="2400" dirty="0" smtClean="0">
                <a:latin typeface="Comic Sans MS" panose="030F0702030302020204" pitchFamily="66" charset="0"/>
              </a:rPr>
              <a:t>c. Nous ……………… une maison à la campagne.</a:t>
            </a:r>
            <a:endParaRPr lang="fr-FR" sz="24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fr-FR" sz="2400" dirty="0" smtClean="0">
                <a:latin typeface="Comic Sans MS" panose="030F0702030302020204" pitchFamily="66" charset="0"/>
              </a:rPr>
              <a:t>d. Les coccinelles …………… des points noirs. </a:t>
            </a:r>
            <a:endParaRPr lang="fr-FR" sz="2400" dirty="0">
              <a:latin typeface="Comic Sans MS" panose="030F0702030302020204" pitchFamily="66" charset="0"/>
            </a:endParaRPr>
          </a:p>
        </p:txBody>
      </p:sp>
      <p:sp>
        <p:nvSpPr>
          <p:cNvPr id="52" name="Titre 1"/>
          <p:cNvSpPr txBox="1">
            <a:spLocks/>
          </p:cNvSpPr>
          <p:nvPr/>
        </p:nvSpPr>
        <p:spPr>
          <a:xfrm>
            <a:off x="-8633" y="2204864"/>
            <a:ext cx="9117137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u="sng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Exercice 2 </a:t>
            </a:r>
            <a:r>
              <a:rPr lang="fr-FR" sz="2400" dirty="0" smtClean="0">
                <a:latin typeface="Comic Sans MS" panose="030F0702030302020204" pitchFamily="66" charset="0"/>
              </a:rPr>
              <a:t>: Complète avec être au présent</a:t>
            </a:r>
            <a:endParaRPr lang="fr-FR" sz="2400" dirty="0">
              <a:latin typeface="Comic Sans MS" panose="030F0702030302020204" pitchFamily="66" charset="0"/>
            </a:endParaRPr>
          </a:p>
        </p:txBody>
      </p:sp>
      <p:pic>
        <p:nvPicPr>
          <p:cNvPr id="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6259" y="764704"/>
            <a:ext cx="323850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0986" y="2404281"/>
            <a:ext cx="323850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7" name="Titre 1"/>
          <p:cNvSpPr txBox="1">
            <a:spLocks/>
          </p:cNvSpPr>
          <p:nvPr/>
        </p:nvSpPr>
        <p:spPr>
          <a:xfrm>
            <a:off x="-144868" y="2636912"/>
            <a:ext cx="57606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>
                <a:latin typeface="Comic Sans MS" panose="030F0702030302020204" pitchFamily="66" charset="0"/>
              </a:rPr>
              <a:t>~</a:t>
            </a:r>
            <a:endParaRPr lang="fr-FR" sz="3200" b="1" dirty="0">
              <a:latin typeface="Comic Sans MS" panose="030F0702030302020204" pitchFamily="66" charset="0"/>
            </a:endParaRPr>
          </a:p>
        </p:txBody>
      </p:sp>
      <p:sp>
        <p:nvSpPr>
          <p:cNvPr id="58" name="Titre 1"/>
          <p:cNvSpPr txBox="1">
            <a:spLocks/>
          </p:cNvSpPr>
          <p:nvPr/>
        </p:nvSpPr>
        <p:spPr>
          <a:xfrm>
            <a:off x="-144868" y="2132856"/>
            <a:ext cx="57606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>
                <a:latin typeface="Comic Sans MS" panose="030F0702030302020204" pitchFamily="66" charset="0"/>
              </a:rPr>
              <a:t>~</a:t>
            </a:r>
            <a:endParaRPr lang="fr-FR" sz="3200" b="1" dirty="0">
              <a:latin typeface="Comic Sans MS" panose="030F0702030302020204" pitchFamily="66" charset="0"/>
            </a:endParaRPr>
          </a:p>
        </p:txBody>
      </p:sp>
      <p:pic>
        <p:nvPicPr>
          <p:cNvPr id="34" name="Picture 4" descr="http://www.kwebox.com/images/300x300/products/8320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8896" y="89877"/>
            <a:ext cx="479608" cy="479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Titre 1"/>
          <p:cNvSpPr txBox="1">
            <a:spLocks/>
          </p:cNvSpPr>
          <p:nvPr/>
        </p:nvSpPr>
        <p:spPr>
          <a:xfrm>
            <a:off x="-8633" y="4437112"/>
            <a:ext cx="9117137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u="sng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Exercice 3</a:t>
            </a:r>
            <a:r>
              <a:rPr lang="fr-FR" sz="2400" dirty="0" smtClean="0">
                <a:latin typeface="Comic Sans MS" panose="030F0702030302020204" pitchFamily="66" charset="0"/>
              </a:rPr>
              <a:t>: Choisis entre sont, ont, vont</a:t>
            </a:r>
            <a:endParaRPr lang="fr-FR" sz="2400" dirty="0">
              <a:latin typeface="Comic Sans MS" panose="030F0702030302020204" pitchFamily="66" charset="0"/>
            </a:endParaRPr>
          </a:p>
        </p:txBody>
      </p:sp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2409" y="2852936"/>
            <a:ext cx="323850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" name="Titre 1"/>
          <p:cNvSpPr txBox="1">
            <a:spLocks/>
          </p:cNvSpPr>
          <p:nvPr/>
        </p:nvSpPr>
        <p:spPr>
          <a:xfrm>
            <a:off x="-36512" y="4869160"/>
            <a:ext cx="57606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>
                <a:latin typeface="Comic Sans MS" panose="030F0702030302020204" pitchFamily="66" charset="0"/>
              </a:rPr>
              <a:t>~</a:t>
            </a:r>
            <a:endParaRPr lang="fr-FR" sz="3200" b="1" dirty="0">
              <a:latin typeface="Comic Sans MS" panose="030F0702030302020204" pitchFamily="66" charset="0"/>
            </a:endParaRPr>
          </a:p>
        </p:txBody>
      </p:sp>
      <p:sp>
        <p:nvSpPr>
          <p:cNvPr id="41" name="Titre 1"/>
          <p:cNvSpPr txBox="1">
            <a:spLocks/>
          </p:cNvSpPr>
          <p:nvPr/>
        </p:nvSpPr>
        <p:spPr>
          <a:xfrm>
            <a:off x="-108520" y="4365104"/>
            <a:ext cx="57606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>
                <a:latin typeface="Comic Sans MS" panose="030F0702030302020204" pitchFamily="66" charset="0"/>
              </a:rPr>
              <a:t>~</a:t>
            </a:r>
            <a:endParaRPr lang="fr-FR" sz="3200" b="1" dirty="0">
              <a:latin typeface="Comic Sans MS" panose="030F0702030302020204" pitchFamily="66" charset="0"/>
            </a:endParaRPr>
          </a:p>
        </p:txBody>
      </p:sp>
      <p:sp>
        <p:nvSpPr>
          <p:cNvPr id="42" name="Espace réservé du contenu 2"/>
          <p:cNvSpPr txBox="1">
            <a:spLocks/>
          </p:cNvSpPr>
          <p:nvPr/>
        </p:nvSpPr>
        <p:spPr>
          <a:xfrm>
            <a:off x="-10685" y="5085184"/>
            <a:ext cx="9069264" cy="16561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AutoNum type="alphaLcPeriod"/>
            </a:pPr>
            <a:r>
              <a:rPr lang="fr-FR" sz="2400" dirty="0" smtClean="0">
                <a:latin typeface="Comic Sans MS" panose="030F0702030302020204" pitchFamily="66" charset="0"/>
              </a:rPr>
              <a:t>Ils …… les joues rouges, ils ……… malades, ils ……… chez le médecin.</a:t>
            </a:r>
          </a:p>
          <a:p>
            <a:pPr marL="457200" indent="-457200" algn="just">
              <a:buAutoNum type="alphaLcPeriod"/>
            </a:pPr>
            <a:r>
              <a:rPr lang="fr-FR" sz="2400" dirty="0" smtClean="0">
                <a:latin typeface="Comic Sans MS" panose="030F0702030302020204" pitchFamily="66" charset="0"/>
              </a:rPr>
              <a:t>Elles ……… à la piscine, elles ………… contentes, elles …… le sourire. </a:t>
            </a:r>
            <a:endParaRPr lang="fr-FR" sz="2400" dirty="0">
              <a:latin typeface="Comic Sans MS" panose="030F0702030302020204" pitchFamily="66" charset="0"/>
            </a:endParaRPr>
          </a:p>
        </p:txBody>
      </p:sp>
      <p:sp>
        <p:nvSpPr>
          <p:cNvPr id="59" name="Espace réservé du contenu 2"/>
          <p:cNvSpPr txBox="1">
            <a:spLocks/>
          </p:cNvSpPr>
          <p:nvPr/>
        </p:nvSpPr>
        <p:spPr>
          <a:xfrm>
            <a:off x="-36512" y="2742349"/>
            <a:ext cx="9069264" cy="17667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2400" dirty="0" smtClean="0">
                <a:latin typeface="Comic Sans MS" panose="030F0702030302020204" pitchFamily="66" charset="0"/>
              </a:rPr>
              <a:t>a) Nous …………………… là depuis une heure.</a:t>
            </a:r>
          </a:p>
          <a:p>
            <a:pPr marL="0" indent="0" algn="just">
              <a:buNone/>
            </a:pPr>
            <a:r>
              <a:rPr lang="fr-FR" sz="2400" dirty="0" smtClean="0">
                <a:latin typeface="Comic Sans MS" panose="030F0702030302020204" pitchFamily="66" charset="0"/>
              </a:rPr>
              <a:t>b) Tu ………… grand pour ton âge.</a:t>
            </a:r>
          </a:p>
          <a:p>
            <a:pPr marL="0" indent="0" algn="just">
              <a:buNone/>
            </a:pPr>
            <a:r>
              <a:rPr lang="fr-FR" sz="2400" dirty="0" smtClean="0">
                <a:latin typeface="Comic Sans MS" panose="030F0702030302020204" pitchFamily="66" charset="0"/>
              </a:rPr>
              <a:t>c) Vous …………… dans </a:t>
            </a:r>
            <a:r>
              <a:rPr lang="fr-FR" sz="2400" dirty="0" smtClean="0">
                <a:latin typeface="Comic Sans MS" panose="030F0702030302020204" pitchFamily="66" charset="0"/>
              </a:rPr>
              <a:t>un </a:t>
            </a:r>
            <a:r>
              <a:rPr lang="fr-FR" sz="2400" dirty="0" smtClean="0">
                <a:latin typeface="Comic Sans MS" panose="030F0702030302020204" pitchFamily="66" charset="0"/>
              </a:rPr>
              <a:t>fauteuil.</a:t>
            </a:r>
          </a:p>
          <a:p>
            <a:pPr marL="0" indent="0" algn="just">
              <a:buNone/>
            </a:pPr>
            <a:r>
              <a:rPr lang="fr-FR" sz="2400" dirty="0" smtClean="0">
                <a:latin typeface="Comic Sans MS" panose="030F0702030302020204" pitchFamily="66" charset="0"/>
              </a:rPr>
              <a:t>d) Les oiseaux ……….. </a:t>
            </a:r>
            <a:r>
              <a:rPr lang="fr-FR" sz="2400" dirty="0" smtClean="0">
                <a:latin typeface="Comic Sans MS" panose="030F0702030302020204" pitchFamily="66" charset="0"/>
              </a:rPr>
              <a:t>dans </a:t>
            </a:r>
            <a:r>
              <a:rPr lang="fr-FR" sz="2400" dirty="0" smtClean="0">
                <a:latin typeface="Comic Sans MS" panose="030F0702030302020204" pitchFamily="66" charset="0"/>
              </a:rPr>
              <a:t>les arbres. </a:t>
            </a:r>
          </a:p>
        </p:txBody>
      </p:sp>
      <p:sp>
        <p:nvSpPr>
          <p:cNvPr id="96" name="Titre 1"/>
          <p:cNvSpPr txBox="1">
            <a:spLocks/>
          </p:cNvSpPr>
          <p:nvPr/>
        </p:nvSpPr>
        <p:spPr>
          <a:xfrm>
            <a:off x="899592" y="620688"/>
            <a:ext cx="720080" cy="3932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as</a:t>
            </a:r>
            <a:endParaRPr lang="fr-FR" sz="24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164568"/>
            <a:ext cx="323850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4083" y="1495710"/>
            <a:ext cx="323850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883619"/>
            <a:ext cx="323850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326500"/>
            <a:ext cx="323850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8416" y="3728137"/>
            <a:ext cx="323850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187875"/>
            <a:ext cx="323850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Titre 1"/>
          <p:cNvSpPr txBox="1">
            <a:spLocks/>
          </p:cNvSpPr>
          <p:nvPr/>
        </p:nvSpPr>
        <p:spPr>
          <a:xfrm>
            <a:off x="1115616" y="967941"/>
            <a:ext cx="1440160" cy="3932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dirty="0">
                <a:solidFill>
                  <a:srgbClr val="00B050"/>
                </a:solidFill>
                <a:latin typeface="Comic Sans MS" panose="030F0702030302020204" pitchFamily="66" charset="0"/>
              </a:rPr>
              <a:t>a</a:t>
            </a:r>
            <a:r>
              <a:rPr lang="fr-FR" sz="24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vez</a:t>
            </a:r>
            <a:endParaRPr lang="fr-FR" sz="24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Titre 1"/>
          <p:cNvSpPr txBox="1">
            <a:spLocks/>
          </p:cNvSpPr>
          <p:nvPr/>
        </p:nvSpPr>
        <p:spPr>
          <a:xfrm>
            <a:off x="1259632" y="1361194"/>
            <a:ext cx="1152128" cy="3932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avons</a:t>
            </a:r>
            <a:endParaRPr lang="fr-FR" sz="24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Titre 1"/>
          <p:cNvSpPr txBox="1">
            <a:spLocks/>
          </p:cNvSpPr>
          <p:nvPr/>
        </p:nvSpPr>
        <p:spPr>
          <a:xfrm>
            <a:off x="2575959" y="1772816"/>
            <a:ext cx="1005837" cy="3932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ont</a:t>
            </a:r>
            <a:endParaRPr lang="fr-FR" sz="24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itre 1"/>
          <p:cNvSpPr txBox="1">
            <a:spLocks/>
          </p:cNvSpPr>
          <p:nvPr/>
        </p:nvSpPr>
        <p:spPr>
          <a:xfrm>
            <a:off x="1259632" y="2742349"/>
            <a:ext cx="1512168" cy="3932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sommes</a:t>
            </a:r>
            <a:endParaRPr lang="fr-FR" sz="24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Titre 1"/>
          <p:cNvSpPr txBox="1">
            <a:spLocks/>
          </p:cNvSpPr>
          <p:nvPr/>
        </p:nvSpPr>
        <p:spPr>
          <a:xfrm>
            <a:off x="899592" y="3195289"/>
            <a:ext cx="720080" cy="3932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es</a:t>
            </a:r>
            <a:endParaRPr lang="fr-FR" sz="24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Titre 1"/>
          <p:cNvSpPr txBox="1">
            <a:spLocks/>
          </p:cNvSpPr>
          <p:nvPr/>
        </p:nvSpPr>
        <p:spPr>
          <a:xfrm>
            <a:off x="1118708" y="3625734"/>
            <a:ext cx="1005019" cy="3932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êtes</a:t>
            </a:r>
            <a:endParaRPr lang="fr-FR" sz="24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Titre 1"/>
          <p:cNvSpPr txBox="1">
            <a:spLocks/>
          </p:cNvSpPr>
          <p:nvPr/>
        </p:nvSpPr>
        <p:spPr>
          <a:xfrm>
            <a:off x="2087724" y="4077072"/>
            <a:ext cx="900100" cy="3932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sont</a:t>
            </a:r>
            <a:endParaRPr lang="fr-FR" sz="24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Titre 1"/>
          <p:cNvSpPr txBox="1">
            <a:spLocks/>
          </p:cNvSpPr>
          <p:nvPr/>
        </p:nvSpPr>
        <p:spPr>
          <a:xfrm>
            <a:off x="899592" y="5104581"/>
            <a:ext cx="720080" cy="3932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ont</a:t>
            </a:r>
            <a:endParaRPr lang="fr-FR" sz="24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Titre 1"/>
          <p:cNvSpPr txBox="1">
            <a:spLocks/>
          </p:cNvSpPr>
          <p:nvPr/>
        </p:nvSpPr>
        <p:spPr>
          <a:xfrm>
            <a:off x="4571999" y="5082175"/>
            <a:ext cx="882005" cy="3932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sont</a:t>
            </a:r>
            <a:endParaRPr lang="fr-FR" sz="24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Titre 1"/>
          <p:cNvSpPr txBox="1">
            <a:spLocks/>
          </p:cNvSpPr>
          <p:nvPr/>
        </p:nvSpPr>
        <p:spPr>
          <a:xfrm>
            <a:off x="7092280" y="5082174"/>
            <a:ext cx="864096" cy="3932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vont</a:t>
            </a:r>
            <a:endParaRPr lang="fr-FR" sz="24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Titre 1"/>
          <p:cNvSpPr txBox="1">
            <a:spLocks/>
          </p:cNvSpPr>
          <p:nvPr/>
        </p:nvSpPr>
        <p:spPr>
          <a:xfrm>
            <a:off x="1259632" y="5909424"/>
            <a:ext cx="864096" cy="3932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dirty="0">
                <a:solidFill>
                  <a:srgbClr val="00B050"/>
                </a:solidFill>
                <a:latin typeface="Comic Sans MS" panose="030F0702030302020204" pitchFamily="66" charset="0"/>
              </a:rPr>
              <a:t>v</a:t>
            </a:r>
            <a:r>
              <a:rPr lang="fr-FR" sz="24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ont</a:t>
            </a:r>
            <a:endParaRPr lang="fr-FR" sz="24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Titre 1"/>
          <p:cNvSpPr txBox="1">
            <a:spLocks/>
          </p:cNvSpPr>
          <p:nvPr/>
        </p:nvSpPr>
        <p:spPr>
          <a:xfrm>
            <a:off x="4755863" y="5877272"/>
            <a:ext cx="864096" cy="3932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sont</a:t>
            </a:r>
            <a:endParaRPr lang="fr-FR" sz="24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53" name="Titre 1"/>
          <p:cNvSpPr txBox="1">
            <a:spLocks/>
          </p:cNvSpPr>
          <p:nvPr/>
        </p:nvSpPr>
        <p:spPr>
          <a:xfrm>
            <a:off x="8028384" y="5917970"/>
            <a:ext cx="713038" cy="3932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ont</a:t>
            </a:r>
            <a:endParaRPr lang="fr-FR" sz="24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102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0" grpId="0"/>
      <p:bldP spid="32" grpId="0"/>
      <p:bldP spid="51" grpId="0"/>
      <p:bldP spid="52" grpId="0"/>
      <p:bldP spid="57" grpId="0"/>
      <p:bldP spid="58" grpId="0"/>
      <p:bldP spid="38" grpId="0"/>
      <p:bldP spid="40" grpId="0"/>
      <p:bldP spid="41" grpId="0"/>
      <p:bldP spid="42" grpId="0"/>
      <p:bldP spid="59" grpId="0"/>
      <p:bldP spid="96" grpId="0"/>
      <p:bldP spid="26" grpId="0"/>
      <p:bldP spid="27" grpId="0"/>
      <p:bldP spid="28" grpId="0"/>
      <p:bldP spid="29" grpId="0"/>
      <p:bldP spid="33" grpId="0"/>
      <p:bldP spid="35" grpId="0"/>
      <p:bldP spid="36" grpId="0"/>
      <p:bldP spid="37" grpId="0"/>
      <p:bldP spid="47" grpId="0"/>
      <p:bldP spid="48" grpId="0"/>
      <p:bldP spid="49" grpId="0"/>
      <p:bldP spid="50" grpId="0"/>
      <p:bldP spid="5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5004048" y="44624"/>
            <a:ext cx="4042792" cy="634082"/>
          </a:xfrm>
        </p:spPr>
        <p:txBody>
          <a:bodyPr>
            <a:normAutofit fontScale="90000"/>
          </a:bodyPr>
          <a:lstStyle/>
          <a:p>
            <a:r>
              <a:rPr lang="fr-FR" sz="3200" dirty="0" smtClean="0">
                <a:solidFill>
                  <a:schemeClr val="bg1">
                    <a:lumMod val="50000"/>
                  </a:schemeClr>
                </a:solidFill>
                <a:latin typeface="Candy Round BTN" panose="020F0704020102040306" pitchFamily="34" charset="0"/>
              </a:rPr>
              <a:t>A faire sur le cahier du jour</a:t>
            </a:r>
            <a:endParaRPr lang="fr-FR" sz="3200" dirty="0">
              <a:solidFill>
                <a:schemeClr val="bg1">
                  <a:lumMod val="50000"/>
                </a:schemeClr>
              </a:solidFill>
              <a:latin typeface="Candy Round BTN" panose="020F0704020102040306" pitchFamily="34" charset="0"/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2123728" y="980728"/>
            <a:ext cx="5976664" cy="6480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u="sng" dirty="0" smtClean="0">
                <a:uFill>
                  <a:solidFill>
                    <a:srgbClr val="FF0000"/>
                  </a:solidFill>
                </a:uFill>
                <a:latin typeface="Comic Sans MS" panose="030F0702030302020204" pitchFamily="66" charset="0"/>
              </a:rPr>
              <a:t>Les auxiliaires</a:t>
            </a:r>
            <a:endParaRPr lang="fr-FR" u="sng" dirty="0">
              <a:uFill>
                <a:solidFill>
                  <a:srgbClr val="FF0000"/>
                </a:solidFill>
              </a:uFill>
              <a:latin typeface="Comic Sans MS" panose="030F0702030302020204" pitchFamily="66" charset="0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179512" y="332656"/>
            <a:ext cx="4042792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u="sng" dirty="0" smtClean="0">
                <a:solidFill>
                  <a:schemeClr val="bg1">
                    <a:lumMod val="50000"/>
                  </a:schemeClr>
                </a:solidFill>
                <a:uFill>
                  <a:solidFill>
                    <a:srgbClr val="FF0000"/>
                  </a:solidFill>
                </a:uFill>
                <a:latin typeface="Candy Round BTN" panose="020F0704020102040306" pitchFamily="34" charset="0"/>
              </a:rPr>
              <a:t>Date: …………………………………………………</a:t>
            </a:r>
            <a:endParaRPr lang="fr-FR" sz="3200" b="1" u="sng" dirty="0">
              <a:solidFill>
                <a:schemeClr val="bg1">
                  <a:lumMod val="50000"/>
                </a:schemeClr>
              </a:solidFill>
              <a:uFill>
                <a:solidFill>
                  <a:srgbClr val="FF0000"/>
                </a:solidFill>
              </a:uFill>
              <a:latin typeface="Candy Round BTN" panose="020F0704020102040306" pitchFamily="34" charset="0"/>
            </a:endParaRPr>
          </a:p>
        </p:txBody>
      </p:sp>
      <p:pic>
        <p:nvPicPr>
          <p:cNvPr id="7" name="Picture 2" descr="http://cdn.freebievectors.com/illustrations/7/w/wrong-cross-clip-art-2/previe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546" y="1193421"/>
            <a:ext cx="152043" cy="20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cdn.freebievectors.com/illustrations/7/w/wrong-cross-clip-art-2/previe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557" y="1207299"/>
            <a:ext cx="152043" cy="20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cdn.freebievectors.com/illustrations/7/w/wrong-cross-clip-art-2/previe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581" y="1193420"/>
            <a:ext cx="152043" cy="20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cdn.freebievectors.com/illustrations/7/w/wrong-cross-clip-art-2/previe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183069"/>
            <a:ext cx="152043" cy="20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itre 1"/>
          <p:cNvSpPr txBox="1">
            <a:spLocks/>
          </p:cNvSpPr>
          <p:nvPr/>
        </p:nvSpPr>
        <p:spPr>
          <a:xfrm>
            <a:off x="243493" y="764704"/>
            <a:ext cx="57606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>
                <a:latin typeface="Comic Sans MS" panose="030F0702030302020204" pitchFamily="66" charset="0"/>
              </a:rPr>
              <a:t>~</a:t>
            </a:r>
            <a:endParaRPr lang="fr-FR" sz="3200" b="1" dirty="0">
              <a:latin typeface="Comic Sans MS" panose="030F0702030302020204" pitchFamily="66" charset="0"/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107504" y="1412776"/>
            <a:ext cx="57606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>
                <a:latin typeface="Comic Sans MS" panose="030F0702030302020204" pitchFamily="66" charset="0"/>
              </a:rPr>
              <a:t>~</a:t>
            </a:r>
            <a:endParaRPr lang="fr-FR" sz="3200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0367" y="1700808"/>
            <a:ext cx="88569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800" dirty="0" smtClean="0">
                <a:latin typeface="Comic Sans MS" panose="030F0702030302020204" pitchFamily="66" charset="0"/>
              </a:rPr>
              <a:t>Conjugue les verbes à la bonne personne</a:t>
            </a:r>
            <a:endParaRPr lang="fr-FR" sz="2800" dirty="0">
              <a:latin typeface="Comic Sans MS" panose="030F0702030302020204" pitchFamily="66" charset="0"/>
            </a:endParaRPr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-35265" y="1997684"/>
            <a:ext cx="57606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>
                <a:latin typeface="Comic Sans MS" panose="030F0702030302020204" pitchFamily="66" charset="0"/>
              </a:rPr>
              <a:t>~</a:t>
            </a:r>
            <a:endParaRPr lang="fr-FR" sz="3200" b="1" dirty="0">
              <a:latin typeface="Comic Sans MS" panose="030F0702030302020204" pitchFamily="66" charset="0"/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5009" y="525078"/>
            <a:ext cx="323850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8798" y="1873065"/>
            <a:ext cx="323850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4948" y="1196752"/>
            <a:ext cx="323850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Rectangle 28"/>
          <p:cNvSpPr/>
          <p:nvPr/>
        </p:nvSpPr>
        <p:spPr>
          <a:xfrm>
            <a:off x="107504" y="2766407"/>
            <a:ext cx="885698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buAutoNum type="alphaLcPeriod"/>
            </a:pPr>
            <a:r>
              <a:rPr lang="fr-FR" sz="2800" dirty="0" smtClean="0">
                <a:latin typeface="Comic Sans MS" panose="030F0702030302020204" pitchFamily="66" charset="0"/>
              </a:rPr>
              <a:t>Les trains (avoir) …………… souvent du retard.</a:t>
            </a:r>
          </a:p>
          <a:p>
            <a:pPr marL="514350" indent="-514350" algn="just">
              <a:buAutoNum type="alphaLcPeriod"/>
            </a:pPr>
            <a:r>
              <a:rPr lang="fr-FR" sz="2800" dirty="0" smtClean="0">
                <a:latin typeface="Comic Sans MS" panose="030F0702030302020204" pitchFamily="66" charset="0"/>
              </a:rPr>
              <a:t>Vous (être) ………………….. des adultes.  </a:t>
            </a:r>
          </a:p>
          <a:p>
            <a:pPr marL="514350" indent="-514350" algn="just">
              <a:buAutoNum type="alphaLcPeriod"/>
            </a:pPr>
            <a:r>
              <a:rPr lang="fr-FR" sz="2800" dirty="0" smtClean="0">
                <a:latin typeface="Comic Sans MS" panose="030F0702030302020204" pitchFamily="66" charset="0"/>
              </a:rPr>
              <a:t>Les deux voitures (être) ………………. au garage.</a:t>
            </a:r>
          </a:p>
          <a:p>
            <a:pPr marL="514350" indent="-514350" algn="just">
              <a:buAutoNum type="alphaLcPeriod"/>
            </a:pPr>
            <a:r>
              <a:rPr lang="fr-FR" sz="2800" dirty="0" smtClean="0">
                <a:latin typeface="Comic Sans MS" panose="030F0702030302020204" pitchFamily="66" charset="0"/>
              </a:rPr>
              <a:t>J’(avoir) ………….. l’intention de passer la nuit ici.</a:t>
            </a:r>
          </a:p>
          <a:p>
            <a:pPr algn="just"/>
            <a:endParaRPr lang="fr-FR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192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  <p:bldP spid="11" grpId="0"/>
      <p:bldP spid="12" grpId="0"/>
      <p:bldP spid="13" grpId="0"/>
      <p:bldP spid="15" grpId="0"/>
      <p:bldP spid="29" grpId="0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</TotalTime>
  <Words>295</Words>
  <Application>Microsoft Office PowerPoint</Application>
  <PresentationFormat>Affichage à l'écran (4:3)</PresentationFormat>
  <Paragraphs>69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Le présent</vt:lpstr>
      <vt:lpstr>Flash conjug</vt:lpstr>
      <vt:lpstr>Exercice 1 : Complète avec avoir au présent</vt:lpstr>
      <vt:lpstr>A faire sur le cahier du jour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verbe</dc:title>
  <dc:creator>Professeur</dc:creator>
  <cp:lastModifiedBy>Romain</cp:lastModifiedBy>
  <cp:revision>49</cp:revision>
  <dcterms:created xsi:type="dcterms:W3CDTF">2014-04-03T12:42:14Z</dcterms:created>
  <dcterms:modified xsi:type="dcterms:W3CDTF">2014-09-21T10:18:45Z</dcterms:modified>
</cp:coreProperties>
</file>