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59" r:id="rId3"/>
    <p:sldId id="263" r:id="rId4"/>
    <p:sldId id="264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C019F-F9C6-4FE1-8060-4E5251D175CD}" type="datetimeFigureOut">
              <a:rPr lang="fr-FR" smtClean="0"/>
              <a:t>21/09/2014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E0D72-4915-4B4C-9977-6BBF86BA70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67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21/09/2014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21/09/2014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21/09/2014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21/09/2014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21/09/2014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21/09/2014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21/09/2014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21/09/2014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21/09/2014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21/09/2014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21/09/2014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21/09/2014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539552" y="1772816"/>
            <a:ext cx="8229600" cy="822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Matériel dont vous allez avoir besoin</a:t>
            </a:r>
            <a:endParaRPr lang="fr-FR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619672" y="3501008"/>
            <a:ext cx="33843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Crayon à papier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6" name="Picture 2" descr="http://planete.cliparts.free.fr/cliparts/albums/objets/bureau/bureau_eb-06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78108"/>
            <a:ext cx="936104" cy="75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1259632" y="5733256"/>
            <a:ext cx="4674435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Cahier d’entrainement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7668344" y="116633"/>
            <a:ext cx="1296144" cy="360039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>
            <a:spLocks noGrp="1"/>
          </p:cNvSpPr>
          <p:nvPr>
            <p:ph type="ctrTitle"/>
          </p:nvPr>
        </p:nvSpPr>
        <p:spPr>
          <a:xfrm>
            <a:off x="91579" y="75309"/>
            <a:ext cx="6940347" cy="761403"/>
          </a:xfrm>
        </p:spPr>
        <p:txBody>
          <a:bodyPr>
            <a:noAutofit/>
          </a:bodyPr>
          <a:lstStyle/>
          <a:p>
            <a:r>
              <a:rPr lang="fr-FR" sz="4000" dirty="0" smtClean="0">
                <a:latin typeface="Love Ya Like A Sister" panose="02000503000000020004" pitchFamily="2" charset="0"/>
              </a:rPr>
              <a:t>Le présent</a:t>
            </a:r>
            <a:endParaRPr lang="fr-FR" sz="4000" dirty="0">
              <a:latin typeface="Love Ya Like A Sister" panose="02000503000000020004" pitchFamily="2" charset="0"/>
            </a:endParaRP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7668344" y="116633"/>
            <a:ext cx="1296144" cy="432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Séance 7</a:t>
            </a:r>
            <a:endParaRPr lang="fr-F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1393304" y="4412788"/>
            <a:ext cx="4186808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Stylo 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bleu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,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vert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, </a:t>
            </a:r>
            <a:r>
              <a:rPr lang="fr-F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rouge</a:t>
            </a:r>
            <a:endParaRPr lang="fr-FR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7228648" y="2828877"/>
            <a:ext cx="170799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Règle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16" name="Picture 2" descr="http://www.ilemaths.net/img/forum_img/0432/forum_432593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798" y="28169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1000stylos.com/lib/imageAffiche.php?idim=1156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7544" y="4581128"/>
            <a:ext cx="828092" cy="82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re 1"/>
          <p:cNvSpPr txBox="1">
            <a:spLocks/>
          </p:cNvSpPr>
          <p:nvPr/>
        </p:nvSpPr>
        <p:spPr>
          <a:xfrm>
            <a:off x="117848" y="764704"/>
            <a:ext cx="897045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Ya Like A Sister" panose="02000503000000020004" pitchFamily="2" charset="0"/>
              </a:rPr>
              <a:t>Je m’entraine à bien conjuguer les verbes auxiliaires</a:t>
            </a:r>
            <a:endParaRPr lang="fr-FR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ove Ya Like A Sister" panose="02000503000000020004" pitchFamily="2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732240" y="6363672"/>
            <a:ext cx="2383306" cy="44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600" dirty="0">
                <a:effectLst/>
                <a:latin typeface="Blackadder ITC" panose="04020505051007020D02" pitchFamily="82" charset="0"/>
                <a:ea typeface="Calibri"/>
                <a:cs typeface="Times New Roman"/>
              </a:rPr>
              <a:t>http://j-ai-reve-que.eklablog.fr/</a:t>
            </a: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7056784" y="4453278"/>
            <a:ext cx="205172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Ardoise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21" name="Picture 8" descr="http://www.kwebox.com/images/products/67587v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505447"/>
            <a:ext cx="1379806" cy="903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www.kwebox.com/images/300x300/products/8320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52" y="5520599"/>
            <a:ext cx="959216" cy="95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itre 1"/>
          <p:cNvSpPr txBox="1">
            <a:spLocks/>
          </p:cNvSpPr>
          <p:nvPr/>
        </p:nvSpPr>
        <p:spPr>
          <a:xfrm>
            <a:off x="1619672" y="2492896"/>
            <a:ext cx="338437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Cahier du jour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y Round BTN" panose="020F0704020102040306" pitchFamily="34" charset="0"/>
            </a:endParaRPr>
          </a:p>
        </p:txBody>
      </p:sp>
      <p:pic>
        <p:nvPicPr>
          <p:cNvPr id="24" name="Picture 6" descr="http://www.clairefontaine.com/wp-content/gallery/kover-book/951420C_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35" y="2564904"/>
            <a:ext cx="828092" cy="82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54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4" grpId="0"/>
      <p:bldP spid="15" grpId="0"/>
      <p:bldP spid="20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5004" y="5688632"/>
            <a:ext cx="9108504" cy="11967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Inscrit sur son ardoise combien tu as de verbes justes</a:t>
            </a:r>
            <a:endParaRPr lang="fr-FR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27584" y="48135"/>
            <a:ext cx="5472608" cy="720080"/>
          </a:xfrm>
        </p:spPr>
        <p:txBody>
          <a:bodyPr anchor="t">
            <a:noAutofit/>
          </a:bodyPr>
          <a:lstStyle/>
          <a:p>
            <a:pPr algn="l"/>
            <a:r>
              <a:rPr lang="fr-F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Flash </a:t>
            </a:r>
            <a:r>
              <a:rPr lang="fr-FR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conjug</a:t>
            </a:r>
            <a:endParaRPr lang="fr-FR" sz="4000" dirty="0">
              <a:latin typeface="Comic Sans MS" pitchFamily="66" charset="0"/>
            </a:endParaRPr>
          </a:p>
        </p:txBody>
      </p:sp>
      <p:pic>
        <p:nvPicPr>
          <p:cNvPr id="4" name="Picture 2" descr="http://sr.photos2.fotosearch.com/bthumb/CSP/CSP523/k523739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4" y="49203"/>
            <a:ext cx="643493" cy="64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www.kwebox.com/images/products/67587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73878"/>
            <a:ext cx="792088" cy="51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251520" y="1124744"/>
            <a:ext cx="2664295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latin typeface="Cursive standard" pitchFamily="2" charset="0"/>
              </a:rPr>
              <a:t>Être (je)</a:t>
            </a:r>
            <a:endParaRPr lang="fr-FR" sz="3600" b="1" dirty="0">
              <a:latin typeface="Cursive standard" pitchFamily="2" charset="0"/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219475" y="1927628"/>
            <a:ext cx="2664295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latin typeface="Cursive standard" pitchFamily="2" charset="0"/>
              </a:rPr>
              <a:t>Avoir (vous)</a:t>
            </a:r>
            <a:endParaRPr lang="fr-FR" sz="3600" b="1" dirty="0">
              <a:latin typeface="Cursive standard" pitchFamily="2" charset="0"/>
            </a:endParaRPr>
          </a:p>
        </p:txBody>
      </p:sp>
      <p:sp>
        <p:nvSpPr>
          <p:cNvPr id="28" name="Titre 1"/>
          <p:cNvSpPr txBox="1">
            <a:spLocks/>
          </p:cNvSpPr>
          <p:nvPr/>
        </p:nvSpPr>
        <p:spPr>
          <a:xfrm>
            <a:off x="179513" y="2708920"/>
            <a:ext cx="2664295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latin typeface="Cursive standard" pitchFamily="2" charset="0"/>
              </a:rPr>
              <a:t>Avoir (ils)</a:t>
            </a:r>
            <a:endParaRPr lang="fr-FR" sz="3600" b="1" dirty="0">
              <a:latin typeface="Cursive standard" pitchFamily="2" charset="0"/>
            </a:endParaRPr>
          </a:p>
        </p:txBody>
      </p:sp>
      <p:sp>
        <p:nvSpPr>
          <p:cNvPr id="29" name="Titre 1"/>
          <p:cNvSpPr txBox="1">
            <a:spLocks/>
          </p:cNvSpPr>
          <p:nvPr/>
        </p:nvSpPr>
        <p:spPr>
          <a:xfrm>
            <a:off x="206609" y="3429000"/>
            <a:ext cx="2664295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err="1" smtClean="0">
                <a:latin typeface="Cursive standard" pitchFamily="2" charset="0"/>
              </a:rPr>
              <a:t>Ëtre</a:t>
            </a:r>
            <a:r>
              <a:rPr lang="fr-FR" sz="3600" b="1" dirty="0" smtClean="0">
                <a:latin typeface="Cursive standard" pitchFamily="2" charset="0"/>
              </a:rPr>
              <a:t> (je)</a:t>
            </a:r>
            <a:endParaRPr lang="fr-FR" sz="3600" b="1" dirty="0">
              <a:latin typeface="Cursive standard" pitchFamily="2" charset="0"/>
            </a:endParaRPr>
          </a:p>
        </p:txBody>
      </p:sp>
      <p:sp>
        <p:nvSpPr>
          <p:cNvPr id="30" name="Titre 1"/>
          <p:cNvSpPr txBox="1">
            <a:spLocks/>
          </p:cNvSpPr>
          <p:nvPr/>
        </p:nvSpPr>
        <p:spPr>
          <a:xfrm>
            <a:off x="179513" y="4221088"/>
            <a:ext cx="2664295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latin typeface="Cursive standard" pitchFamily="2" charset="0"/>
              </a:rPr>
              <a:t>Être (Nous)</a:t>
            </a:r>
            <a:endParaRPr lang="fr-FR" sz="3600" b="1" dirty="0">
              <a:latin typeface="Cursive standard" pitchFamily="2" charset="0"/>
            </a:endParaRPr>
          </a:p>
        </p:txBody>
      </p:sp>
      <p:sp>
        <p:nvSpPr>
          <p:cNvPr id="31" name="Titre 1"/>
          <p:cNvSpPr txBox="1">
            <a:spLocks/>
          </p:cNvSpPr>
          <p:nvPr/>
        </p:nvSpPr>
        <p:spPr>
          <a:xfrm>
            <a:off x="35497" y="5013176"/>
            <a:ext cx="3096343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latin typeface="Cursive standard" pitchFamily="2" charset="0"/>
              </a:rPr>
              <a:t>Avoir (Nous)</a:t>
            </a:r>
            <a:endParaRPr lang="fr-FR" sz="3600" b="1" dirty="0">
              <a:latin typeface="Cursive standard" pitchFamily="2" charset="0"/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2555776" y="2186018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2555776" y="3720148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2483768" y="2924944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2627784" y="141277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2483768" y="4509120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3059832" y="5301208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itre 1"/>
          <p:cNvSpPr txBox="1">
            <a:spLocks/>
          </p:cNvSpPr>
          <p:nvPr/>
        </p:nvSpPr>
        <p:spPr>
          <a:xfrm>
            <a:off x="4139952" y="1088740"/>
            <a:ext cx="2664295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solidFill>
                  <a:srgbClr val="00B050"/>
                </a:solidFill>
                <a:latin typeface="Cursive standard" pitchFamily="2" charset="0"/>
              </a:rPr>
              <a:t>Je suis</a:t>
            </a:r>
            <a:endParaRPr lang="fr-FR" sz="36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  <p:sp>
        <p:nvSpPr>
          <p:cNvPr id="38" name="Titre 1"/>
          <p:cNvSpPr txBox="1">
            <a:spLocks/>
          </p:cNvSpPr>
          <p:nvPr/>
        </p:nvSpPr>
        <p:spPr>
          <a:xfrm>
            <a:off x="4145827" y="1861982"/>
            <a:ext cx="3450509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solidFill>
                  <a:srgbClr val="00B050"/>
                </a:solidFill>
                <a:latin typeface="Cursive standard" pitchFamily="2" charset="0"/>
              </a:rPr>
              <a:t>Vous avez</a:t>
            </a:r>
            <a:endParaRPr lang="fr-FR" sz="36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  <p:sp>
        <p:nvSpPr>
          <p:cNvPr id="39" name="Titre 1"/>
          <p:cNvSpPr txBox="1">
            <a:spLocks/>
          </p:cNvSpPr>
          <p:nvPr/>
        </p:nvSpPr>
        <p:spPr>
          <a:xfrm>
            <a:off x="4067944" y="2554775"/>
            <a:ext cx="3450509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solidFill>
                  <a:srgbClr val="00B050"/>
                </a:solidFill>
                <a:latin typeface="Cursive standard" pitchFamily="2" charset="0"/>
              </a:rPr>
              <a:t>Ils ont</a:t>
            </a:r>
            <a:endParaRPr lang="fr-FR" sz="36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  <p:sp>
        <p:nvSpPr>
          <p:cNvPr id="40" name="Titre 1"/>
          <p:cNvSpPr txBox="1">
            <a:spLocks/>
          </p:cNvSpPr>
          <p:nvPr/>
        </p:nvSpPr>
        <p:spPr>
          <a:xfrm>
            <a:off x="3995936" y="3353158"/>
            <a:ext cx="3450509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solidFill>
                  <a:srgbClr val="00B050"/>
                </a:solidFill>
                <a:latin typeface="Cursive standard" pitchFamily="2" charset="0"/>
              </a:rPr>
              <a:t>Je suis</a:t>
            </a:r>
            <a:endParaRPr lang="fr-FR" sz="36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  <p:sp>
        <p:nvSpPr>
          <p:cNvPr id="41" name="Titre 1"/>
          <p:cNvSpPr txBox="1">
            <a:spLocks/>
          </p:cNvSpPr>
          <p:nvPr/>
        </p:nvSpPr>
        <p:spPr>
          <a:xfrm>
            <a:off x="4073819" y="4185084"/>
            <a:ext cx="3450509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solidFill>
                  <a:srgbClr val="00B050"/>
                </a:solidFill>
                <a:latin typeface="Cursive standard" pitchFamily="2" charset="0"/>
              </a:rPr>
              <a:t>Nous sommes</a:t>
            </a:r>
            <a:endParaRPr lang="fr-FR" sz="36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  <p:sp>
        <p:nvSpPr>
          <p:cNvPr id="42" name="Titre 1"/>
          <p:cNvSpPr txBox="1">
            <a:spLocks/>
          </p:cNvSpPr>
          <p:nvPr/>
        </p:nvSpPr>
        <p:spPr>
          <a:xfrm>
            <a:off x="4572000" y="4977172"/>
            <a:ext cx="3450509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solidFill>
                  <a:srgbClr val="00B050"/>
                </a:solidFill>
                <a:latin typeface="Cursive standard" pitchFamily="2" charset="0"/>
              </a:rPr>
              <a:t>Nous avons</a:t>
            </a:r>
            <a:endParaRPr lang="fr-FR" sz="3600" b="1" dirty="0">
              <a:solidFill>
                <a:srgbClr val="00B050"/>
              </a:solidFill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16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27" grpId="0"/>
      <p:bldP spid="28" grpId="0"/>
      <p:bldP spid="29" grpId="0"/>
      <p:bldP spid="30" grpId="0"/>
      <p:bldP spid="31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6512" y="-27384"/>
            <a:ext cx="9117137" cy="648072"/>
          </a:xfrm>
        </p:spPr>
        <p:txBody>
          <a:bodyPr>
            <a:noAutofit/>
          </a:bodyPr>
          <a:lstStyle/>
          <a:p>
            <a:pPr algn="just"/>
            <a:r>
              <a:rPr lang="fr-FR" sz="2400" u="sng" dirty="0">
                <a:solidFill>
                  <a:srgbClr val="C00000"/>
                </a:solidFill>
                <a:latin typeface="Comic Sans MS" panose="030F0702030302020204" pitchFamily="66" charset="0"/>
              </a:rPr>
              <a:t>Exercice 1 </a:t>
            </a:r>
            <a:r>
              <a:rPr lang="fr-FR" sz="2400" dirty="0">
                <a:latin typeface="Comic Sans MS" panose="030F0702030302020204" pitchFamily="66" charset="0"/>
              </a:rPr>
              <a:t>: </a:t>
            </a:r>
            <a:r>
              <a:rPr lang="fr-FR" sz="2400" dirty="0" smtClean="0">
                <a:latin typeface="Comic Sans MS" panose="030F0702030302020204" pitchFamily="66" charset="0"/>
              </a:rPr>
              <a:t>Complète avec avoir au présent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30" name="Titre 1"/>
          <p:cNvSpPr txBox="1">
            <a:spLocks/>
          </p:cNvSpPr>
          <p:nvPr/>
        </p:nvSpPr>
        <p:spPr>
          <a:xfrm>
            <a:off x="-108520" y="404664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960" y="155427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itre 1"/>
          <p:cNvSpPr txBox="1">
            <a:spLocks/>
          </p:cNvSpPr>
          <p:nvPr/>
        </p:nvSpPr>
        <p:spPr>
          <a:xfrm>
            <a:off x="-116756" y="-99392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51" name="Espace réservé du contenu 2"/>
          <p:cNvSpPr txBox="1">
            <a:spLocks/>
          </p:cNvSpPr>
          <p:nvPr/>
        </p:nvSpPr>
        <p:spPr>
          <a:xfrm>
            <a:off x="0" y="620688"/>
            <a:ext cx="8856984" cy="16561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a. Tu ……………… envie de manger une glace.</a:t>
            </a:r>
            <a:endParaRPr lang="fr-FR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b. Vous ……………… faim.</a:t>
            </a:r>
            <a:endParaRPr lang="fr-FR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c. Nous ……………… une maison à la campagne.</a:t>
            </a:r>
            <a:endParaRPr lang="fr-FR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d. Les coccinelles …………… des points noirs. 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52" name="Titre 1"/>
          <p:cNvSpPr txBox="1">
            <a:spLocks/>
          </p:cNvSpPr>
          <p:nvPr/>
        </p:nvSpPr>
        <p:spPr>
          <a:xfrm>
            <a:off x="-8633" y="2204864"/>
            <a:ext cx="9117137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Exercice 2 </a:t>
            </a:r>
            <a:r>
              <a:rPr lang="fr-FR" sz="2400" dirty="0" smtClean="0">
                <a:latin typeface="Comic Sans MS" panose="030F0702030302020204" pitchFamily="66" charset="0"/>
              </a:rPr>
              <a:t>: Complète avec être au présent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259" y="764704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986" y="2404281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Titre 1"/>
          <p:cNvSpPr txBox="1">
            <a:spLocks/>
          </p:cNvSpPr>
          <p:nvPr/>
        </p:nvSpPr>
        <p:spPr>
          <a:xfrm>
            <a:off x="-144868" y="2636912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58" name="Titre 1"/>
          <p:cNvSpPr txBox="1">
            <a:spLocks/>
          </p:cNvSpPr>
          <p:nvPr/>
        </p:nvSpPr>
        <p:spPr>
          <a:xfrm>
            <a:off x="-144868" y="2132856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pic>
        <p:nvPicPr>
          <p:cNvPr id="34" name="Picture 4" descr="http://www.kwebox.com/images/300x300/products/832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896" y="89877"/>
            <a:ext cx="479608" cy="47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itre 1"/>
          <p:cNvSpPr txBox="1">
            <a:spLocks/>
          </p:cNvSpPr>
          <p:nvPr/>
        </p:nvSpPr>
        <p:spPr>
          <a:xfrm>
            <a:off x="-8633" y="4437112"/>
            <a:ext cx="9117137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Exercice 3</a:t>
            </a:r>
            <a:r>
              <a:rPr lang="fr-FR" sz="2400" dirty="0" smtClean="0">
                <a:latin typeface="Comic Sans MS" panose="030F0702030302020204" pitchFamily="66" charset="0"/>
              </a:rPr>
              <a:t>: Choisis entre sont, ont, vont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409" y="2852936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itre 1"/>
          <p:cNvSpPr txBox="1">
            <a:spLocks/>
          </p:cNvSpPr>
          <p:nvPr/>
        </p:nvSpPr>
        <p:spPr>
          <a:xfrm>
            <a:off x="-36512" y="4869160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41" name="Titre 1"/>
          <p:cNvSpPr txBox="1">
            <a:spLocks/>
          </p:cNvSpPr>
          <p:nvPr/>
        </p:nvSpPr>
        <p:spPr>
          <a:xfrm>
            <a:off x="-108520" y="4365104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42" name="Espace réservé du contenu 2"/>
          <p:cNvSpPr txBox="1">
            <a:spLocks/>
          </p:cNvSpPr>
          <p:nvPr/>
        </p:nvSpPr>
        <p:spPr>
          <a:xfrm>
            <a:off x="-10685" y="5085184"/>
            <a:ext cx="9069264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AutoNum type="alphaLcPeriod"/>
            </a:pPr>
            <a:r>
              <a:rPr lang="fr-FR" sz="2400" dirty="0" smtClean="0">
                <a:latin typeface="Comic Sans MS" panose="030F0702030302020204" pitchFamily="66" charset="0"/>
              </a:rPr>
              <a:t>Ils …… les joues rouges, ils ……… malades, ils ……… chez le médecin.</a:t>
            </a:r>
          </a:p>
          <a:p>
            <a:pPr marL="457200" indent="-457200" algn="just">
              <a:buAutoNum type="alphaLcPeriod"/>
            </a:pPr>
            <a:r>
              <a:rPr lang="fr-FR" sz="2400" dirty="0" smtClean="0">
                <a:latin typeface="Comic Sans MS" panose="030F0702030302020204" pitchFamily="66" charset="0"/>
              </a:rPr>
              <a:t>Elles ……… à la piscine, elles ………… contentes, elles …… le sourire. 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59" name="Espace réservé du contenu 2"/>
          <p:cNvSpPr txBox="1">
            <a:spLocks/>
          </p:cNvSpPr>
          <p:nvPr/>
        </p:nvSpPr>
        <p:spPr>
          <a:xfrm>
            <a:off x="-36512" y="2742349"/>
            <a:ext cx="9069264" cy="17667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a) Nous …………………… là depuis une heure.</a:t>
            </a:r>
          </a:p>
          <a:p>
            <a:pPr marL="0" indent="0" algn="just"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b) Tu ………… grand pour ton âge.</a:t>
            </a:r>
          </a:p>
          <a:p>
            <a:pPr marL="0" indent="0" algn="just"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c) Vous …………… dans </a:t>
            </a:r>
            <a:r>
              <a:rPr lang="fr-FR" sz="2400" dirty="0" smtClean="0">
                <a:latin typeface="Comic Sans MS" panose="030F0702030302020204" pitchFamily="66" charset="0"/>
              </a:rPr>
              <a:t>un </a:t>
            </a:r>
            <a:r>
              <a:rPr lang="fr-FR" sz="2400" dirty="0" smtClean="0">
                <a:latin typeface="Comic Sans MS" panose="030F0702030302020204" pitchFamily="66" charset="0"/>
              </a:rPr>
              <a:t>fauteuil.</a:t>
            </a:r>
          </a:p>
          <a:p>
            <a:pPr marL="0" indent="0" algn="just">
              <a:buNone/>
            </a:pPr>
            <a:r>
              <a:rPr lang="fr-FR" sz="2400" dirty="0" smtClean="0">
                <a:latin typeface="Comic Sans MS" panose="030F0702030302020204" pitchFamily="66" charset="0"/>
              </a:rPr>
              <a:t>d) Les oiseaux ……….. </a:t>
            </a:r>
            <a:r>
              <a:rPr lang="fr-FR" sz="2400" dirty="0" smtClean="0">
                <a:latin typeface="Comic Sans MS" panose="030F0702030302020204" pitchFamily="66" charset="0"/>
              </a:rPr>
              <a:t>dans </a:t>
            </a:r>
            <a:r>
              <a:rPr lang="fr-FR" sz="2400" dirty="0" smtClean="0">
                <a:latin typeface="Comic Sans MS" panose="030F0702030302020204" pitchFamily="66" charset="0"/>
              </a:rPr>
              <a:t>les arbres. </a:t>
            </a:r>
          </a:p>
        </p:txBody>
      </p:sp>
      <p:sp>
        <p:nvSpPr>
          <p:cNvPr id="96" name="Titre 1"/>
          <p:cNvSpPr txBox="1">
            <a:spLocks/>
          </p:cNvSpPr>
          <p:nvPr/>
        </p:nvSpPr>
        <p:spPr>
          <a:xfrm>
            <a:off x="899592" y="620688"/>
            <a:ext cx="720080" cy="393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as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64568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083" y="1495710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83619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26500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416" y="3728137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187875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itre 1"/>
          <p:cNvSpPr txBox="1">
            <a:spLocks/>
          </p:cNvSpPr>
          <p:nvPr/>
        </p:nvSpPr>
        <p:spPr>
          <a:xfrm>
            <a:off x="1115616" y="967941"/>
            <a:ext cx="1440160" cy="393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vez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1259632" y="1361194"/>
            <a:ext cx="1152128" cy="393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avons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itre 1"/>
          <p:cNvSpPr txBox="1">
            <a:spLocks/>
          </p:cNvSpPr>
          <p:nvPr/>
        </p:nvSpPr>
        <p:spPr>
          <a:xfrm>
            <a:off x="2575959" y="1772816"/>
            <a:ext cx="1005837" cy="393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ont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itre 1"/>
          <p:cNvSpPr txBox="1">
            <a:spLocks/>
          </p:cNvSpPr>
          <p:nvPr/>
        </p:nvSpPr>
        <p:spPr>
          <a:xfrm>
            <a:off x="1259632" y="2742349"/>
            <a:ext cx="1512168" cy="393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sommes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itre 1"/>
          <p:cNvSpPr txBox="1">
            <a:spLocks/>
          </p:cNvSpPr>
          <p:nvPr/>
        </p:nvSpPr>
        <p:spPr>
          <a:xfrm>
            <a:off x="899592" y="3195289"/>
            <a:ext cx="720080" cy="393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es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itre 1"/>
          <p:cNvSpPr txBox="1">
            <a:spLocks/>
          </p:cNvSpPr>
          <p:nvPr/>
        </p:nvSpPr>
        <p:spPr>
          <a:xfrm>
            <a:off x="1118708" y="3625734"/>
            <a:ext cx="1005019" cy="393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êtes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itre 1"/>
          <p:cNvSpPr txBox="1">
            <a:spLocks/>
          </p:cNvSpPr>
          <p:nvPr/>
        </p:nvSpPr>
        <p:spPr>
          <a:xfrm>
            <a:off x="2087724" y="4077072"/>
            <a:ext cx="900100" cy="393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sont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itre 1"/>
          <p:cNvSpPr txBox="1">
            <a:spLocks/>
          </p:cNvSpPr>
          <p:nvPr/>
        </p:nvSpPr>
        <p:spPr>
          <a:xfrm>
            <a:off x="899592" y="5104581"/>
            <a:ext cx="720080" cy="393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ont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itre 1"/>
          <p:cNvSpPr txBox="1">
            <a:spLocks/>
          </p:cNvSpPr>
          <p:nvPr/>
        </p:nvSpPr>
        <p:spPr>
          <a:xfrm>
            <a:off x="4571999" y="5082175"/>
            <a:ext cx="882005" cy="393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sont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itre 1"/>
          <p:cNvSpPr txBox="1">
            <a:spLocks/>
          </p:cNvSpPr>
          <p:nvPr/>
        </p:nvSpPr>
        <p:spPr>
          <a:xfrm>
            <a:off x="7092280" y="5082174"/>
            <a:ext cx="864096" cy="393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vont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Titre 1"/>
          <p:cNvSpPr txBox="1">
            <a:spLocks/>
          </p:cNvSpPr>
          <p:nvPr/>
        </p:nvSpPr>
        <p:spPr>
          <a:xfrm>
            <a:off x="1259632" y="5909424"/>
            <a:ext cx="864096" cy="393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v</a:t>
            </a:r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ont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itre 1"/>
          <p:cNvSpPr txBox="1">
            <a:spLocks/>
          </p:cNvSpPr>
          <p:nvPr/>
        </p:nvSpPr>
        <p:spPr>
          <a:xfrm>
            <a:off x="4755863" y="5877272"/>
            <a:ext cx="864096" cy="393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sont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itre 1"/>
          <p:cNvSpPr txBox="1">
            <a:spLocks/>
          </p:cNvSpPr>
          <p:nvPr/>
        </p:nvSpPr>
        <p:spPr>
          <a:xfrm>
            <a:off x="8028384" y="5917970"/>
            <a:ext cx="713038" cy="393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ont</a:t>
            </a:r>
            <a:endParaRPr lang="fr-FR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10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2" grpId="0"/>
      <p:bldP spid="51" grpId="0"/>
      <p:bldP spid="52" grpId="0"/>
      <p:bldP spid="57" grpId="0"/>
      <p:bldP spid="58" grpId="0"/>
      <p:bldP spid="38" grpId="0"/>
      <p:bldP spid="40" grpId="0"/>
      <p:bldP spid="41" grpId="0"/>
      <p:bldP spid="42" grpId="0"/>
      <p:bldP spid="59" grpId="0"/>
      <p:bldP spid="96" grpId="0"/>
      <p:bldP spid="26" grpId="0"/>
      <p:bldP spid="27" grpId="0"/>
      <p:bldP spid="28" grpId="0"/>
      <p:bldP spid="29" grpId="0"/>
      <p:bldP spid="33" grpId="0"/>
      <p:bldP spid="35" grpId="0"/>
      <p:bldP spid="36" grpId="0"/>
      <p:bldP spid="37" grpId="0"/>
      <p:bldP spid="47" grpId="0"/>
      <p:bldP spid="48" grpId="0"/>
      <p:bldP spid="49" grpId="0"/>
      <p:bldP spid="50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04048" y="44624"/>
            <a:ext cx="4042792" cy="634082"/>
          </a:xfrm>
        </p:spPr>
        <p:txBody>
          <a:bodyPr>
            <a:normAutofit fontScale="90000"/>
          </a:bodyPr>
          <a:lstStyle/>
          <a:p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  <a:latin typeface="Candy Round BTN" panose="020F0704020102040306" pitchFamily="34" charset="0"/>
              </a:rPr>
              <a:t>A faire sur le cahier du jour</a:t>
            </a:r>
            <a:endParaRPr lang="fr-FR" sz="3200" dirty="0">
              <a:solidFill>
                <a:schemeClr val="bg1">
                  <a:lumMod val="50000"/>
                </a:schemeClr>
              </a:solidFill>
              <a:latin typeface="Candy Round BTN" panose="020F0704020102040306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123728" y="980728"/>
            <a:ext cx="5976664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u="sng" dirty="0" smtClean="0">
                <a:uFill>
                  <a:solidFill>
                    <a:srgbClr val="FF0000"/>
                  </a:solidFill>
                </a:uFill>
                <a:latin typeface="Comic Sans MS" panose="030F0702030302020204" pitchFamily="66" charset="0"/>
              </a:rPr>
              <a:t>Les auxiliaires</a:t>
            </a:r>
            <a:endParaRPr lang="fr-FR" u="sng" dirty="0">
              <a:uFill>
                <a:solidFill>
                  <a:srgbClr val="FF0000"/>
                </a:solidFill>
              </a:uFill>
              <a:latin typeface="Comic Sans MS" panose="030F0702030302020204" pitchFamily="66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9512" y="332656"/>
            <a:ext cx="4042792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u="sng" dirty="0" smtClean="0">
                <a:solidFill>
                  <a:schemeClr val="bg1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  <a:latin typeface="Candy Round BTN" panose="020F0704020102040306" pitchFamily="34" charset="0"/>
              </a:rPr>
              <a:t>Date: …………………………………………………</a:t>
            </a:r>
            <a:endParaRPr lang="fr-FR" sz="3200" b="1" u="sng" dirty="0">
              <a:solidFill>
                <a:schemeClr val="bg1">
                  <a:lumMod val="50000"/>
                </a:schemeClr>
              </a:solidFill>
              <a:uFill>
                <a:solidFill>
                  <a:srgbClr val="FF0000"/>
                </a:solidFill>
              </a:uFill>
              <a:latin typeface="Candy Round BTN" panose="020F0704020102040306" pitchFamily="34" charset="0"/>
            </a:endParaRPr>
          </a:p>
        </p:txBody>
      </p:sp>
      <p:pic>
        <p:nvPicPr>
          <p:cNvPr id="7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46" y="1193421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57" y="1207299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81" y="1193420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cdn.freebievectors.com/illustrations/7/w/wrong-cross-clip-art-2/previ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83069"/>
            <a:ext cx="152043" cy="20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re 1"/>
          <p:cNvSpPr txBox="1">
            <a:spLocks/>
          </p:cNvSpPr>
          <p:nvPr/>
        </p:nvSpPr>
        <p:spPr>
          <a:xfrm>
            <a:off x="243493" y="764704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107504" y="1412776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0367" y="1700808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>
                <a:latin typeface="Comic Sans MS" panose="030F0702030302020204" pitchFamily="66" charset="0"/>
              </a:rPr>
              <a:t>Conjugue les verbes à la bonne personne</a:t>
            </a:r>
            <a:endParaRPr lang="fr-FR" sz="2800" dirty="0">
              <a:latin typeface="Comic Sans MS" panose="030F0702030302020204" pitchFamily="66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-35265" y="1997684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Comic Sans MS" panose="030F0702030302020204" pitchFamily="66" charset="0"/>
              </a:rPr>
              <a:t>~</a:t>
            </a:r>
            <a:endParaRPr lang="fr-FR" sz="3200" b="1" dirty="0">
              <a:latin typeface="Comic Sans MS" panose="030F0702030302020204" pitchFamily="66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009" y="525078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798" y="1873065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48" y="1196752"/>
            <a:ext cx="32385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107504" y="2766407"/>
            <a:ext cx="8856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lphaLcPeriod"/>
            </a:pPr>
            <a:r>
              <a:rPr lang="fr-FR" sz="2800" dirty="0" smtClean="0">
                <a:latin typeface="Comic Sans MS" panose="030F0702030302020204" pitchFamily="66" charset="0"/>
              </a:rPr>
              <a:t>Les trains (avoir) …………… souvent du retard.</a:t>
            </a:r>
          </a:p>
          <a:p>
            <a:pPr marL="514350" indent="-514350" algn="just">
              <a:buAutoNum type="alphaLcPeriod"/>
            </a:pPr>
            <a:r>
              <a:rPr lang="fr-FR" sz="2800" dirty="0" smtClean="0">
                <a:latin typeface="Comic Sans MS" panose="030F0702030302020204" pitchFamily="66" charset="0"/>
              </a:rPr>
              <a:t>Vous (être) ………………….. des adultes.  </a:t>
            </a:r>
          </a:p>
          <a:p>
            <a:pPr marL="514350" indent="-514350" algn="just">
              <a:buAutoNum type="alphaLcPeriod"/>
            </a:pPr>
            <a:r>
              <a:rPr lang="fr-FR" sz="2800" dirty="0" smtClean="0">
                <a:latin typeface="Comic Sans MS" panose="030F0702030302020204" pitchFamily="66" charset="0"/>
              </a:rPr>
              <a:t>Les deux voitures (être) ………………. au garage.</a:t>
            </a:r>
          </a:p>
          <a:p>
            <a:pPr marL="514350" indent="-514350" algn="just">
              <a:buAutoNum type="alphaLcPeriod"/>
            </a:pPr>
            <a:r>
              <a:rPr lang="fr-FR" sz="2800" dirty="0" smtClean="0">
                <a:latin typeface="Comic Sans MS" panose="030F0702030302020204" pitchFamily="66" charset="0"/>
              </a:rPr>
              <a:t>J’(avoir) ………….. l’intention de passer la nuit ici.</a:t>
            </a:r>
          </a:p>
          <a:p>
            <a:pPr algn="just"/>
            <a:endParaRPr lang="fr-F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19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11" grpId="0"/>
      <p:bldP spid="12" grpId="0"/>
      <p:bldP spid="13" grpId="0"/>
      <p:bldP spid="15" grpId="0"/>
      <p:bldP spid="29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295</Words>
  <Application>Microsoft Office PowerPoint</Application>
  <PresentationFormat>Affichage à l'écran 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Le présent</vt:lpstr>
      <vt:lpstr>Flash conjug</vt:lpstr>
      <vt:lpstr>Exercice 1 : Complète avec avoir au présent</vt:lpstr>
      <vt:lpstr>A faire sur le cahier du jour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verbe</dc:title>
  <dc:creator>Professeur</dc:creator>
  <cp:lastModifiedBy>Romain</cp:lastModifiedBy>
  <cp:revision>49</cp:revision>
  <dcterms:created xsi:type="dcterms:W3CDTF">2014-04-03T12:42:14Z</dcterms:created>
  <dcterms:modified xsi:type="dcterms:W3CDTF">2014-09-21T10:18:45Z</dcterms:modified>
</cp:coreProperties>
</file>