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772400" cy="1828800"/>
          </a:xfrm>
        </p:spPr>
        <p:txBody>
          <a:bodyPr/>
          <a:lstStyle/>
          <a:p>
            <a:r>
              <a:rPr lang="fr-FR" dirty="0" smtClean="0">
                <a:latin typeface="DriftType" pitchFamily="2" charset="0"/>
              </a:rPr>
              <a:t>Les paysages ruraux</a:t>
            </a:r>
            <a:endParaRPr lang="fr-FR" dirty="0">
              <a:latin typeface="DriftType" pitchFamily="2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000" dirty="0" smtClean="0">
                <a:solidFill>
                  <a:srgbClr val="0070C0"/>
                </a:solidFill>
                <a:latin typeface="Chicken Butt" pitchFamily="2" charset="0"/>
              </a:rPr>
              <a:t>Selon vous que trouve t-on à la campagne ? </a:t>
            </a:r>
            <a:endParaRPr lang="fr-FR" sz="4000" dirty="0">
              <a:solidFill>
                <a:srgbClr val="0070C0"/>
              </a:solidFill>
              <a:latin typeface="Chicken But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8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DriftType" pitchFamily="2" charset="0"/>
              </a:rPr>
              <a:t>Des champs …</a:t>
            </a:r>
            <a:endParaRPr lang="fr-FR" dirty="0">
              <a:latin typeface="DriftType" pitchFamily="2" charset="0"/>
            </a:endParaRPr>
          </a:p>
        </p:txBody>
      </p:sp>
      <p:pic>
        <p:nvPicPr>
          <p:cNvPr id="4" name="il_fi" descr="http://redul.wikispaces.com/file/view/geo-prim-openfield.JPG/30349686/geo-prim-openfield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133600"/>
            <a:ext cx="6324600" cy="3581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" name="Connecteur droit avec flèche 5"/>
          <p:cNvCxnSpPr/>
          <p:nvPr/>
        </p:nvCxnSpPr>
        <p:spPr>
          <a:xfrm flipH="1">
            <a:off x="6781800" y="4114800"/>
            <a:ext cx="1066800" cy="7958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7620000" y="32766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Les champs sont séparés par des chemins</a:t>
            </a:r>
            <a:endParaRPr lang="fr-FR" sz="1400" dirty="0"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1219200" y="1828800"/>
            <a:ext cx="1600200" cy="19248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1219200" y="1828800"/>
            <a:ext cx="1143000" cy="20772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ZoneTexte 14"/>
          <p:cNvSpPr txBox="1"/>
          <p:nvPr/>
        </p:nvSpPr>
        <p:spPr>
          <a:xfrm>
            <a:off x="194732" y="1319943"/>
            <a:ext cx="25484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Ces champs ont une forme géométrique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4114799" y="1427662"/>
            <a:ext cx="25484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030A0"/>
                </a:solidFill>
                <a:latin typeface="Comic Sans MS" pitchFamily="66" charset="0"/>
              </a:rPr>
              <a:t>Ils servent aux cultures</a:t>
            </a:r>
            <a:endParaRPr lang="fr-FR" sz="1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>
            <a:off x="2743199" y="1581551"/>
            <a:ext cx="12742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1409700" y="5943600"/>
            <a:ext cx="62103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C00000"/>
                </a:solidFill>
                <a:latin typeface="Chicken Butt" pitchFamily="2" charset="0"/>
              </a:rPr>
              <a:t>On dit que c’est un paysage d’openfield</a:t>
            </a:r>
            <a:endParaRPr lang="fr-FR" sz="3200" dirty="0">
              <a:solidFill>
                <a:srgbClr val="C00000"/>
              </a:solidFill>
              <a:latin typeface="Chicken Butt" pitchFamily="2" charset="0"/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1219200" y="1843163"/>
            <a:ext cx="3048000" cy="122469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ZoneTexte 22"/>
          <p:cNvSpPr txBox="1"/>
          <p:nvPr/>
        </p:nvSpPr>
        <p:spPr>
          <a:xfrm>
            <a:off x="7611533" y="1104496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C’est un paysage aménagé par l’Homme</a:t>
            </a:r>
            <a:endParaRPr lang="fr-FR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12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/>
      <p:bldP spid="16" grpId="0"/>
      <p:bldP spid="19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SF Fedora Shadow" pitchFamily="2" charset="0"/>
                <a:cs typeface="SF Fedora Shadow" pitchFamily="2" charset="0"/>
              </a:rPr>
              <a:t>Des prés</a:t>
            </a:r>
            <a:endParaRPr lang="fr-FR" dirty="0">
              <a:latin typeface="SF Fedora Shadow" pitchFamily="2" charset="0"/>
              <a:cs typeface="SF Fedora Shadow" pitchFamily="2" charset="0"/>
            </a:endParaRPr>
          </a:p>
        </p:txBody>
      </p:sp>
      <p:pic>
        <p:nvPicPr>
          <p:cNvPr id="4" name="il_fi" descr="http://www5.ac-lille.fr/~vieilleeglise/IMG/jpg/bocage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600200"/>
            <a:ext cx="4724400" cy="441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ZoneTexte 5"/>
          <p:cNvSpPr txBox="1"/>
          <p:nvPr/>
        </p:nvSpPr>
        <p:spPr>
          <a:xfrm>
            <a:off x="194733" y="1676400"/>
            <a:ext cx="1786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Ces champs ont des formes variables et pas forcément géométriques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45534" y="3580249"/>
            <a:ext cx="17864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Chaque champ est séparé par des haies d’arbustes ou de pierres selon les régions</a:t>
            </a:r>
            <a:endParaRPr lang="fr-FR" sz="1400" dirty="0">
              <a:latin typeface="Comic Sans MS" pitchFamily="66" charset="0"/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>
            <a:off x="1905000" y="2438400"/>
            <a:ext cx="1752600" cy="990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flipV="1">
            <a:off x="1905000" y="2261176"/>
            <a:ext cx="1066800" cy="1772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2133600" y="4165025"/>
            <a:ext cx="1143000" cy="20800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>
            <a:off x="1087967" y="4829452"/>
            <a:ext cx="0" cy="59036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70932" y="5436750"/>
            <a:ext cx="17864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rgbClr val="7030A0"/>
                </a:solidFill>
                <a:latin typeface="Comic Sans MS" pitchFamily="66" charset="0"/>
              </a:rPr>
              <a:t>Ils servent pour les troupeaux (l’élevage)</a:t>
            </a:r>
            <a:endParaRPr lang="fr-FR" sz="14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7111999" y="2549197"/>
            <a:ext cx="18880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smtClean="0">
                <a:solidFill>
                  <a:srgbClr val="C00000"/>
                </a:solidFill>
                <a:latin typeface="Chicken Butt" pitchFamily="2" charset="0"/>
              </a:rPr>
              <a:t>On dit que c’est un paysage de bocage</a:t>
            </a:r>
            <a:endParaRPr lang="fr-FR" sz="3200" dirty="0">
              <a:solidFill>
                <a:srgbClr val="C00000"/>
              </a:solidFill>
              <a:latin typeface="Chicken Butt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7594600" y="3810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C’est un paysage aménagé par l’Homme</a:t>
            </a:r>
            <a:endParaRPr lang="fr-FR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44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SF Fedora Shadow" pitchFamily="2" charset="0"/>
                <a:cs typeface="SF Fedora Shadow" pitchFamily="2" charset="0"/>
              </a:rPr>
              <a:t>Les forêts</a:t>
            </a:r>
            <a:endParaRPr lang="fr-FR" dirty="0">
              <a:latin typeface="SF Fedora Shadow" pitchFamily="2" charset="0"/>
              <a:cs typeface="SF Fedora Shadow" pitchFamily="2" charset="0"/>
            </a:endParaRPr>
          </a:p>
        </p:txBody>
      </p:sp>
      <p:pic>
        <p:nvPicPr>
          <p:cNvPr id="1026" name="Picture 2" descr="http://103ginette.free.fr/images/grands_projets_2007/Bourgogne%20et%20plus/IMG_2153%20(Medium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447800"/>
            <a:ext cx="37592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idata.over-blog.com/1/93/93/60/VOSGES-FRONTALIERES/FUCHSBERG/Fuchsberg-A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1432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4648200" y="1447800"/>
            <a:ext cx="426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Il existe deux types de forets :  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9467" y="5562600"/>
            <a:ext cx="38777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Les forêts étant de plus en plus souvent des espaces protégés, on ne peut plus couper des arbres mais on peut faire des randonnées ou pratiquer la chasse …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21866" y="2286000"/>
            <a:ext cx="2319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Les forêts de feuillus qui sont des arbres à feuilles</a:t>
            </a:r>
            <a:endParaRPr lang="fr-FR" sz="1400" dirty="0">
              <a:latin typeface="Comic Sans MS" pitchFamily="66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3399" y="4664246"/>
            <a:ext cx="23198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latin typeface="Comic Sans MS" pitchFamily="66" charset="0"/>
              </a:rPr>
              <a:t>Les forêts de conifères qui sont des arbres avec des épines</a:t>
            </a:r>
            <a:endParaRPr lang="fr-FR" sz="1400" dirty="0">
              <a:latin typeface="Comic Sans MS" pitchFamily="66" charset="0"/>
            </a:endParaRPr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1828800" y="4354328"/>
            <a:ext cx="0" cy="30991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 flipH="1">
            <a:off x="6781799" y="2790170"/>
            <a:ext cx="1" cy="3340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7645400" y="381000"/>
            <a:ext cx="137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C’est un paysage naturel (sauf les chemins)</a:t>
            </a:r>
            <a:endParaRPr lang="fr-FR" sz="1400" b="1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664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fr-FR" sz="6600" u="sng" dirty="0" smtClean="0">
                <a:uFill>
                  <a:solidFill>
                    <a:srgbClr val="C00000"/>
                  </a:solidFill>
                </a:uFill>
                <a:latin typeface="French Script MT" pitchFamily="66" charset="0"/>
              </a:rPr>
              <a:t>3. Les paysages ruraux</a:t>
            </a:r>
            <a:endParaRPr lang="fr-FR" sz="6600" u="sng" dirty="0">
              <a:uFill>
                <a:solidFill>
                  <a:srgbClr val="C00000"/>
                </a:solidFill>
              </a:uFill>
              <a:latin typeface="French Script MT" pitchFamily="66" charset="0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15240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r-FR" sz="4000" u="sng" dirty="0">
              <a:latin typeface="Cursif &amp; Lignes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371600"/>
            <a:ext cx="8229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400" b="1" dirty="0">
                <a:latin typeface="French Script MT" pitchFamily="66" charset="0"/>
              </a:rPr>
              <a:t>On distingue </a:t>
            </a:r>
            <a:r>
              <a:rPr lang="fr-FR" sz="3400" b="1" dirty="0" smtClean="0">
                <a:latin typeface="French Script MT" pitchFamily="66" charset="0"/>
              </a:rPr>
              <a:t>quatre grands </a:t>
            </a:r>
            <a:r>
              <a:rPr lang="fr-FR" sz="3400" b="1" dirty="0">
                <a:latin typeface="French Script MT" pitchFamily="66" charset="0"/>
              </a:rPr>
              <a:t>types de paysages ruraux : </a:t>
            </a:r>
          </a:p>
          <a:p>
            <a:r>
              <a:rPr lang="fr-FR" sz="3400" b="1" dirty="0">
                <a:latin typeface="French Script MT" pitchFamily="66" charset="0"/>
                <a:sym typeface="Wingdings"/>
              </a:rPr>
              <a:t></a:t>
            </a:r>
            <a:r>
              <a:rPr lang="fr-FR" sz="3400" b="1" dirty="0">
                <a:latin typeface="French Script MT" pitchFamily="66" charset="0"/>
              </a:rPr>
              <a:t> </a:t>
            </a:r>
            <a:r>
              <a:rPr lang="fr-FR" sz="3400" b="1" dirty="0">
                <a:solidFill>
                  <a:srgbClr val="C00000"/>
                </a:solidFill>
                <a:latin typeface="French Script MT" pitchFamily="66" charset="0"/>
              </a:rPr>
              <a:t>Les forêts de feuillus ou de conifères </a:t>
            </a:r>
            <a:r>
              <a:rPr lang="fr-FR" sz="3400" b="1" dirty="0">
                <a:latin typeface="French Script MT" pitchFamily="66" charset="0"/>
              </a:rPr>
              <a:t>dont la majorité sont des espaces protégés qui fait qu’on ne peut pas les défricher (couper des arbres</a:t>
            </a:r>
            <a:r>
              <a:rPr lang="fr-FR" sz="3400" b="1" dirty="0" smtClean="0">
                <a:latin typeface="French Script MT" pitchFamily="66" charset="0"/>
              </a:rPr>
              <a:t>).</a:t>
            </a:r>
            <a:endParaRPr lang="fr-FR" sz="3400" b="1" dirty="0">
              <a:latin typeface="French Script MT" pitchFamily="66" charset="0"/>
            </a:endParaRPr>
          </a:p>
          <a:p>
            <a:r>
              <a:rPr lang="fr-FR" sz="3400" b="1" dirty="0">
                <a:latin typeface="French Script MT" pitchFamily="66" charset="0"/>
                <a:sym typeface="Wingdings"/>
              </a:rPr>
              <a:t></a:t>
            </a:r>
            <a:r>
              <a:rPr lang="fr-FR" sz="3400" b="1" dirty="0">
                <a:latin typeface="French Script MT" pitchFamily="66" charset="0"/>
              </a:rPr>
              <a:t> </a:t>
            </a:r>
            <a:r>
              <a:rPr lang="fr-FR" sz="3400" b="1" dirty="0">
                <a:solidFill>
                  <a:srgbClr val="C00000"/>
                </a:solidFill>
                <a:latin typeface="French Script MT" pitchFamily="66" charset="0"/>
              </a:rPr>
              <a:t>Les paysages de bocages </a:t>
            </a:r>
            <a:r>
              <a:rPr lang="fr-FR" sz="3400" b="1" dirty="0">
                <a:latin typeface="French Script MT" pitchFamily="66" charset="0"/>
              </a:rPr>
              <a:t>qui sont des champs assez petits séparés les uns des autres par des haies et qui servent à des </a:t>
            </a:r>
            <a:r>
              <a:rPr lang="fr-FR" sz="3400" b="1" dirty="0" smtClean="0">
                <a:latin typeface="French Script MT" pitchFamily="66" charset="0"/>
              </a:rPr>
              <a:t>troupeaux.  </a:t>
            </a:r>
            <a:endParaRPr lang="fr-FR" sz="3400" b="1" dirty="0">
              <a:latin typeface="French Script MT" pitchFamily="66" charset="0"/>
            </a:endParaRPr>
          </a:p>
          <a:p>
            <a:r>
              <a:rPr lang="fr-FR" sz="3400" b="1" dirty="0">
                <a:latin typeface="French Script MT" pitchFamily="66" charset="0"/>
                <a:sym typeface="Wingdings"/>
              </a:rPr>
              <a:t></a:t>
            </a:r>
            <a:r>
              <a:rPr lang="fr-FR" sz="3400" b="1" dirty="0">
                <a:latin typeface="French Script MT" pitchFamily="66" charset="0"/>
              </a:rPr>
              <a:t> </a:t>
            </a:r>
            <a:r>
              <a:rPr lang="fr-FR" sz="3400" b="1" dirty="0">
                <a:solidFill>
                  <a:srgbClr val="C00000"/>
                </a:solidFill>
                <a:latin typeface="French Script MT" pitchFamily="66" charset="0"/>
              </a:rPr>
              <a:t>Les paysages d’Openfield </a:t>
            </a:r>
            <a:r>
              <a:rPr lang="fr-FR" sz="3400" b="1" dirty="0">
                <a:latin typeface="French Script MT" pitchFamily="66" charset="0"/>
              </a:rPr>
              <a:t>qui sont des grands champs rectilignes </a:t>
            </a:r>
            <a:r>
              <a:rPr lang="fr-FR" sz="3400" b="1">
                <a:latin typeface="French Script MT" pitchFamily="66" charset="0"/>
              </a:rPr>
              <a:t>ouverts </a:t>
            </a:r>
            <a:r>
              <a:rPr lang="fr-FR" sz="3400" b="1" smtClean="0">
                <a:latin typeface="French Script MT" pitchFamily="66" charset="0"/>
              </a:rPr>
              <a:t>où </a:t>
            </a:r>
            <a:r>
              <a:rPr lang="fr-FR" sz="3400" b="1" dirty="0">
                <a:latin typeface="French Script MT" pitchFamily="66" charset="0"/>
              </a:rPr>
              <a:t>l’on pratique surtout des cultures, du fourrage…</a:t>
            </a:r>
          </a:p>
        </p:txBody>
      </p:sp>
    </p:spTree>
    <p:extLst>
      <p:ext uri="{BB962C8B-B14F-4D97-AF65-F5344CB8AC3E}">
        <p14:creationId xmlns:p14="http://schemas.microsoft.com/office/powerpoint/2010/main" val="477324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251</Words>
  <Application>Microsoft Office PowerPoint</Application>
  <PresentationFormat>Affichage à l'écran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Office Theme</vt:lpstr>
      <vt:lpstr>Les paysages ruraux</vt:lpstr>
      <vt:lpstr>Des champs …</vt:lpstr>
      <vt:lpstr>Des prés</vt:lpstr>
      <vt:lpstr>Les forêts</vt:lpstr>
      <vt:lpstr>3. Les paysages ruraux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paysages ruraux</dc:title>
  <dc:creator>romain</dc:creator>
  <cp:lastModifiedBy>romain</cp:lastModifiedBy>
  <cp:revision>6</cp:revision>
  <dcterms:created xsi:type="dcterms:W3CDTF">2006-08-16T00:00:00Z</dcterms:created>
  <dcterms:modified xsi:type="dcterms:W3CDTF">2012-04-14T09:09:11Z</dcterms:modified>
</cp:coreProperties>
</file>