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 dirty="0" smtClean="0">
                <a:latin typeface="Chicken Butt" pitchFamily="2" charset="0"/>
              </a:rPr>
              <a:t>Les paysages d’habitation</a:t>
            </a:r>
            <a:endParaRPr lang="fr-FR" sz="6000" dirty="0">
              <a:latin typeface="Chicken Butt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1346200"/>
            <a:ext cx="8153400" cy="1244600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Quels sont les deux grands types paysages urbains que nous avons déjà vus ? </a:t>
            </a:r>
            <a:endParaRPr lang="fr-F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109133" y="2438400"/>
            <a:ext cx="6858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 Le centre ville </a:t>
            </a:r>
            <a:endParaRPr lang="fr-FR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295400" y="4343400"/>
            <a:ext cx="6858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 Les paysages du travail</a:t>
            </a:r>
            <a:endParaRPr lang="fr-FR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973666" y="4876800"/>
            <a:ext cx="7619999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Que trouve t’on dans les paysages du travail ? 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973667" y="2988733"/>
            <a:ext cx="7619999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Que trouve t’on dans les centre villes ? 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109133" y="3598332"/>
            <a:ext cx="7619999" cy="821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 smtClean="0">
                <a:solidFill>
                  <a:srgbClr val="00B050"/>
                </a:solidFill>
                <a:latin typeface="Comic Sans MS" pitchFamily="66" charset="0"/>
              </a:rPr>
              <a:t>Des monuments historiques, des bâtiments administratifs, des cinémas, des restaurants, des théâtres, des grandes places …</a:t>
            </a:r>
            <a:endParaRPr lang="fr-FR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109133" y="5334000"/>
            <a:ext cx="7619999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 smtClean="0">
                <a:solidFill>
                  <a:srgbClr val="00B050"/>
                </a:solidFill>
                <a:latin typeface="Comic Sans MS" pitchFamily="66" charset="0"/>
              </a:rPr>
              <a:t>Des bureaux et des grandes tours (quartiers des affaires), des grands magasins avec des parkings, des restaurants …. (zones commerciales) et des usines (zones industrielles)</a:t>
            </a:r>
            <a:endParaRPr lang="fr-FR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9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CrayonL" pitchFamily="2" charset="0"/>
              </a:rPr>
              <a:t>Premier type de paysage</a:t>
            </a:r>
            <a:endParaRPr lang="fr-FR" b="1" dirty="0">
              <a:latin typeface="CrayonL" pitchFamily="2" charset="0"/>
            </a:endParaRPr>
          </a:p>
        </p:txBody>
      </p:sp>
      <p:pic>
        <p:nvPicPr>
          <p:cNvPr id="4" name="il_fi" descr="http://www.urbanews.fr/wp-content/uploads/2011/04/Lotissement-pavillonair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67" y="1333500"/>
            <a:ext cx="6191250" cy="449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necteur droit avec flèche 5"/>
          <p:cNvCxnSpPr/>
          <p:nvPr/>
        </p:nvCxnSpPr>
        <p:spPr>
          <a:xfrm flipH="1">
            <a:off x="7162800" y="358140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278467" y="49530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1143000" y="3048000"/>
            <a:ext cx="2116667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5376334" y="2133600"/>
            <a:ext cx="2472266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28600" y="2438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Une route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28600" y="4495800"/>
            <a:ext cx="1049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Chaque maison a un petit jardin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48600" y="1348770"/>
            <a:ext cx="1049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Des impasses pour accéder aux maisons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72400" y="325377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omic Sans MS" pitchFamily="66" charset="0"/>
              </a:rPr>
              <a:t>Des maisons qui se ressemblent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772400" y="4425428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Paysage aménagé par l’Homme</a:t>
            </a:r>
            <a:endParaRPr lang="fr-FR" sz="1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35000" y="5883071"/>
            <a:ext cx="561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Quand on a pleins de maisons qui se ressemblent les unes à coté des autres avec un petit jardin on appelle cela 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12466" y="5883071"/>
            <a:ext cx="221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C00000"/>
                </a:solidFill>
                <a:latin typeface="Comic Sans MS" pitchFamily="66" charset="0"/>
              </a:rPr>
              <a:t>Un quartier pavillonnaire</a:t>
            </a:r>
            <a:endParaRPr lang="fr-FR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latin typeface="CrayonL" pitchFamily="2" charset="0"/>
              </a:rPr>
              <a:t>Second type de paysages</a:t>
            </a:r>
            <a:endParaRPr lang="fr-FR" sz="4800" b="1" dirty="0">
              <a:latin typeface="CrayonL" pitchFamily="2" charset="0"/>
            </a:endParaRPr>
          </a:p>
        </p:txBody>
      </p:sp>
      <p:pic>
        <p:nvPicPr>
          <p:cNvPr id="4" name="il_fi" descr="http://www.atlasinfo.fr/photo/art/default/2340686-3274760.jpg?v=128964783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053840" cy="315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l_fi" descr="http://3c.img.v4.skyrock.net/3c3/citelyonnais/pics/2055796505_small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4081145" cy="270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cteur droit avec flèche 6"/>
          <p:cNvCxnSpPr/>
          <p:nvPr/>
        </p:nvCxnSpPr>
        <p:spPr>
          <a:xfrm flipH="1">
            <a:off x="2751668" y="1562837"/>
            <a:ext cx="2175932" cy="34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410200" y="1893220"/>
            <a:ext cx="457200" cy="2602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4114800" y="5179483"/>
            <a:ext cx="1625600" cy="230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3073400" y="3767668"/>
            <a:ext cx="279400" cy="1527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198531" y="1143000"/>
            <a:ext cx="3623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Des grandes et hautes tours avec pleins de logements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19200" y="5410200"/>
            <a:ext cx="362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Des barres d’immeubles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740400" y="1981200"/>
            <a:ext cx="3107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  <a:latin typeface="Comic Sans MS" pitchFamily="66" charset="0"/>
              </a:rPr>
              <a:t>Ces endroits sont souvent sales et mal entretenus</a:t>
            </a:r>
            <a:endParaRPr lang="fr-FR" sz="1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757333" y="2667000"/>
            <a:ext cx="3107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  <a:latin typeface="Comic Sans MS" pitchFamily="66" charset="0"/>
              </a:rPr>
              <a:t>C’est un habitat collectif</a:t>
            </a:r>
            <a:endParaRPr lang="fr-FR" sz="1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757333" y="3072825"/>
            <a:ext cx="3107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  <a:latin typeface="Comic Sans MS" pitchFamily="66" charset="0"/>
              </a:rPr>
              <a:t>Dans ces quartiers on trouve les commerces de proximité</a:t>
            </a:r>
            <a:endParaRPr lang="fr-FR" sz="1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52400" y="4504902"/>
            <a:ext cx="292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Dans ces quartiers vivent des personnes qui ont peu de revenus</a:t>
            </a:r>
            <a:endParaRPr lang="fr-FR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28600" y="596271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C00000"/>
                </a:solidFill>
                <a:latin typeface="Comic Sans MS" pitchFamily="66" charset="0"/>
              </a:rPr>
              <a:t>On appelle cela des quartiers populaires</a:t>
            </a:r>
            <a:endParaRPr lang="fr-FR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7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latin typeface="CrayonL" pitchFamily="2" charset="0"/>
              </a:rPr>
              <a:t>Troisième type de paysages</a:t>
            </a:r>
            <a:endParaRPr lang="fr-FR" sz="4800" b="1" dirty="0">
              <a:latin typeface="CrayonL" pitchFamily="2" charset="0"/>
            </a:endParaRPr>
          </a:p>
        </p:txBody>
      </p:sp>
      <p:pic>
        <p:nvPicPr>
          <p:cNvPr id="1026" name="Picture 2" descr="http://www.regie-gambetta.fr/common/images/gambetta/img_synd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1198"/>
            <a:ext cx="4114800" cy="32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s-lyon.hyadex.fr/d/351-1/Appartement+rue+crequi+lyon+6e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4419600" y="19812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6934200" y="3124200"/>
            <a:ext cx="5334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876800" y="5743545"/>
            <a:ext cx="838200" cy="123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715000" y="151884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Des vieux immeubles restaurés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48400" y="249251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Des immeubles récents et propres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31333" y="5543490"/>
            <a:ext cx="4097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Des équipements sportifs neufs 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28600" y="596271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C00000"/>
                </a:solidFill>
                <a:latin typeface="Comic Sans MS" pitchFamily="66" charset="0"/>
              </a:rPr>
              <a:t>On appelle cela des quartiers bourgeois</a:t>
            </a:r>
            <a:endParaRPr lang="fr-FR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45533" y="4648200"/>
            <a:ext cx="470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Dans ces immeubles vivent des gens qui ont beaucoup de revenus</a:t>
            </a:r>
            <a:endParaRPr lang="fr-FR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1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fr-FR" sz="4900" b="1" u="heavy" dirty="0">
                <a:uFill>
                  <a:solidFill>
                    <a:srgbClr val="FF0000"/>
                  </a:solidFill>
                </a:uFill>
                <a:latin typeface="CrayonL" pitchFamily="2" charset="0"/>
              </a:rPr>
              <a:t>c</a:t>
            </a:r>
            <a:r>
              <a:rPr lang="fr-FR" sz="4900" b="1" u="heavy" dirty="0" smtClean="0">
                <a:uFill>
                  <a:solidFill>
                    <a:srgbClr val="FF0000"/>
                  </a:solidFill>
                </a:uFill>
                <a:latin typeface="CrayonL" pitchFamily="2" charset="0"/>
              </a:rPr>
              <a:t>. </a:t>
            </a:r>
            <a:r>
              <a:rPr lang="fr-FR" sz="4900" b="1" u="heavy" dirty="0">
                <a:uFill>
                  <a:solidFill>
                    <a:srgbClr val="FF0000"/>
                  </a:solidFill>
                </a:uFill>
                <a:latin typeface="CrayonL" pitchFamily="2" charset="0"/>
              </a:rPr>
              <a:t>Les paysages d’habitation</a:t>
            </a:r>
            <a:r>
              <a:rPr lang="fr-FR" b="1" u="heavy" dirty="0">
                <a:uFill>
                  <a:solidFill>
                    <a:srgbClr val="FF0000"/>
                  </a:solidFill>
                </a:uFill>
              </a:rPr>
              <a:t/>
            </a:r>
            <a:br>
              <a:rPr lang="fr-FR" b="1" u="heavy" dirty="0">
                <a:uFill>
                  <a:solidFill>
                    <a:srgbClr val="FF0000"/>
                  </a:solidFill>
                </a:uFill>
              </a:rPr>
            </a:br>
            <a:endParaRPr lang="fr-FR" b="1" u="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fr-FR" sz="3600" b="1" dirty="0">
                <a:latin typeface="CrayonL" pitchFamily="2" charset="0"/>
              </a:rPr>
              <a:t>Les </a:t>
            </a:r>
            <a:r>
              <a:rPr lang="fr-FR" sz="3600" b="1" dirty="0">
                <a:solidFill>
                  <a:srgbClr val="FF0000"/>
                </a:solidFill>
                <a:latin typeface="CrayonL" pitchFamily="2" charset="0"/>
              </a:rPr>
              <a:t>citadins</a:t>
            </a:r>
            <a:r>
              <a:rPr lang="fr-FR" sz="3600" b="1" dirty="0">
                <a:latin typeface="CrayonL" pitchFamily="2" charset="0"/>
              </a:rPr>
              <a:t> sont les personnes qui habitent dans les villes. En France, la majorité de la population vit dans les villes. Il y a deux sortes </a:t>
            </a:r>
            <a:r>
              <a:rPr lang="fr-FR" sz="3600" b="1" dirty="0" smtClean="0">
                <a:latin typeface="CrayonL" pitchFamily="2" charset="0"/>
              </a:rPr>
              <a:t>d’habitats </a:t>
            </a:r>
            <a:r>
              <a:rPr lang="fr-FR" sz="3600" b="1" dirty="0">
                <a:latin typeface="CrayonL" pitchFamily="2" charset="0"/>
              </a:rPr>
              <a:t>urbain :</a:t>
            </a:r>
          </a:p>
          <a:p>
            <a:pPr marL="0" indent="0" algn="just">
              <a:buNone/>
            </a:pPr>
            <a:endParaRPr lang="fr-FR" sz="3600" b="1" dirty="0">
              <a:latin typeface="CrayonL" pitchFamily="2" charset="0"/>
            </a:endParaRPr>
          </a:p>
          <a:p>
            <a:pPr marL="0" indent="0" algn="just">
              <a:buNone/>
            </a:pPr>
            <a:r>
              <a:rPr lang="fr-FR" sz="3600" b="1" dirty="0">
                <a:latin typeface="CrayonL" pitchFamily="2" charset="0"/>
              </a:rPr>
              <a:t>- </a:t>
            </a:r>
            <a:r>
              <a:rPr lang="fr-FR" sz="3600" b="1" dirty="0">
                <a:solidFill>
                  <a:srgbClr val="FF0000"/>
                </a:solidFill>
                <a:latin typeface="CrayonL" pitchFamily="2" charset="0"/>
              </a:rPr>
              <a:t>l’habitat collectif </a:t>
            </a:r>
            <a:r>
              <a:rPr lang="fr-FR" sz="3600" b="1" dirty="0">
                <a:latin typeface="CrayonL" pitchFamily="2" charset="0"/>
              </a:rPr>
              <a:t>: bâtiments dans lesquels vivent plusieurs familles (immeubles). Dans les centre villes les immeubles sont des immeubles anciens en pierre et dans les banlieues ce sont des gros immeubles en </a:t>
            </a:r>
            <a:r>
              <a:rPr lang="fr-FR" sz="3600" b="1" dirty="0" smtClean="0">
                <a:latin typeface="CrayonL" pitchFamily="2" charset="0"/>
              </a:rPr>
              <a:t>béton qui sont souvent mal entretenus. </a:t>
            </a:r>
            <a:r>
              <a:rPr lang="fr-FR" sz="3600" b="1" dirty="0">
                <a:latin typeface="CrayonL" pitchFamily="2" charset="0"/>
              </a:rPr>
              <a:t>Dans ces quartiers d’habitation on trouve les commerces du quotidien (Boulangerie, pharmacie…)</a:t>
            </a:r>
          </a:p>
          <a:p>
            <a:pPr marL="0" indent="0" algn="just">
              <a:buNone/>
            </a:pPr>
            <a:r>
              <a:rPr lang="fr-FR" sz="3600" b="1" dirty="0">
                <a:latin typeface="CrayonL" pitchFamily="2" charset="0"/>
              </a:rPr>
              <a:t>- </a:t>
            </a:r>
            <a:r>
              <a:rPr lang="fr-FR" sz="3600" b="1" dirty="0">
                <a:solidFill>
                  <a:srgbClr val="FF0000"/>
                </a:solidFill>
                <a:latin typeface="CrayonL" pitchFamily="2" charset="0"/>
              </a:rPr>
              <a:t>l’habitat individuel </a:t>
            </a:r>
            <a:r>
              <a:rPr lang="fr-FR" sz="3600" b="1" dirty="0">
                <a:latin typeface="CrayonL" pitchFamily="2" charset="0"/>
              </a:rPr>
              <a:t>: bâtiments dans lesquels vit une seule famille (maisons</a:t>
            </a:r>
            <a:r>
              <a:rPr lang="fr-FR" sz="3600" b="1" dirty="0" smtClean="0">
                <a:latin typeface="CrayonL" pitchFamily="2" charset="0"/>
              </a:rPr>
              <a:t>). Ce sont les quartiers pavillonnaires. </a:t>
            </a:r>
            <a:endParaRPr lang="fr-FR" sz="3600" b="1" dirty="0">
              <a:latin typeface="CrayonL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latin typeface="CrayonL" pitchFamily="2" charset="0"/>
              </a:rPr>
              <a:t>Aujourd’hui les quartiers populaire sont rénovées et les grandes tours laissent place à des petits immeubles (exemple du quartier des Minguettes avec le cinéma, le tramway, l’école de musique …)</a:t>
            </a:r>
            <a:endParaRPr lang="fr-FR" b="1" dirty="0">
              <a:latin typeface="CrayonL" pitchFamily="2" charset="0"/>
            </a:endParaRPr>
          </a:p>
        </p:txBody>
      </p:sp>
      <p:pic>
        <p:nvPicPr>
          <p:cNvPr id="2050" name="Picture 2" descr="http://velorutionlyon.free.fr/IMG/jpg/14IMGP5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dirty="0" smtClean="0">
                <a:solidFill>
                  <a:srgbClr val="00B0F0"/>
                </a:solidFill>
                <a:latin typeface="Chicken Butt" pitchFamily="2" charset="0"/>
              </a:rPr>
              <a:t>Petit jeu</a:t>
            </a:r>
            <a:endParaRPr lang="fr-FR" sz="6600" dirty="0">
              <a:solidFill>
                <a:srgbClr val="00B0F0"/>
              </a:solidFill>
              <a:latin typeface="Chicken Butt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/>
              <a:t>Indique de quel type de quartier d’habitation il s’agit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90800" y="2324100"/>
            <a:ext cx="3581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/>
              <a:t>Quartier populaire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27300" y="3657600"/>
            <a:ext cx="3581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/>
              <a:t>Quartier pavillonnaire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4600" y="5291667"/>
            <a:ext cx="3581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/>
              <a:t>Quartier bourgeois</a:t>
            </a:r>
            <a:endParaRPr lang="fr-FR" dirty="0"/>
          </a:p>
        </p:txBody>
      </p:sp>
      <p:pic>
        <p:nvPicPr>
          <p:cNvPr id="3074" name="Picture 2" descr="http://velorutionlyon.free.fr/IMG/jpg/8IMGP5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43050"/>
            <a:ext cx="2133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0/05/Centre-ville_Chamb%C3%A9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52600"/>
            <a:ext cx="1828800" cy="137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remblay-en-france.fr/uploads/pics/centre-ville-C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5029200"/>
            <a:ext cx="224028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lyon-france.com/var/ez_site/storage/images/media/images/les-quais-de-saone/107973-1-fre-FR/Les-quais-de-Saone_bannie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3200400"/>
            <a:ext cx="1733548" cy="17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circulationsdouces91.org/images/Les_ghettos_se_font_fa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038026"/>
            <a:ext cx="2353554" cy="176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yannarthusbertrand2.org/index2.php?option=com_datsogallery&amp;func=wmark&amp;mid=11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44004"/>
            <a:ext cx="263491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5867400" y="2133600"/>
            <a:ext cx="581025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2057402" y="2857500"/>
            <a:ext cx="685798" cy="2324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5714998" y="4129617"/>
            <a:ext cx="685802" cy="10519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6048373" y="3828296"/>
            <a:ext cx="581027" cy="91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2133601" y="4343400"/>
            <a:ext cx="613831" cy="889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2095500" y="2800349"/>
            <a:ext cx="690031" cy="2395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400</Words>
  <Application>Microsoft Office PowerPoint</Application>
  <PresentationFormat>Affichage à l'écran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Office Theme</vt:lpstr>
      <vt:lpstr>Les paysages d’habitation</vt:lpstr>
      <vt:lpstr>Premier type de paysage</vt:lpstr>
      <vt:lpstr>Second type de paysages</vt:lpstr>
      <vt:lpstr>Troisième type de paysages</vt:lpstr>
      <vt:lpstr>c. Les paysages d’habitation </vt:lpstr>
      <vt:lpstr>Présentation PowerPoint</vt:lpstr>
      <vt:lpstr>Petit jeu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paysages d’habitation</dc:title>
  <dc:creator>romain</dc:creator>
  <cp:lastModifiedBy>romain</cp:lastModifiedBy>
  <cp:revision>6</cp:revision>
  <dcterms:created xsi:type="dcterms:W3CDTF">2006-08-16T00:00:00Z</dcterms:created>
  <dcterms:modified xsi:type="dcterms:W3CDTF">2012-04-01T18:20:44Z</dcterms:modified>
</cp:coreProperties>
</file>