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58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30/12/2014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30/12/2014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30/12/2014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30/12/2014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30/12/2014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30/12/2014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30/12/2014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30/12/2014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30/12/2014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30/12/2014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30/12/2014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30/12/2014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gicieleducatif.fr/math/calcul/euromonnaie.ph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9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7.gif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16.gif"/><Relationship Id="rId4" Type="http://schemas.openxmlformats.org/officeDocument/2006/relationships/image" Target="../media/image14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22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0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9.gif"/><Relationship Id="rId3" Type="http://schemas.openxmlformats.org/officeDocument/2006/relationships/image" Target="../media/image14.jpeg"/><Relationship Id="rId7" Type="http://schemas.openxmlformats.org/officeDocument/2006/relationships/image" Target="../media/image30.jpeg"/><Relationship Id="rId12" Type="http://schemas.openxmlformats.org/officeDocument/2006/relationships/image" Target="../media/image8.gif"/><Relationship Id="rId17" Type="http://schemas.openxmlformats.org/officeDocument/2006/relationships/image" Target="../media/image13.gif"/><Relationship Id="rId2" Type="http://schemas.openxmlformats.org/officeDocument/2006/relationships/image" Target="../media/image27.jpeg"/><Relationship Id="rId16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7.gif"/><Relationship Id="rId5" Type="http://schemas.openxmlformats.org/officeDocument/2006/relationships/image" Target="../media/image16.gif"/><Relationship Id="rId15" Type="http://schemas.openxmlformats.org/officeDocument/2006/relationships/image" Target="../media/image11.gif"/><Relationship Id="rId10" Type="http://schemas.openxmlformats.org/officeDocument/2006/relationships/image" Target="../media/image6.jpeg"/><Relationship Id="rId4" Type="http://schemas.openxmlformats.org/officeDocument/2006/relationships/image" Target="../media/image28.jpeg"/><Relationship Id="rId9" Type="http://schemas.openxmlformats.org/officeDocument/2006/relationships/image" Target="../media/image32.jpeg"/><Relationship Id="rId1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chemin horizontal 6"/>
          <p:cNvSpPr/>
          <p:nvPr/>
        </p:nvSpPr>
        <p:spPr>
          <a:xfrm>
            <a:off x="394077" y="116632"/>
            <a:ext cx="4052164" cy="1152128"/>
          </a:xfrm>
          <a:prstGeom prst="horizontalScroll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4788490" cy="1080120"/>
          </a:xfrm>
        </p:spPr>
        <p:txBody>
          <a:bodyPr>
            <a:normAutofit/>
          </a:bodyPr>
          <a:lstStyle/>
          <a:p>
            <a:r>
              <a:rPr lang="fr-FR" sz="5400" dirty="0" smtClean="0">
                <a:latin typeface="Candy Round BTN" panose="020F0704020102040306" pitchFamily="34" charset="0"/>
              </a:rPr>
              <a:t>La monnaie</a:t>
            </a:r>
            <a:endParaRPr lang="fr-FR" sz="5400" dirty="0">
              <a:latin typeface="Candy Round BTN" panose="020F0704020102040306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8448" y="2420888"/>
            <a:ext cx="7200800" cy="792088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sive standard" pitchFamily="2" charset="0"/>
              </a:rPr>
              <a:t>Matériel dont j’ai besoin</a:t>
            </a:r>
            <a:endParaRPr lang="fr-F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sive standard" pitchFamily="2" charset="0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403649" y="2905336"/>
            <a:ext cx="2304256" cy="6480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fr-FR" sz="4000" dirty="0" smtClean="0">
                <a:solidFill>
                  <a:schemeClr val="tx1"/>
                </a:solidFill>
                <a:latin typeface="Comic Sans MS" pitchFamily="66" charset="0"/>
              </a:rPr>
              <a:t>rdoise</a:t>
            </a:r>
            <a:endParaRPr lang="fr-FR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401281" y="3803936"/>
            <a:ext cx="3674775" cy="1281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dirty="0" smtClean="0">
                <a:solidFill>
                  <a:schemeClr val="tx1"/>
                </a:solidFill>
                <a:latin typeface="Comic Sans MS" pitchFamily="66" charset="0"/>
              </a:rPr>
              <a:t>Fiche à remplir</a:t>
            </a:r>
            <a:endParaRPr lang="fr-FR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7308304" y="188640"/>
            <a:ext cx="1584176" cy="5040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7380312" y="188775"/>
            <a:ext cx="1526434" cy="503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>
                <a:solidFill>
                  <a:schemeClr val="tx1"/>
                </a:solidFill>
                <a:latin typeface="Comic Sans MS" pitchFamily="66" charset="0"/>
              </a:rPr>
              <a:t>Séance 1</a:t>
            </a:r>
            <a:endParaRPr lang="fr-FR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1545297" y="5445224"/>
            <a:ext cx="5979031" cy="736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dirty="0" smtClean="0">
                <a:solidFill>
                  <a:schemeClr val="tx1"/>
                </a:solidFill>
                <a:latin typeface="Comic Sans MS" pitchFamily="66" charset="0"/>
              </a:rPr>
              <a:t>Stylos </a:t>
            </a:r>
            <a:r>
              <a:rPr lang="fr-FR" sz="4000" dirty="0" smtClean="0">
                <a:solidFill>
                  <a:srgbClr val="00B050"/>
                </a:solidFill>
                <a:latin typeface="Comic Sans MS" pitchFamily="66" charset="0"/>
              </a:rPr>
              <a:t>vert</a:t>
            </a:r>
            <a:r>
              <a:rPr lang="fr-FR" sz="4000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fr-FR" sz="4000" dirty="0" smtClean="0">
                <a:solidFill>
                  <a:srgbClr val="0070C0"/>
                </a:solidFill>
                <a:latin typeface="Comic Sans MS" pitchFamily="66" charset="0"/>
              </a:rPr>
              <a:t>bleu</a:t>
            </a:r>
            <a:r>
              <a:rPr lang="fr-FR" sz="4000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fr-FR" sz="4000" dirty="0" smtClean="0">
                <a:solidFill>
                  <a:srgbClr val="FF0000"/>
                </a:solidFill>
                <a:latin typeface="Comic Sans MS" pitchFamily="66" charset="0"/>
              </a:rPr>
              <a:t>rouge</a:t>
            </a:r>
            <a:endParaRPr lang="fr-FR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30" name="Picture 6" descr="http://farm3.staticflickr.com/2640/3813642484_6a58ea60f8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13" y="5358320"/>
            <a:ext cx="1515769" cy="82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lps13.free.fr/contenu/perso/RSTUVWXYZ/regl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280" y="3151136"/>
            <a:ext cx="997944" cy="99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ous-titre 2"/>
          <p:cNvSpPr txBox="1">
            <a:spLocks/>
          </p:cNvSpPr>
          <p:nvPr/>
        </p:nvSpPr>
        <p:spPr>
          <a:xfrm>
            <a:off x="6614435" y="3121360"/>
            <a:ext cx="1819785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dirty="0" smtClean="0">
                <a:solidFill>
                  <a:schemeClr val="tx1"/>
                </a:solidFill>
                <a:latin typeface="Comic Sans MS" pitchFamily="66" charset="0"/>
              </a:rPr>
              <a:t>Règle</a:t>
            </a:r>
            <a:endParaRPr lang="fr-FR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" name="Sous-titre 2"/>
          <p:cNvSpPr txBox="1">
            <a:spLocks/>
          </p:cNvSpPr>
          <p:nvPr/>
        </p:nvSpPr>
        <p:spPr>
          <a:xfrm>
            <a:off x="0" y="1124744"/>
            <a:ext cx="8892480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Comment </a:t>
            </a:r>
            <a:r>
              <a:rPr lang="fr-FR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utiliser la monnaie dans la vie de tous les jours ?</a:t>
            </a:r>
            <a:endParaRPr lang="fr-FR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y Round BTN" panose="020F0704020102040306" pitchFamily="34" charset="0"/>
            </a:endParaRPr>
          </a:p>
        </p:txBody>
      </p:sp>
      <p:pic>
        <p:nvPicPr>
          <p:cNvPr id="2050" name="Picture 2" descr="http://www.gerontonord-marseille.com/uploads/images/LOGO%20et%20Pictogramme/ADHSIO~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54" y="3862933"/>
            <a:ext cx="1288765" cy="125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e02.cp-static.com/objects/high_pic/b/b3a/545703_lei-bic-lei-12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33" y="2953729"/>
            <a:ext cx="781348" cy="55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ous-titre 2"/>
          <p:cNvSpPr txBox="1">
            <a:spLocks/>
          </p:cNvSpPr>
          <p:nvPr/>
        </p:nvSpPr>
        <p:spPr>
          <a:xfrm>
            <a:off x="6766835" y="4012512"/>
            <a:ext cx="1819785" cy="1216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dirty="0" smtClean="0">
                <a:solidFill>
                  <a:schemeClr val="tx1"/>
                </a:solidFill>
                <a:latin typeface="Comic Sans MS" pitchFamily="66" charset="0"/>
              </a:rPr>
              <a:t>Crayon à papier et gomme</a:t>
            </a:r>
            <a:endParaRPr lang="fr-FR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54" name="Picture 6" descr="http://images.bozea.com/pimages/large/crayon-a-papier-bic-ecolution-avec-gomme-pois-multicolores-9699_553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354" y="4096689"/>
            <a:ext cx="1188200" cy="1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47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  <p:bldP spid="10" grpId="0"/>
      <p:bldP spid="18" grpId="0"/>
      <p:bldP spid="17" grpId="0" build="p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>
            <a:normAutofit/>
          </a:bodyPr>
          <a:lstStyle/>
          <a:p>
            <a:r>
              <a:rPr lang="fr-FR" sz="3600" dirty="0" smtClean="0">
                <a:latin typeface="Candy Round BTN" panose="020F0704020102040306" pitchFamily="34" charset="0"/>
              </a:rPr>
              <a:t>Je m’entraine sur ma fiche</a:t>
            </a:r>
            <a:endParaRPr lang="fr-FR" sz="3600" dirty="0">
              <a:latin typeface="Candy Round BTN" panose="020F0704020102040306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7" y="959454"/>
            <a:ext cx="4489842" cy="563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011" y="1052736"/>
            <a:ext cx="4405485" cy="545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71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850106"/>
          </a:xfrm>
        </p:spPr>
        <p:txBody>
          <a:bodyPr>
            <a:noAutofit/>
          </a:bodyPr>
          <a:lstStyle/>
          <a:p>
            <a:r>
              <a:rPr lang="fr-FR" sz="2800" dirty="0">
                <a:latin typeface="Candy Round BTN" panose="020F0704020102040306" pitchFamily="34" charset="0"/>
                <a:hlinkClick r:id="rId2"/>
              </a:rPr>
              <a:t>http://</a:t>
            </a:r>
            <a:r>
              <a:rPr lang="fr-FR" sz="2800" dirty="0" smtClean="0">
                <a:latin typeface="Candy Round BTN" panose="020F0704020102040306" pitchFamily="34" charset="0"/>
                <a:hlinkClick r:id="rId2"/>
              </a:rPr>
              <a:t>www.logicieleducatif.fr/math/calcul/euromonnaie.php</a:t>
            </a:r>
            <a:endParaRPr lang="fr-FR" sz="2800" dirty="0">
              <a:latin typeface="Candy Round BTN" panose="020F0704020102040306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0041"/>
            <a:ext cx="8229600" cy="676671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>
                <a:latin typeface="Candy Round BTN" panose="020F0704020102040306" pitchFamily="34" charset="0"/>
              </a:rPr>
              <a:t>Exercices pour réviser la monnaie à l’ordinateur</a:t>
            </a:r>
            <a:endParaRPr lang="fr-FR" dirty="0">
              <a:latin typeface="Candy Round BTN" panose="020F070402010204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67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44624"/>
            <a:ext cx="8856984" cy="1470025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  <a:latin typeface="Candy Round BTN" panose="020F0704020102040306" pitchFamily="34" charset="0"/>
              </a:rPr>
              <a:t>Question de départ </a:t>
            </a:r>
            <a:r>
              <a:rPr lang="fr-FR" sz="3600" dirty="0" smtClean="0">
                <a:latin typeface="Candy Round BTN" panose="020F0704020102040306" pitchFamily="34" charset="0"/>
              </a:rPr>
              <a:t>: Combien existe-t-il de pièces ? Dessine les toutes</a:t>
            </a:r>
            <a:endParaRPr lang="fr-FR" sz="3600" dirty="0">
              <a:latin typeface="Candy Round BTN" panose="020F0704020102040306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5226" y="3356992"/>
            <a:ext cx="8149221" cy="576064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rgbClr val="C00000"/>
                </a:solidFill>
                <a:latin typeface="Candy Round BTN" panose="020F0704020102040306" pitchFamily="34" charset="0"/>
              </a:rPr>
              <a:t>Fermez les yeux !</a:t>
            </a:r>
            <a:endParaRPr lang="fr-FR" dirty="0">
              <a:solidFill>
                <a:srgbClr val="C00000"/>
              </a:solidFill>
              <a:latin typeface="Candy Round BTN" panose="020F0704020102040306" pitchFamily="34" charset="0"/>
            </a:endParaRPr>
          </a:p>
        </p:txBody>
      </p:sp>
      <p:pic>
        <p:nvPicPr>
          <p:cNvPr id="1026" name="Picture 2" descr="http://www.effet-papillon.net/data/eu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49559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cone-gif.com/gif/pieces-de-monnaie/euro/monnaie-euro_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3"/>
            <a:ext cx="860482" cy="87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cone-gif.com/gif/pieces-de-monnaie/euro/monnaie-euro_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49559"/>
            <a:ext cx="936104" cy="94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icone-gif.com/gif/pieces-de-monnaie/euro/monnaie-euro_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94728"/>
            <a:ext cx="812816" cy="81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icone-gif.com/gif/pieces-de-monnaie/euro/monnaie-euro_4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36777"/>
            <a:ext cx="777576" cy="78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icone-gif.com/gif/pieces-de-monnaie/euro/monnaie-euro_5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29544"/>
            <a:ext cx="771859" cy="78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icone-gif.com/gif/pieces-de-monnaie/euro/monnaie-euro_6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689131"/>
            <a:ext cx="648072" cy="65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icone-gif.com/gif/pieces-de-monnaie/euro/monnaie-euro_7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685717"/>
            <a:ext cx="591779" cy="59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effet-papillon.net/data/eu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056" y="406983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icone-gif.com/gif/pieces-de-monnaie/euro/monnaie-euro_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2" y="4077072"/>
            <a:ext cx="860482" cy="87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www.icone-gif.com/gif/pieces-de-monnaie/euro/monnaie-euro_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184" y="4069838"/>
            <a:ext cx="936104" cy="94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www.icone-gif.com/gif/pieces-de-monnaie/euro/monnaie-euro_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328" y="4115007"/>
            <a:ext cx="812816" cy="81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www.icone-gif.com/gif/pieces-de-monnaie/euro/monnaie-euro_4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48" y="4157056"/>
            <a:ext cx="777576" cy="78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://www.icone-gif.com/gif/pieces-de-monnaie/euro/monnaie-euro_5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568" y="4149823"/>
            <a:ext cx="771859" cy="78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http://www.icone-gif.com/gif/pieces-de-monnaie/euro/monnaie-euro_6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672" y="4209410"/>
            <a:ext cx="648072" cy="65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http://www.icone-gif.com/gif/pieces-de-monnaie/euro/monnaie-euro_7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68" y="4205996"/>
            <a:ext cx="591779" cy="59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ous-titre 2"/>
          <p:cNvSpPr txBox="1">
            <a:spLocks/>
          </p:cNvSpPr>
          <p:nvPr/>
        </p:nvSpPr>
        <p:spPr>
          <a:xfrm>
            <a:off x="607625" y="5301208"/>
            <a:ext cx="8149221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  <a:latin typeface="Candy Round BTN" panose="020F0704020102040306" pitchFamily="34" charset="0"/>
              </a:rPr>
              <a:t>Quelles pièces ont disparues ?</a:t>
            </a:r>
            <a:endParaRPr lang="fr-FR" dirty="0">
              <a:solidFill>
                <a:schemeClr val="tx1"/>
              </a:solidFill>
              <a:latin typeface="Candy Round BTN" panose="020F0704020102040306" pitchFamily="34" charset="0"/>
            </a:endParaRPr>
          </a:p>
        </p:txBody>
      </p:sp>
      <p:sp>
        <p:nvSpPr>
          <p:cNvPr id="21" name="Sous-titre 2"/>
          <p:cNvSpPr txBox="1">
            <a:spLocks/>
          </p:cNvSpPr>
          <p:nvPr/>
        </p:nvSpPr>
        <p:spPr>
          <a:xfrm>
            <a:off x="455227" y="2708920"/>
            <a:ext cx="8149221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050"/>
                </a:solidFill>
                <a:latin typeface="Candy Round BTN" panose="020F0704020102040306" pitchFamily="34" charset="0"/>
              </a:rPr>
              <a:t>Il existe en tout 8 pièces.</a:t>
            </a:r>
            <a:endParaRPr lang="fr-FR" dirty="0">
              <a:solidFill>
                <a:srgbClr val="00B050"/>
              </a:solidFill>
              <a:latin typeface="Candy Round BTN" panose="020F070402010204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24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5496" y="44624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rgbClr val="C00000"/>
                </a:solidFill>
                <a:latin typeface="Candy Round BTN" panose="020F0704020102040306" pitchFamily="34" charset="0"/>
              </a:rPr>
              <a:t>Question de départ </a:t>
            </a:r>
            <a:r>
              <a:rPr lang="fr-FR" sz="3600" dirty="0" smtClean="0">
                <a:latin typeface="Candy Round BTN" panose="020F0704020102040306" pitchFamily="34" charset="0"/>
              </a:rPr>
              <a:t>: Combien existe-t-il de billets ? Dessine les tous</a:t>
            </a:r>
            <a:endParaRPr lang="fr-FR" sz="3600" dirty="0">
              <a:latin typeface="Candy Round BTN" panose="020F0704020102040306" pitchFamily="34" charset="0"/>
            </a:endParaRPr>
          </a:p>
        </p:txBody>
      </p:sp>
      <p:pic>
        <p:nvPicPr>
          <p:cNvPr id="2050" name="Picture 2" descr="http://www.objectifgard.com/wp-content/uploads/2014/02/10-eur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924944"/>
            <a:ext cx="2886075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edia.melty.fr/article-1135848-ajust_930/les-billets-de-5-euros-seront-les-premi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49" y="1268760"/>
            <a:ext cx="2448272" cy="132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robert.delclos.pagesperso-orange.fr/billet-20rect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49" y="4725144"/>
            <a:ext cx="297865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unier.free.fr/Collections/billets/France/50V2002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803" y="1268760"/>
            <a:ext cx="2582369" cy="13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ragemag.fr/wp-content/uploads/2013/10/1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633" y="2895314"/>
            <a:ext cx="2914266" cy="159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ragemag.fr/wp-content/uploads/2013/10/2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4797152"/>
            <a:ext cx="282568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ragemag.fr/wp-content/uploads/2013/10/5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2759034" cy="143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ous-titre 2"/>
          <p:cNvSpPr txBox="1">
            <a:spLocks/>
          </p:cNvSpPr>
          <p:nvPr/>
        </p:nvSpPr>
        <p:spPr>
          <a:xfrm>
            <a:off x="6732240" y="3501008"/>
            <a:ext cx="1944216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  <a:latin typeface="Candy Round BTN" panose="020F0704020102040306" pitchFamily="34" charset="0"/>
              </a:rPr>
              <a:t>Il existe en tout 7 billets.</a:t>
            </a:r>
            <a:endParaRPr lang="fr-FR" dirty="0">
              <a:solidFill>
                <a:schemeClr val="tx1"/>
              </a:solidFill>
              <a:latin typeface="Candy Round BTN" panose="020F070402010204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23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5496" y="44624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latin typeface="Candy Round BTN" panose="020F0704020102040306" pitchFamily="34" charset="0"/>
              </a:rPr>
              <a:t>Fermez les yeux. </a:t>
            </a:r>
            <a:endParaRPr lang="fr-FR" sz="3600" dirty="0">
              <a:latin typeface="Candy Round BTN" panose="020F0704020102040306" pitchFamily="34" charset="0"/>
            </a:endParaRPr>
          </a:p>
        </p:txBody>
      </p:sp>
      <p:pic>
        <p:nvPicPr>
          <p:cNvPr id="2050" name="Picture 2" descr="http://www.objectifgard.com/wp-content/uploads/2014/02/10-eur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924944"/>
            <a:ext cx="2886075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edia.melty.fr/article-1135848-ajust_930/les-billets-de-5-euros-seront-les-premi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49" y="1268760"/>
            <a:ext cx="2448272" cy="132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robert.delclos.pagesperso-orange.fr/billet-20rect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49" y="4725144"/>
            <a:ext cx="297865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unier.free.fr/Collections/billets/France/50V2002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803" y="1268760"/>
            <a:ext cx="2582369" cy="13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ragemag.fr/wp-content/uploads/2013/10/1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633" y="2895314"/>
            <a:ext cx="2914266" cy="159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ragemag.fr/wp-content/uploads/2013/10/2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527" y="4797152"/>
            <a:ext cx="282568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ragemag.fr/wp-content/uploads/2013/10/5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2759034" cy="143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ous-titre 2"/>
          <p:cNvSpPr txBox="1">
            <a:spLocks/>
          </p:cNvSpPr>
          <p:nvPr/>
        </p:nvSpPr>
        <p:spPr>
          <a:xfrm>
            <a:off x="6732240" y="3501008"/>
            <a:ext cx="1944216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  <a:latin typeface="Candy Round BTN" panose="020F0704020102040306" pitchFamily="34" charset="0"/>
              </a:rPr>
              <a:t>Quels billets ont disparu ?</a:t>
            </a:r>
            <a:endParaRPr lang="fr-FR" dirty="0">
              <a:solidFill>
                <a:schemeClr val="tx1"/>
              </a:solidFill>
              <a:latin typeface="Candy Round BTN" panose="020F070402010204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12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lang="fr-FR" dirty="0" smtClean="0">
                <a:latin typeface="Candy Round BTN" panose="020F0704020102040306" pitchFamily="34" charset="0"/>
              </a:rPr>
              <a:t>Comment faire 1 € avec ….?</a:t>
            </a:r>
            <a:endParaRPr lang="fr-FR" dirty="0">
              <a:latin typeface="Candy Round BTN" panose="020F0704020102040306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9"/>
            <a:ext cx="2448272" cy="648072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Candy Round BTN" panose="020F0704020102040306" pitchFamily="34" charset="0"/>
              </a:rPr>
              <a:t>Des pièces de</a:t>
            </a:r>
            <a:endParaRPr lang="fr-FR" dirty="0">
              <a:latin typeface="Candy Round BTN" panose="020F0704020102040306" pitchFamily="34" charset="0"/>
            </a:endParaRPr>
          </a:p>
        </p:txBody>
      </p:sp>
      <p:pic>
        <p:nvPicPr>
          <p:cNvPr id="4" name="Picture 6" descr="http://www.icone-gif.com/gif/pieces-de-monnaie/euro/monnaie-euro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733256"/>
            <a:ext cx="936104" cy="94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icone-gif.com/gif/pieces-de-monnaie/euro/monnaie-euro_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954" y="4653136"/>
            <a:ext cx="812816" cy="81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www.icone-gif.com/gif/pieces-de-monnaie/euro/monnaie-euro_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98" y="3717032"/>
            <a:ext cx="777576" cy="78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www.icone-gif.com/gif/pieces-de-monnaie/euro/monnaie-euro_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08920"/>
            <a:ext cx="771859" cy="78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://www.icone-gif.com/gif/pieces-de-monnaie/euro/monnaie-euro_6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28" y="1844824"/>
            <a:ext cx="648072" cy="65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http://www.icone-gif.com/gif/pieces-de-monnaie/euro/monnaie-euro_7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057" y="989336"/>
            <a:ext cx="591779" cy="59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179512" y="1844824"/>
            <a:ext cx="244827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dirty="0" smtClean="0">
                <a:latin typeface="Candy Round BTN" panose="020F0704020102040306" pitchFamily="34" charset="0"/>
              </a:rPr>
              <a:t>Des pièces de</a:t>
            </a:r>
            <a:endParaRPr lang="fr-FR" dirty="0">
              <a:latin typeface="Candy Round BTN" panose="020F0704020102040306" pitchFamily="34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179512" y="2776939"/>
            <a:ext cx="244827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dirty="0" smtClean="0">
                <a:latin typeface="Candy Round BTN" panose="020F0704020102040306" pitchFamily="34" charset="0"/>
              </a:rPr>
              <a:t>Des pièces de</a:t>
            </a:r>
            <a:endParaRPr lang="fr-FR" dirty="0">
              <a:latin typeface="Candy Round BTN" panose="020F0704020102040306" pitchFamily="34" charset="0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179512" y="3785051"/>
            <a:ext cx="244827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dirty="0" smtClean="0">
                <a:latin typeface="Candy Round BTN" panose="020F0704020102040306" pitchFamily="34" charset="0"/>
              </a:rPr>
              <a:t>Des pièces de</a:t>
            </a:r>
            <a:endParaRPr lang="fr-FR" dirty="0">
              <a:latin typeface="Candy Round BTN" panose="020F0704020102040306" pitchFamily="34" charset="0"/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204616" y="4725144"/>
            <a:ext cx="244827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dirty="0" smtClean="0">
                <a:latin typeface="Candy Round BTN" panose="020F0704020102040306" pitchFamily="34" charset="0"/>
              </a:rPr>
              <a:t>Des pièces de</a:t>
            </a:r>
            <a:endParaRPr lang="fr-FR" dirty="0">
              <a:latin typeface="Candy Round BTN" panose="020F0704020102040306" pitchFamily="34" charset="0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251520" y="5883773"/>
            <a:ext cx="244827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dirty="0" smtClean="0">
                <a:latin typeface="Candy Round BTN" panose="020F0704020102040306" pitchFamily="34" charset="0"/>
              </a:rPr>
              <a:t>Des pièces de</a:t>
            </a:r>
            <a:endParaRPr lang="fr-FR" dirty="0">
              <a:latin typeface="Candy Round BTN" panose="020F0704020102040306" pitchFamily="34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3255627" y="1285225"/>
            <a:ext cx="7403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4067944" y="989336"/>
            <a:ext cx="223224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dirty="0" smtClean="0">
                <a:latin typeface="Candy Round BTN" panose="020F0704020102040306" pitchFamily="34" charset="0"/>
              </a:rPr>
              <a:t>Il en faut </a:t>
            </a:r>
            <a:r>
              <a:rPr lang="fr-FR" dirty="0" smtClean="0">
                <a:solidFill>
                  <a:srgbClr val="00B050"/>
                </a:solidFill>
                <a:latin typeface="Candy Round BTN" panose="020F0704020102040306" pitchFamily="34" charset="0"/>
              </a:rPr>
              <a:t>100</a:t>
            </a:r>
            <a:endParaRPr lang="fr-FR" dirty="0">
              <a:solidFill>
                <a:srgbClr val="00B050"/>
              </a:solidFill>
              <a:latin typeface="Candy Round BTN" panose="020F0704020102040306" pitchFamily="34" charset="0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3300770" y="2104720"/>
            <a:ext cx="7403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4113087" y="1808831"/>
            <a:ext cx="223224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dirty="0" smtClean="0">
                <a:latin typeface="Candy Round BTN" panose="020F0704020102040306" pitchFamily="34" charset="0"/>
              </a:rPr>
              <a:t>Il en faut </a:t>
            </a:r>
            <a:r>
              <a:rPr lang="fr-FR" dirty="0">
                <a:solidFill>
                  <a:srgbClr val="00B050"/>
                </a:solidFill>
                <a:latin typeface="Candy Round BTN" panose="020F0704020102040306" pitchFamily="34" charset="0"/>
              </a:rPr>
              <a:t>5</a:t>
            </a:r>
            <a:r>
              <a:rPr lang="fr-FR" dirty="0" smtClean="0">
                <a:solidFill>
                  <a:srgbClr val="00B050"/>
                </a:solidFill>
                <a:latin typeface="Candy Round BTN" panose="020F0704020102040306" pitchFamily="34" charset="0"/>
              </a:rPr>
              <a:t>0</a:t>
            </a:r>
            <a:endParaRPr lang="fr-FR" dirty="0">
              <a:solidFill>
                <a:srgbClr val="00B050"/>
              </a:solidFill>
              <a:latin typeface="Candy Round BTN" panose="020F0704020102040306" pitchFamily="34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3327635" y="2998195"/>
            <a:ext cx="7403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4139952" y="2702306"/>
            <a:ext cx="223224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dirty="0" smtClean="0">
                <a:latin typeface="Candy Round BTN" panose="020F0704020102040306" pitchFamily="34" charset="0"/>
              </a:rPr>
              <a:t>Il en faut </a:t>
            </a:r>
            <a:r>
              <a:rPr lang="fr-FR" dirty="0" smtClean="0">
                <a:solidFill>
                  <a:srgbClr val="00B050"/>
                </a:solidFill>
                <a:latin typeface="Candy Round BTN" panose="020F0704020102040306" pitchFamily="34" charset="0"/>
              </a:rPr>
              <a:t>20</a:t>
            </a:r>
            <a:endParaRPr lang="fr-FR" dirty="0">
              <a:solidFill>
                <a:srgbClr val="00B050"/>
              </a:solidFill>
              <a:latin typeface="Candy Round BTN" panose="020F0704020102040306" pitchFamily="34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3408027" y="4074326"/>
            <a:ext cx="7403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4220344" y="3778437"/>
            <a:ext cx="223224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dirty="0" smtClean="0">
                <a:latin typeface="Candy Round BTN" panose="020F0704020102040306" pitchFamily="34" charset="0"/>
              </a:rPr>
              <a:t>Il en faut </a:t>
            </a:r>
            <a:r>
              <a:rPr lang="fr-FR" dirty="0" smtClean="0">
                <a:solidFill>
                  <a:srgbClr val="00B050"/>
                </a:solidFill>
                <a:latin typeface="Candy Round BTN" panose="020F0704020102040306" pitchFamily="34" charset="0"/>
              </a:rPr>
              <a:t>10</a:t>
            </a:r>
            <a:endParaRPr lang="fr-FR" dirty="0">
              <a:solidFill>
                <a:srgbClr val="00B050"/>
              </a:solidFill>
              <a:latin typeface="Candy Round BTN" panose="020F0704020102040306" pitchFamily="34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3419872" y="5157192"/>
            <a:ext cx="7403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4232189" y="4941168"/>
            <a:ext cx="223224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dirty="0" smtClean="0">
                <a:latin typeface="Candy Round BTN" panose="020F0704020102040306" pitchFamily="34" charset="0"/>
              </a:rPr>
              <a:t>Il en faut </a:t>
            </a:r>
            <a:r>
              <a:rPr lang="fr-FR" dirty="0">
                <a:solidFill>
                  <a:srgbClr val="00B050"/>
                </a:solidFill>
                <a:latin typeface="Candy Round BTN" panose="020F0704020102040306" pitchFamily="34" charset="0"/>
              </a:rPr>
              <a:t>5</a:t>
            </a: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3625781" y="6173048"/>
            <a:ext cx="7403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Espace réservé du contenu 2"/>
          <p:cNvSpPr txBox="1">
            <a:spLocks/>
          </p:cNvSpPr>
          <p:nvPr/>
        </p:nvSpPr>
        <p:spPr>
          <a:xfrm>
            <a:off x="4438098" y="5877159"/>
            <a:ext cx="223224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dirty="0" smtClean="0">
                <a:latin typeface="Candy Round BTN" panose="020F0704020102040306" pitchFamily="34" charset="0"/>
              </a:rPr>
              <a:t>Il en faut </a:t>
            </a:r>
            <a:r>
              <a:rPr lang="fr-FR" dirty="0">
                <a:solidFill>
                  <a:srgbClr val="00B050"/>
                </a:solidFill>
                <a:latin typeface="Candy Round BTN" panose="020F0704020102040306" pitchFamily="34" charset="0"/>
              </a:rPr>
              <a:t>2</a:t>
            </a:r>
          </a:p>
        </p:txBody>
      </p:sp>
      <p:pic>
        <p:nvPicPr>
          <p:cNvPr id="28" name="Picture 12" descr="http://www.icone-gif.com/gif/pieces-de-monnaie/euro/monnaie-euro_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56903"/>
            <a:ext cx="385929" cy="39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http://www.icone-gif.com/gif/pieces-de-monnaie/euro/monnaie-euro_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25928"/>
            <a:ext cx="385929" cy="39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http://www.icone-gif.com/gif/pieces-de-monnaie/euro/monnaie-euro_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383" y="2420888"/>
            <a:ext cx="385929" cy="39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http://www.icone-gif.com/gif/pieces-de-monnaie/euro/monnaie-euro_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431" y="2413275"/>
            <a:ext cx="385929" cy="39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http://www.icone-gif.com/gif/pieces-de-monnaie/euro/monnaie-euro_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176" y="2407012"/>
            <a:ext cx="385929" cy="39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http://www.icone-gif.com/gif/pieces-de-monnaie/euro/monnaie-euro_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519" y="2388873"/>
            <a:ext cx="385929" cy="39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http://www.icone-gif.com/gif/pieces-de-monnaie/euro/monnaie-euro_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567" y="2382755"/>
            <a:ext cx="385929" cy="39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http://www.icone-gif.com/gif/pieces-de-monnaie/euro/monnaie-euro_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892929"/>
            <a:ext cx="385929" cy="39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http://www.icone-gif.com/gif/pieces-de-monnaie/euro/monnaie-euro_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61954"/>
            <a:ext cx="385929" cy="39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http://www.icone-gif.com/gif/pieces-de-monnaie/euro/monnaie-euro_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383" y="2856914"/>
            <a:ext cx="385929" cy="39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http://www.icone-gif.com/gif/pieces-de-monnaie/euro/monnaie-euro_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431" y="2849301"/>
            <a:ext cx="385929" cy="39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2" descr="http://www.icone-gif.com/gif/pieces-de-monnaie/euro/monnaie-euro_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176" y="2843038"/>
            <a:ext cx="385929" cy="39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http://www.icone-gif.com/gif/pieces-de-monnaie/euro/monnaie-euro_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519" y="2824899"/>
            <a:ext cx="385929" cy="39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http://www.icone-gif.com/gif/pieces-de-monnaie/euro/monnaie-euro_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567" y="2818781"/>
            <a:ext cx="385929" cy="39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2" descr="http://www.icone-gif.com/gif/pieces-de-monnaie/euro/monnaie-euro_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33991"/>
            <a:ext cx="385929" cy="39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http://www.icone-gif.com/gif/pieces-de-monnaie/euro/monnaie-euro_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03016"/>
            <a:ext cx="385929" cy="39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2" descr="http://www.icone-gif.com/gif/pieces-de-monnaie/euro/monnaie-euro_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383" y="3297976"/>
            <a:ext cx="385929" cy="39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2" descr="http://www.icone-gif.com/gif/pieces-de-monnaie/euro/monnaie-euro_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431" y="3290363"/>
            <a:ext cx="385929" cy="39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2" descr="http://www.icone-gif.com/gif/pieces-de-monnaie/euro/monnaie-euro_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176" y="3284100"/>
            <a:ext cx="385929" cy="39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 descr="http://www.icone-gif.com/gif/pieces-de-monnaie/euro/monnaie-euro_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519" y="3265961"/>
            <a:ext cx="385929" cy="39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http://www.icone-gif.com/gif/pieces-de-monnaie/euro/monnaie-euro_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310" y="3869433"/>
            <a:ext cx="523036" cy="52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http://www.icone-gif.com/gif/pieces-de-monnaie/euro/monnaie-euro_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65" y="3861048"/>
            <a:ext cx="523036" cy="52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" descr="http://www.icone-gif.com/gif/pieces-de-monnaie/euro/monnaie-euro_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140" y="3845371"/>
            <a:ext cx="523036" cy="52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0" descr="http://www.icone-gif.com/gif/pieces-de-monnaie/euro/monnaie-euro_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388" y="3866789"/>
            <a:ext cx="523036" cy="52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0" descr="http://www.icone-gif.com/gif/pieces-de-monnaie/euro/monnaie-euro_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452" y="3845371"/>
            <a:ext cx="523036" cy="52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http://www.icone-gif.com/gif/pieces-de-monnaie/euro/monnaie-euro_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310" y="4419859"/>
            <a:ext cx="523036" cy="52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0" descr="http://www.icone-gif.com/gif/pieces-de-monnaie/euro/monnaie-euro_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65" y="4411474"/>
            <a:ext cx="523036" cy="52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0" descr="http://www.icone-gif.com/gif/pieces-de-monnaie/euro/monnaie-euro_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140" y="4395797"/>
            <a:ext cx="523036" cy="52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0" descr="http://www.icone-gif.com/gif/pieces-de-monnaie/euro/monnaie-euro_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388" y="4417215"/>
            <a:ext cx="523036" cy="52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0" descr="http://www.icone-gif.com/gif/pieces-de-monnaie/euro/monnaie-euro_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452" y="4395797"/>
            <a:ext cx="523036" cy="52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http://www.icone-gif.com/gif/pieces-de-monnaie/euro/monnaie-euro_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470" y="5152724"/>
            <a:ext cx="563444" cy="56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http://www.icone-gif.com/gif/pieces-de-monnaie/euro/monnaie-euro_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152724"/>
            <a:ext cx="563444" cy="56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http://www.icone-gif.com/gif/pieces-de-monnaie/euro/monnaie-euro_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347" y="5152724"/>
            <a:ext cx="563444" cy="56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http://www.icone-gif.com/gif/pieces-de-monnaie/euro/monnaie-euro_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429" y="5165576"/>
            <a:ext cx="563444" cy="56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http://www.icone-gif.com/gif/pieces-de-monnaie/euro/monnaie-euro_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248" y="5165576"/>
            <a:ext cx="563444" cy="56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http://www.icone-gif.com/gif/pieces-de-monnaie/euro/monnaie-euro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381" y="6021287"/>
            <a:ext cx="679793" cy="68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http://www.icone-gif.com/gif/pieces-de-monnaie/euro/monnaie-euro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052133"/>
            <a:ext cx="679793" cy="68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07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  <p:bldP spid="11" grpId="0"/>
      <p:bldP spid="12" grpId="0"/>
      <p:bldP spid="13" grpId="0"/>
      <p:bldP spid="14" grpId="0"/>
      <p:bldP spid="17" grpId="0"/>
      <p:bldP spid="19" grpId="0"/>
      <p:bldP spid="21" grpId="0"/>
      <p:bldP spid="23" grpId="0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4" descr="http://www.icone-gif.com/gif/pieces-de-monnaie/euro/monnaie-euro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979" y="6254038"/>
            <a:ext cx="560909" cy="57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576064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70C0"/>
                </a:solidFill>
                <a:latin typeface="Candy Round BTN" panose="020F0704020102040306" pitchFamily="34" charset="0"/>
              </a:rPr>
              <a:t>Comment faire pour obtenir ? </a:t>
            </a:r>
            <a:endParaRPr lang="fr-FR" dirty="0">
              <a:solidFill>
                <a:srgbClr val="0070C0"/>
              </a:solidFill>
              <a:latin typeface="Candy Round BTN" panose="020F0704020102040306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1304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800" dirty="0" smtClean="0">
                <a:latin typeface="Candy Round BTN" panose="020F0704020102040306" pitchFamily="34" charset="0"/>
              </a:rPr>
              <a:t>Dessine à chaque fois une façon d’obtenir la somme exacte. Plusieurs réponses sont possibles. Mais essaye d’utiliser le moins de pièces ou de billets possibles. </a:t>
            </a:r>
            <a:endParaRPr lang="fr-FR" sz="2800" dirty="0">
              <a:latin typeface="Candy Round BTN" panose="020F0704020102040306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07504" y="1997224"/>
            <a:ext cx="1800200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2800" dirty="0" smtClean="0">
                <a:latin typeface="Candy Round BTN" panose="020F0704020102040306" pitchFamily="34" charset="0"/>
              </a:rPr>
              <a:t>70 centimes </a:t>
            </a:r>
            <a:endParaRPr lang="fr-FR" sz="2800" dirty="0">
              <a:latin typeface="Candy Round BTN" panose="020F0704020102040306" pitchFamily="34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1979712" y="224925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1979712" y="306896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07504" y="4509120"/>
            <a:ext cx="1800200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2800" dirty="0" smtClean="0">
                <a:latin typeface="Candy Round BTN" panose="020F0704020102040306" pitchFamily="34" charset="0"/>
              </a:rPr>
              <a:t>3 € 75 c</a:t>
            </a:r>
            <a:endParaRPr lang="fr-FR" sz="2800" dirty="0">
              <a:latin typeface="Candy Round BTN" panose="020F0704020102040306" pitchFamily="34" charset="0"/>
            </a:endParaRPr>
          </a:p>
        </p:txBody>
      </p:sp>
      <p:pic>
        <p:nvPicPr>
          <p:cNvPr id="10" name="Picture 2" descr="http://www.effet-papillon.net/data/eu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04" y="432910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icone-gif.com/gif/pieces-de-monnaie/euro/monnaie-euro_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954" y="4367669"/>
            <a:ext cx="860482" cy="87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icone-gif.com/gif/pieces-de-monnaie/euro/monnaie-euro_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351" y="1700808"/>
            <a:ext cx="687529" cy="69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www.icone-gif.com/gif/pieces-de-monnaie/euro/monnaie-euro_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68485"/>
            <a:ext cx="576064" cy="5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www.icone-gif.com/gif/pieces-de-monnaie/euro/monnaie-euro_4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72969"/>
            <a:ext cx="526558" cy="53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://www.icone-gif.com/gif/pieces-de-monnaie/euro/monnaie-euro_5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039" y="4432321"/>
            <a:ext cx="771859" cy="78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ttp://www.icone-gif.com/gif/pieces-de-monnaie/euro/monnaie-euro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373216"/>
            <a:ext cx="648072" cy="65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://www.icone-gif.com/gif/pieces-de-monnaie/euro/monnaie-euro_7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701" y="6165304"/>
            <a:ext cx="591779" cy="59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www.icone-gif.com/gif/pieces-de-monnaie/euro/monnaie-euro_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23810"/>
            <a:ext cx="687529" cy="69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Connecteur droit avec flèche 18"/>
          <p:cNvCxnSpPr/>
          <p:nvPr/>
        </p:nvCxnSpPr>
        <p:spPr>
          <a:xfrm>
            <a:off x="4932040" y="222389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Picture 10" descr="http://www.icone-gif.com/gif/pieces-de-monnaie/euro/monnaie-euro_4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786" y="1889905"/>
            <a:ext cx="526558" cy="53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www.icone-gif.com/gif/pieces-de-monnaie/euro/monnaie-euro_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001" y="2687426"/>
            <a:ext cx="576064" cy="5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www.icone-gif.com/gif/pieces-de-monnaie/euro/monnaie-euro_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20" y="2698234"/>
            <a:ext cx="576064" cy="5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www.icone-gif.com/gif/pieces-de-monnaie/euro/monnaie-euro_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04589"/>
            <a:ext cx="576064" cy="5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www.icone-gif.com/gif/pieces-de-monnaie/euro/monnaie-euro_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73733"/>
            <a:ext cx="576064" cy="5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://www.icone-gif.com/gif/pieces-de-monnaie/euro/monnaie-euro_4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18198"/>
            <a:ext cx="526558" cy="53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necteur droit avec flèche 25"/>
          <p:cNvCxnSpPr/>
          <p:nvPr/>
        </p:nvCxnSpPr>
        <p:spPr>
          <a:xfrm>
            <a:off x="2019221" y="378904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Picture 10" descr="http://www.icone-gif.com/gif/pieces-de-monnaie/euro/monnaie-euro_4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754" y="3523548"/>
            <a:ext cx="526558" cy="53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http://www.icone-gif.com/gif/pieces-de-monnaie/euro/monnaie-euro_4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324" y="3540484"/>
            <a:ext cx="526558" cy="53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http://www.icone-gif.com/gif/pieces-de-monnaie/euro/monnaie-euro_4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07" y="3523548"/>
            <a:ext cx="526558" cy="53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http://www.icone-gif.com/gif/pieces-de-monnaie/euro/monnaie-euro_4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540484"/>
            <a:ext cx="526558" cy="53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http://www.icone-gif.com/gif/pieces-de-monnaie/euro/monnaie-euro_4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841" y="3540484"/>
            <a:ext cx="526558" cy="53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http://www.icone-gif.com/gif/pieces-de-monnaie/euro/monnaie-euro_4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411" y="3557420"/>
            <a:ext cx="526558" cy="53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http://www.icone-gif.com/gif/pieces-de-monnaie/euro/monnaie-euro_4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532" y="3542623"/>
            <a:ext cx="526558" cy="53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Connecteur droit avec flèche 34"/>
          <p:cNvCxnSpPr/>
          <p:nvPr/>
        </p:nvCxnSpPr>
        <p:spPr>
          <a:xfrm>
            <a:off x="1451541" y="476114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6" descr="http://www.icone-gif.com/gif/pieces-de-monnaie/euro/monnaie-euro_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412" y="4382948"/>
            <a:ext cx="834660" cy="8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http://www.icone-gif.com/gif/pieces-de-monnaie/euro/monnaie-euro_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270" y="4612801"/>
            <a:ext cx="576064" cy="5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http://www.icone-gif.com/gif/pieces-de-monnaie/euro/monnaie-euro_5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513" y="4517097"/>
            <a:ext cx="771859" cy="78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Espace réservé du contenu 2"/>
          <p:cNvSpPr txBox="1">
            <a:spLocks/>
          </p:cNvSpPr>
          <p:nvPr/>
        </p:nvSpPr>
        <p:spPr>
          <a:xfrm>
            <a:off x="7956376" y="1772816"/>
            <a:ext cx="1187624" cy="2143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800" dirty="0" smtClean="0">
                <a:latin typeface="Candy Round BTN" panose="020F0704020102040306" pitchFamily="34" charset="0"/>
              </a:rPr>
              <a:t>Ces pièces sont peu utilisées</a:t>
            </a:r>
            <a:endParaRPr lang="fr-FR" sz="2800" dirty="0">
              <a:latin typeface="Candy Round BTN" panose="020F0704020102040306" pitchFamily="34" charset="0"/>
            </a:endParaRPr>
          </a:p>
        </p:txBody>
      </p:sp>
      <p:cxnSp>
        <p:nvCxnSpPr>
          <p:cNvPr id="41" name="Connecteur droit avec flèche 40"/>
          <p:cNvCxnSpPr/>
          <p:nvPr/>
        </p:nvCxnSpPr>
        <p:spPr>
          <a:xfrm flipH="1">
            <a:off x="8568442" y="3822911"/>
            <a:ext cx="2" cy="5600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1451541" y="570309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4" name="Picture 2" descr="http://www.effet-papillon.net/data/eu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53" y="537321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www.effet-papillon.net/data/eu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36243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www.effet-papillon.net/data/eu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129" y="538994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http://www.icone-gif.com/gif/pieces-de-monnaie/euro/monnaie-euro_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972" y="5407786"/>
            <a:ext cx="834660" cy="8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http://www.icone-gif.com/gif/pieces-de-monnaie/euro/monnaie-euro_4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678" y="5634321"/>
            <a:ext cx="526558" cy="53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http://www.icone-gif.com/gif/pieces-de-monnaie/euro/monnaie-euro_4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248" y="5651257"/>
            <a:ext cx="526558" cy="53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4" descr="http://www.icone-gif.com/gif/pieces-de-monnaie/euro/monnaie-euro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763" y="6245779"/>
            <a:ext cx="564669" cy="57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6" descr="http://www.icone-gif.com/gif/pieces-de-monnaie/euro/monnaie-euro_7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010" y="6237312"/>
            <a:ext cx="591779" cy="59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75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9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576064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70C0"/>
                </a:solidFill>
                <a:latin typeface="Candy Round BTN" panose="020F0704020102040306" pitchFamily="34" charset="0"/>
              </a:rPr>
              <a:t>Comment faire pour obtenir ? </a:t>
            </a:r>
            <a:endParaRPr lang="fr-FR" dirty="0">
              <a:solidFill>
                <a:srgbClr val="0070C0"/>
              </a:solidFill>
              <a:latin typeface="Candy Round BTN" panose="020F0704020102040306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1304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800" dirty="0" smtClean="0">
                <a:latin typeface="Candy Round BTN" panose="020F0704020102040306" pitchFamily="34" charset="0"/>
              </a:rPr>
              <a:t>Dessine à chaque fois une façon d’obtenir la somme exacte. Plusieurs réponses sont possibles. Mais essaye d’utiliser le moins de pièces ou de billets possibles. </a:t>
            </a:r>
            <a:endParaRPr lang="fr-FR" sz="2800" dirty="0">
              <a:latin typeface="Candy Round BTN" panose="020F0704020102040306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07504" y="1997224"/>
            <a:ext cx="1800200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2800" dirty="0" smtClean="0">
                <a:latin typeface="Candy Round BTN" panose="020F0704020102040306" pitchFamily="34" charset="0"/>
              </a:rPr>
              <a:t>257 €</a:t>
            </a:r>
            <a:endParaRPr lang="fr-FR" sz="2800" dirty="0">
              <a:latin typeface="Candy Round BTN" panose="020F0704020102040306" pitchFamily="34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1979712" y="224925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251455" y="3030245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07504" y="4653136"/>
            <a:ext cx="1800200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2800" dirty="0" smtClean="0">
                <a:latin typeface="Candy Round BTN" panose="020F0704020102040306" pitchFamily="34" charset="0"/>
              </a:rPr>
              <a:t>689 €</a:t>
            </a:r>
            <a:endParaRPr lang="fr-FR" sz="2800" dirty="0">
              <a:latin typeface="Candy Round BTN" panose="020F0704020102040306" pitchFamily="34" charset="0"/>
            </a:endParaRPr>
          </a:p>
        </p:txBody>
      </p:sp>
      <p:pic>
        <p:nvPicPr>
          <p:cNvPr id="10" name="Picture 2" descr="http://www.effet-papillon.net/data/eu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3" y="3495522"/>
            <a:ext cx="600179" cy="60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icone-gif.com/gif/pieces-de-monnaie/euro/monnaie-euro_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700808"/>
            <a:ext cx="720080" cy="72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Connecteur droit avec flèche 34"/>
          <p:cNvCxnSpPr/>
          <p:nvPr/>
        </p:nvCxnSpPr>
        <p:spPr>
          <a:xfrm>
            <a:off x="1259632" y="494116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4" name="Picture 2" descr="http://www.objectifgard.com/wp-content/uploads/2014/02/10-eur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272" y="2648577"/>
            <a:ext cx="1402939" cy="70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http://media.melty.fr/article-1135848-ajust_930/les-billets-de-5-euros-seront-les-premier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99657"/>
            <a:ext cx="1524327" cy="82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http://imunier.free.fr/Collections/billets/France/50V2002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412" y="1700808"/>
            <a:ext cx="1337003" cy="72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0" descr="http://ragemag.fr/wp-content/uploads/2013/10/1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03" y="2698338"/>
            <a:ext cx="1212303" cy="6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2" descr="http://ragemag.fr/wp-content/uploads/2013/10/2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1351578" cy="72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4" descr="http://ragemag.fr/wp-content/uploads/2013/10/5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305" y="4315662"/>
            <a:ext cx="1344821" cy="69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0" descr="http://ragemag.fr/wp-content/uploads/2013/10/1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2698337"/>
            <a:ext cx="1212303" cy="6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http://robert.delclos.pagesperso-orange.fr/billet-20recto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369" y="2663700"/>
            <a:ext cx="1256167" cy="6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://www.effet-papillon.net/data/eu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613" y="3495376"/>
            <a:ext cx="600179" cy="60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ttp://www.effet-papillon.net/data/eu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517" y="3485179"/>
            <a:ext cx="600179" cy="60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http://www.effet-papillon.net/data/eu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597" y="3485033"/>
            <a:ext cx="600179" cy="60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http://www.effet-papillon.net/data/eu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330" y="3495522"/>
            <a:ext cx="600179" cy="60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http://www.effet-papillon.net/data/eu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10" y="3495376"/>
            <a:ext cx="600179" cy="60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http://www.effet-papillon.net/data/eu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415" y="3485032"/>
            <a:ext cx="600179" cy="60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0" descr="http://ragemag.fr/wp-content/uploads/2013/10/1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624" y="4332512"/>
            <a:ext cx="1212303" cy="6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http://robert.delclos.pagesperso-orange.fr/billet-20recto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328" y="2658542"/>
            <a:ext cx="1256167" cy="6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http://www.icone-gif.com/gif/pieces-de-monnaie/euro/monnaie-euro_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976" y="5097239"/>
            <a:ext cx="720080" cy="72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http://www.objectifgard.com/wp-content/uploads/2014/02/10-eur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954" y="4332512"/>
            <a:ext cx="1402939" cy="70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http://media.melty.fr/article-1135848-ajust_930/les-billets-de-5-euros-seront-les-premier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309" y="5049762"/>
            <a:ext cx="1524327" cy="82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http://www.effet-papillon.net/data/eu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271" y="5140427"/>
            <a:ext cx="600179" cy="60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http://robert.delclos.pagesperso-orange.fr/billet-20recto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14726"/>
            <a:ext cx="1256167" cy="6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http://imunier.free.fr/Collections/billets/France/50V2002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72" y="4315662"/>
            <a:ext cx="1337003" cy="72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http://www.icone-gif.com/gif/pieces-de-monnaie/euro/monnaie-euro_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075770"/>
            <a:ext cx="720080" cy="72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63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lang="fr-FR" dirty="0" smtClean="0">
                <a:latin typeface="Candy Round BTN" panose="020F0704020102040306" pitchFamily="34" charset="0"/>
              </a:rPr>
              <a:t>Combien ça fait ?</a:t>
            </a:r>
            <a:endParaRPr lang="fr-FR" dirty="0">
              <a:latin typeface="Candy Round BTN" panose="020F0704020102040306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564904"/>
            <a:ext cx="5040560" cy="64533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Candy Round BTN" panose="020F0704020102040306" pitchFamily="34" charset="0"/>
              </a:rPr>
              <a:t>1) On calcule les euros ensemble.</a:t>
            </a:r>
            <a:endParaRPr lang="fr-FR" dirty="0">
              <a:latin typeface="Candy Round BTN" panose="020F0704020102040306" pitchFamily="34" charset="0"/>
            </a:endParaRPr>
          </a:p>
        </p:txBody>
      </p:sp>
      <p:pic>
        <p:nvPicPr>
          <p:cNvPr id="4" name="Picture 6" descr="http://www.icone-gif.com/gif/pieces-de-monnaie/euro/monnaie-euro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68692"/>
            <a:ext cx="687529" cy="69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icone-gif.com/gif/pieces-de-monnaie/euro/monnaie-euro_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27033"/>
            <a:ext cx="576064" cy="5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www.icone-gif.com/gif/pieces-de-monnaie/euro/monnaie-euro_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27033"/>
            <a:ext cx="657643" cy="66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www.icone-gif.com/gif/pieces-de-monnaie/euro/monnaie-euro_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37569"/>
            <a:ext cx="526558" cy="53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icone-gif.com/gif/pieces-de-monnaie/euro/monnaie-euro_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13047"/>
            <a:ext cx="576064" cy="5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www.icone-gif.com/gif/pieces-de-monnaie/euro/monnaie-euro_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97862"/>
            <a:ext cx="628757" cy="63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effet-papillon.net/data/eur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68602"/>
            <a:ext cx="600179" cy="60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effet-papillon.net/data/eur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398" y="1726385"/>
            <a:ext cx="600179" cy="60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effet-papillon.net/data/eur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702" y="985076"/>
            <a:ext cx="600179" cy="60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media.melty.fr/article-1135848-ajust_930/les-billets-de-5-euros-seront-les-premier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53546"/>
            <a:ext cx="1524327" cy="82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ce réservé du contenu 2"/>
          <p:cNvSpPr txBox="1">
            <a:spLocks/>
          </p:cNvSpPr>
          <p:nvPr/>
        </p:nvSpPr>
        <p:spPr>
          <a:xfrm>
            <a:off x="395536" y="3212976"/>
            <a:ext cx="5256584" cy="6453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dirty="0">
                <a:latin typeface="Candy Round BTN" panose="020F0704020102040306" pitchFamily="34" charset="0"/>
              </a:rPr>
              <a:t>2</a:t>
            </a:r>
            <a:r>
              <a:rPr lang="fr-FR" dirty="0" smtClean="0">
                <a:latin typeface="Candy Round BTN" panose="020F0704020102040306" pitchFamily="34" charset="0"/>
              </a:rPr>
              <a:t>) On calcule les centimes ensemble.</a:t>
            </a:r>
            <a:endParaRPr lang="fr-FR" dirty="0">
              <a:latin typeface="Candy Round BTN" panose="020F0704020102040306" pitchFamily="34" charset="0"/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5530606" y="2567646"/>
            <a:ext cx="3217858" cy="6453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dirty="0" smtClean="0">
                <a:solidFill>
                  <a:srgbClr val="00B050"/>
                </a:solidFill>
                <a:latin typeface="Candy Round BTN" panose="020F0704020102040306" pitchFamily="34" charset="0"/>
              </a:rPr>
              <a:t>5 + 1 + 1 = 8 euros</a:t>
            </a:r>
            <a:endParaRPr lang="fr-FR" dirty="0">
              <a:solidFill>
                <a:srgbClr val="00B050"/>
              </a:solidFill>
              <a:latin typeface="Candy Round BTN" panose="020F0704020102040306" pitchFamily="34" charset="0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5580112" y="3140968"/>
            <a:ext cx="3217858" cy="933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dirty="0" smtClean="0">
                <a:solidFill>
                  <a:srgbClr val="00B050"/>
                </a:solidFill>
                <a:latin typeface="Candy Round BTN" panose="020F0704020102040306" pitchFamily="34" charset="0"/>
              </a:rPr>
              <a:t>50 + 20 + 20 + 10 + 5 + 5 + 5 = 105 c</a:t>
            </a:r>
            <a:endParaRPr lang="fr-FR" dirty="0">
              <a:solidFill>
                <a:srgbClr val="00B050"/>
              </a:solidFill>
              <a:latin typeface="Candy Round BTN" panose="020F0704020102040306" pitchFamily="34" charset="0"/>
            </a:endParaRPr>
          </a:p>
        </p:txBody>
      </p:sp>
      <p:pic>
        <p:nvPicPr>
          <p:cNvPr id="17" name="Picture 12" descr="http://www.icone-gif.com/gif/pieces-de-monnaie/euro/monnaie-euro_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90063"/>
            <a:ext cx="628757" cy="63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space réservé du contenu 2"/>
          <p:cNvSpPr txBox="1">
            <a:spLocks/>
          </p:cNvSpPr>
          <p:nvPr/>
        </p:nvSpPr>
        <p:spPr>
          <a:xfrm>
            <a:off x="310934" y="4074330"/>
            <a:ext cx="8221506" cy="645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fr-FR" dirty="0" smtClean="0">
                <a:solidFill>
                  <a:srgbClr val="C00000"/>
                </a:solidFill>
                <a:latin typeface="Candy Round BTN" panose="020F0704020102040306" pitchFamily="34" charset="0"/>
              </a:rPr>
              <a:t> !!!!! Si les centimes dépassent 100 on ajoute 1 euro.</a:t>
            </a:r>
            <a:endParaRPr lang="fr-FR" dirty="0">
              <a:solidFill>
                <a:srgbClr val="C00000"/>
              </a:solidFill>
              <a:latin typeface="Candy Round BTN" panose="020F0704020102040306" pitchFamily="34" charset="0"/>
            </a:endParaRPr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3147805" y="4705384"/>
            <a:ext cx="2736304" cy="581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dirty="0" smtClean="0">
                <a:solidFill>
                  <a:srgbClr val="00B050"/>
                </a:solidFill>
                <a:latin typeface="Candy Round BTN" panose="020F0704020102040306" pitchFamily="34" charset="0"/>
              </a:rPr>
              <a:t>105 = 1 € 05 c</a:t>
            </a:r>
            <a:endParaRPr lang="fr-FR" dirty="0">
              <a:solidFill>
                <a:srgbClr val="00B050"/>
              </a:solidFill>
              <a:latin typeface="Candy Round BTN" panose="020F0704020102040306" pitchFamily="34" charset="0"/>
            </a:endParaRP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2359855" y="5799780"/>
            <a:ext cx="4906148" cy="581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dirty="0" smtClean="0">
                <a:solidFill>
                  <a:srgbClr val="00B050"/>
                </a:solidFill>
                <a:latin typeface="Candy Round BTN" panose="020F0704020102040306" pitchFamily="34" charset="0"/>
              </a:rPr>
              <a:t>8 € + 1 € 05 c = 9 € 05 </a:t>
            </a:r>
            <a:endParaRPr lang="fr-FR" dirty="0">
              <a:solidFill>
                <a:srgbClr val="00B050"/>
              </a:solidFill>
              <a:latin typeface="Candy Round BTN" panose="020F0704020102040306" pitchFamily="34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4355976" y="5286932"/>
            <a:ext cx="0" cy="3743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61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691680" y="116632"/>
            <a:ext cx="6566445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</a:rPr>
              <a:t>La monnaie (euros et centimes)</a:t>
            </a:r>
            <a:endParaRPr lang="fr-FR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C00000"/>
                </a:solidFill>
              </a:uFill>
              <a:latin typeface="Comic Sans MS" panose="030F0702030302020204" pitchFamily="66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3" y="-27384"/>
            <a:ext cx="1858492" cy="494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</a:rPr>
              <a:t>Mesure 6</a:t>
            </a:r>
            <a:endParaRPr lang="fr-FR" sz="1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C00000"/>
                </a:solidFill>
              </a:uFill>
              <a:latin typeface="Comic Sans MS" panose="030F0702030302020204" pitchFamily="66" charset="0"/>
            </a:endParaRPr>
          </a:p>
        </p:txBody>
      </p:sp>
      <p:pic>
        <p:nvPicPr>
          <p:cNvPr id="6" name="Picture 2" descr="http://cdn.freebievectors.com/illustrations/7/w/wrong-cross-clip-art-2/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17" y="426426"/>
            <a:ext cx="152043" cy="20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dn.freebievectors.com/illustrations/7/w/wrong-cross-clip-art-2/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9" y="417882"/>
            <a:ext cx="152043" cy="20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35853" y="210402"/>
            <a:ext cx="57606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latin typeface="Comic Sans MS" panose="030F0702030302020204" pitchFamily="66" charset="0"/>
              </a:rPr>
              <a:t>~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1217" y="1052736"/>
            <a:ext cx="90869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Comic Sans MS" panose="030F0702030302020204" pitchFamily="66" charset="0"/>
              </a:rPr>
              <a:t>Il existe ………. Pièces et …………..  billets</a:t>
            </a:r>
            <a:endParaRPr lang="fr-FR" sz="2400" dirty="0" smtClean="0">
              <a:latin typeface="Comic Sans MS" panose="030F0702030302020204" pitchFamily="66" charset="0"/>
            </a:endParaRPr>
          </a:p>
          <a:p>
            <a:endParaRPr lang="fr-FR" sz="2000" dirty="0" smtClean="0">
              <a:latin typeface="Comic Sans MS" panose="030F0702030302020204" pitchFamily="66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-97460" y="836712"/>
            <a:ext cx="57606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latin typeface="Comic Sans MS" panose="030F0702030302020204" pitchFamily="66" charset="0"/>
              </a:rPr>
              <a:t>~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pic>
        <p:nvPicPr>
          <p:cNvPr id="11" name="Picture 2" descr="http://cdn.freebievectors.com/illustrations/7/w/wrong-cross-clip-art-2/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79" y="436973"/>
            <a:ext cx="152043" cy="20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objectifgard.com/wp-content/uploads/2014/02/10-eur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0638"/>
            <a:ext cx="1149121" cy="58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media.melty.fr/article-1135848-ajust_930/les-billets-de-5-euros-seront-les-premi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9" y="1772817"/>
            <a:ext cx="1125615" cy="6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robert.delclos.pagesperso-orange.fr/billet-20rect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662" y="1822177"/>
            <a:ext cx="1016226" cy="56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imunier.free.fr/Collections/billets/France/50V2002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045" y="1804172"/>
            <a:ext cx="1073971" cy="5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ragemag.fr/wp-content/uploads/2013/10/1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04172"/>
            <a:ext cx="1061066" cy="5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://ragemag.fr/wp-content/uploads/2013/10/2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38" y="1772816"/>
            <a:ext cx="994218" cy="53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http://ragemag.fr/wp-content/uploads/2013/10/5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551" y="1759712"/>
            <a:ext cx="1129841" cy="58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effet-papillon.net/data/eur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9183"/>
            <a:ext cx="719074" cy="71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icone-gif.com/gif/pieces-de-monnaie/euro/monnaie-euro_8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46418"/>
            <a:ext cx="716067" cy="72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www.icone-gif.com/gif/pieces-de-monnaie/euro/monnaie-euro_2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39183"/>
            <a:ext cx="778997" cy="78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www.icone-gif.com/gif/pieces-de-monnaie/euro/monnaie-euro_3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84353"/>
            <a:ext cx="676401" cy="68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ttp://www.icone-gif.com/gif/pieces-de-monnaie/euro/monnaie-euro_4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26401"/>
            <a:ext cx="647075" cy="6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ttp://www.icone-gif.com/gif/pieces-de-monnaie/euro/monnaie-euro_5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2719169"/>
            <a:ext cx="642318" cy="65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http://www.icone-gif.com/gif/pieces-de-monnaie/euro/monnaie-euro_6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78755"/>
            <a:ext cx="539306" cy="54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 descr="http://www.icone-gif.com/gif/pieces-de-monnaie/euro/monnaie-euro_7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775341"/>
            <a:ext cx="492461" cy="49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62009" y="3501008"/>
            <a:ext cx="90869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Comic Sans MS" panose="030F0702030302020204" pitchFamily="66" charset="0"/>
              </a:rPr>
              <a:t>Il faut savoir que 1 euros c’est : …………………….. centimes</a:t>
            </a:r>
            <a:endParaRPr lang="fr-FR" sz="2400" dirty="0" smtClean="0">
              <a:latin typeface="Comic Sans MS" panose="030F0702030302020204" pitchFamily="66" charset="0"/>
            </a:endParaRPr>
          </a:p>
          <a:p>
            <a:endParaRPr lang="fr-FR" sz="2000" dirty="0" smtClean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6107" y="4149080"/>
            <a:ext cx="90869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Comic Sans MS" panose="030F0702030302020204" pitchFamily="66" charset="0"/>
              </a:rPr>
              <a:t>Pour calculer on calcule d’un coté les euros et de l’autre les centimes. </a:t>
            </a:r>
            <a:endParaRPr lang="fr-FR" sz="2000" dirty="0" smtClean="0">
              <a:latin typeface="Comic Sans MS" panose="030F0702030302020204" pitchFamily="66" charset="0"/>
            </a:endParaRPr>
          </a:p>
        </p:txBody>
      </p:sp>
      <p:pic>
        <p:nvPicPr>
          <p:cNvPr id="29" name="Picture 6" descr="http://www.icone-gif.com/gif/pieces-de-monnaie/euro/monnaie-euro_2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487" y="4764386"/>
            <a:ext cx="778997" cy="78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http://www.icone-gif.com/gif/pieces-de-monnaie/euro/monnaie-euro_3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23" y="4841589"/>
            <a:ext cx="676401" cy="68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http://www.icone-gif.com/gif/pieces-de-monnaie/euro/monnaie-euro_5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38" y="4849777"/>
            <a:ext cx="642318" cy="65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http://www.icone-gif.com/gif/pieces-de-monnaie/euro/monnaie-euro_6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672" y="4888992"/>
            <a:ext cx="539306" cy="54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http://www.icone-gif.com/gif/pieces-de-monnaie/euro/monnaie-euro_2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616" y="4787423"/>
            <a:ext cx="778997" cy="78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www.icone-gif.com/gif/pieces-de-monnaie/euro/monnaie-euro_8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531" y="4947738"/>
            <a:ext cx="716067" cy="72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www.effet-papillon.net/data/eur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06" y="4935369"/>
            <a:ext cx="719074" cy="71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1399635" y="5703639"/>
            <a:ext cx="796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Comic Sans MS" panose="030F0702030302020204" pitchFamily="66" charset="0"/>
              </a:rPr>
              <a:t>3 €</a:t>
            </a:r>
            <a:endParaRPr lang="fr-FR" sz="2000" dirty="0" smtClean="0">
              <a:latin typeface="Comic Sans MS" panose="030F0702030302020204" pitchFamily="66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364380" y="5654443"/>
            <a:ext cx="31951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Comic Sans MS" panose="030F0702030302020204" pitchFamily="66" charset="0"/>
              </a:rPr>
              <a:t>………… c = ...... €………c</a:t>
            </a:r>
            <a:endParaRPr lang="fr-FR" sz="2000" dirty="0" smtClean="0">
              <a:latin typeface="Comic Sans MS" panose="030F0702030302020204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0572" y="6093296"/>
            <a:ext cx="8067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Comic Sans MS" panose="030F0702030302020204" pitchFamily="66" charset="0"/>
              </a:rPr>
              <a:t>Quand cela dépasse 99 c il faut convertir les centimes en euros.</a:t>
            </a:r>
            <a:endParaRPr lang="fr-FR" sz="2000" dirty="0" smtClean="0">
              <a:latin typeface="Comic Sans MS" panose="030F0702030302020204" pitchFamily="66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617221" y="1037927"/>
            <a:ext cx="434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8</a:t>
            </a:r>
            <a:endParaRPr lang="fr-FR" sz="20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27629" y="975791"/>
            <a:ext cx="434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7</a:t>
            </a:r>
            <a:endParaRPr lang="fr-FR" sz="20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99610" y="3429000"/>
            <a:ext cx="106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100</a:t>
            </a:r>
            <a:endParaRPr lang="fr-FR" sz="20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06363" y="5573948"/>
            <a:ext cx="812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125</a:t>
            </a:r>
            <a:endParaRPr lang="fr-FR" sz="20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882038" y="5573947"/>
            <a:ext cx="434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</a:t>
            </a:r>
            <a:endParaRPr lang="fr-FR" sz="20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585773" y="5631631"/>
            <a:ext cx="5868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25</a:t>
            </a:r>
            <a:endParaRPr lang="fr-FR" sz="20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45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27" grpId="0"/>
      <p:bldP spid="28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379</Words>
  <Application>Microsoft Office PowerPoint</Application>
  <PresentationFormat>Affichage à l'écran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La monnaie</vt:lpstr>
      <vt:lpstr>Question de départ : Combien existe-t-il de pièces ? Dessine les toutes</vt:lpstr>
      <vt:lpstr>Présentation PowerPoint</vt:lpstr>
      <vt:lpstr>Présentation PowerPoint</vt:lpstr>
      <vt:lpstr>Comment faire 1 € avec ….?</vt:lpstr>
      <vt:lpstr>Comment faire pour obtenir ? </vt:lpstr>
      <vt:lpstr>Comment faire pour obtenir ? </vt:lpstr>
      <vt:lpstr>Combien ça fait ?</vt:lpstr>
      <vt:lpstr>Présentation PowerPoint</vt:lpstr>
      <vt:lpstr>Je m’entraine sur ma fiche</vt:lpstr>
      <vt:lpstr>http://www.logicieleducatif.fr/math/calcul/euromonnaie.php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monnaie</dc:title>
  <dc:creator>Romain</dc:creator>
  <cp:lastModifiedBy>Romain</cp:lastModifiedBy>
  <cp:revision>12</cp:revision>
  <dcterms:created xsi:type="dcterms:W3CDTF">2014-12-30T21:13:51Z</dcterms:created>
  <dcterms:modified xsi:type="dcterms:W3CDTF">2014-12-30T23:27:35Z</dcterms:modified>
</cp:coreProperties>
</file>