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06/04/2014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3508" y="44624"/>
            <a:ext cx="752483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000" dirty="0" smtClean="0">
                <a:latin typeface="CANDY INC." pitchFamily="50" charset="0"/>
              </a:rPr>
              <a:t>La technique </a:t>
            </a:r>
            <a:r>
              <a:rPr lang="fr-FR" sz="8000" dirty="0" err="1" smtClean="0">
                <a:latin typeface="CANDY INC." pitchFamily="50" charset="0"/>
              </a:rPr>
              <a:t>operatoire</a:t>
            </a:r>
            <a:endParaRPr lang="fr-FR" sz="8000" dirty="0">
              <a:latin typeface="CANDY INC." pitchFamily="50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aller avoir besoin pour cette séance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03648" y="242088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</a:t>
            </a:r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868195" y="2420888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0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440" y="2571006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1259632" y="3356992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3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23528" y="3614094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6912768" y="3614094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5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279" y="3474779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i10.twenga.com/fournitures/cahier-de-brouillon/clairefontaine-cahier-de-brouillon-tp_144088839731757407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518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1333340" y="5121188"/>
            <a:ext cx="395874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de brouillon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8" name="Picture 2" descr="http://www.kwebox.com/images/products/1351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636075"/>
            <a:ext cx="1224136" cy="156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6660231" y="4636036"/>
            <a:ext cx="2259683" cy="1601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Feuille de classeur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calc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 4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1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2" grpId="0"/>
      <p:bldP spid="14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496" y="836712"/>
            <a:ext cx="5704655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856984" cy="1143000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Barberousse doit partager </a:t>
            </a:r>
            <a:r>
              <a:rPr lang="fr-F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952</a:t>
            </a:r>
            <a:r>
              <a:rPr lang="fr-FR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smtClean="0">
                <a:latin typeface="Comic Sans MS" panose="030F0702030302020204" pitchFamily="66" charset="0"/>
              </a:rPr>
              <a:t>pièces entre </a:t>
            </a:r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</a:t>
            </a:r>
            <a:r>
              <a:rPr lang="fr-FR" sz="2400" dirty="0" smtClean="0">
                <a:latin typeface="Comic Sans MS" panose="030F0702030302020204" pitchFamily="66" charset="0"/>
              </a:rPr>
              <a:t> pirates. Combien de pièces va avoir chaque pirate ?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5616624" cy="576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Explications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868144" y="1052736"/>
            <a:ext cx="33123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Technique opératoire</a:t>
            </a:r>
            <a:endParaRPr lang="fr-FR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953018" y="1628800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9  5  2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7740352" y="162880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7596336" y="1772816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7596336" y="2141240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24087" y="1628800"/>
            <a:ext cx="571606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Je cherche dans la table de </a:t>
            </a:r>
            <a:r>
              <a:rPr lang="fr-FR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le plus près de 9 sans dépasser. </a:t>
            </a:r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 x 2 = 8. </a:t>
            </a:r>
            <a:endParaRPr lang="fr-FR" sz="18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219475" y="3068960"/>
            <a:ext cx="572067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descends le 5 des dizaines à côté du reste des centaines (1). J’ai donc 15. Je cherche dans la table de 4 le plus près de 15 - </a:t>
            </a:r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4x3 =12. </a:t>
            </a:r>
            <a:endParaRPr lang="fr-FR" sz="18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224087" y="1268760"/>
            <a:ext cx="571606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commence par la gauche. Ici les centaines.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251520" y="3933056"/>
            <a:ext cx="3774374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dans le quotient.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21561" y="4257092"/>
            <a:ext cx="5718590" cy="6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12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en dessous du 15 et je cherche le reste en faisant la soustraction. (reste 3)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253607" y="4869160"/>
            <a:ext cx="5110481" cy="387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descends le 2 à côté du 3. J’ai donc 32.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251519" y="5229200"/>
            <a:ext cx="5688631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cherche dans la table de 4 le plus près de 32. – </a:t>
            </a:r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 x 8 = 32</a:t>
            </a:r>
            <a:endParaRPr lang="fr-FR" sz="18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253607" y="5841268"/>
            <a:ext cx="3774374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10.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dans le quotient.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253607" y="6165304"/>
            <a:ext cx="5686543" cy="6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11.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32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en dessous du 32 et je cherche le reste en faisant la soustraction. (reste 0).</a:t>
            </a:r>
            <a:r>
              <a:rPr lang="fr-FR" sz="1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fin</a:t>
            </a:r>
            <a:endParaRPr lang="fr-FR" sz="1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256132" y="2204864"/>
            <a:ext cx="525197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dans le quotient.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256132" y="2492896"/>
            <a:ext cx="561201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j’écris le </a:t>
            </a:r>
            <a:r>
              <a:rPr lang="fr-FR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en dessous du 9. Je fais ensuite la soustraction pour trouver le reste </a:t>
            </a:r>
            <a:r>
              <a:rPr lang="fr-FR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r>
              <a:rPr lang="fr-F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 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7668344" y="2204864"/>
            <a:ext cx="833037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. 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6084168" y="216090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  <a:endParaRPr lang="fr-FR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29" name="Connecteur droit avec flèche 28"/>
          <p:cNvCxnSpPr>
            <a:stCxn id="6" idx="2"/>
            <a:endCxn id="31" idx="0"/>
          </p:cNvCxnSpPr>
          <p:nvPr/>
        </p:nvCxnSpPr>
        <p:spPr>
          <a:xfrm flipH="1">
            <a:off x="6797815" y="2204864"/>
            <a:ext cx="1286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Espace réservé du contenu 2"/>
          <p:cNvSpPr txBox="1">
            <a:spLocks/>
          </p:cNvSpPr>
          <p:nvPr/>
        </p:nvSpPr>
        <p:spPr>
          <a:xfrm>
            <a:off x="6084168" y="272931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6588224" y="270892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34" name="Connecteur droit 33"/>
          <p:cNvCxnSpPr/>
          <p:nvPr/>
        </p:nvCxnSpPr>
        <p:spPr>
          <a:xfrm>
            <a:off x="6120172" y="2706154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012160" y="2181366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6084168" y="324898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endParaRPr lang="fr-FR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6569709" y="321297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7056131" y="380704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6673098" y="378904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5" name="Espace réservé du contenu 2"/>
          <p:cNvSpPr txBox="1">
            <a:spLocks/>
          </p:cNvSpPr>
          <p:nvPr/>
        </p:nvSpPr>
        <p:spPr>
          <a:xfrm>
            <a:off x="7036191" y="429309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6" name="Espace réservé du contenu 2"/>
          <p:cNvSpPr txBox="1">
            <a:spLocks/>
          </p:cNvSpPr>
          <p:nvPr/>
        </p:nvSpPr>
        <p:spPr>
          <a:xfrm>
            <a:off x="6660232" y="429309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endParaRPr lang="fr-FR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7" name="Espace réservé du contenu 2"/>
          <p:cNvSpPr txBox="1">
            <a:spLocks/>
          </p:cNvSpPr>
          <p:nvPr/>
        </p:nvSpPr>
        <p:spPr>
          <a:xfrm>
            <a:off x="7070723" y="4850401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9" name="Espace réservé du contenu 2"/>
          <p:cNvSpPr txBox="1">
            <a:spLocks/>
          </p:cNvSpPr>
          <p:nvPr/>
        </p:nvSpPr>
        <p:spPr>
          <a:xfrm>
            <a:off x="6683571" y="4850401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>
            <a:off x="6101657" y="3789040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634701" y="4850401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6084612" y="3248979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6588224" y="4293096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Espace réservé du contenu 2"/>
          <p:cNvSpPr txBox="1">
            <a:spLocks/>
          </p:cNvSpPr>
          <p:nvPr/>
        </p:nvSpPr>
        <p:spPr>
          <a:xfrm>
            <a:off x="7604446" y="220486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5" name="Espace réservé du contenu 2"/>
          <p:cNvSpPr txBox="1">
            <a:spLocks/>
          </p:cNvSpPr>
          <p:nvPr/>
        </p:nvSpPr>
        <p:spPr>
          <a:xfrm>
            <a:off x="7875271" y="220486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endParaRPr lang="fr-F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Espace réservé du contenu 2"/>
          <p:cNvSpPr txBox="1">
            <a:spLocks/>
          </p:cNvSpPr>
          <p:nvPr/>
        </p:nvSpPr>
        <p:spPr>
          <a:xfrm>
            <a:off x="8185266" y="220486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  <a:endParaRPr lang="fr-F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9" name="Espace réservé du contenu 2"/>
          <p:cNvSpPr txBox="1">
            <a:spLocks/>
          </p:cNvSpPr>
          <p:nvPr/>
        </p:nvSpPr>
        <p:spPr>
          <a:xfrm>
            <a:off x="5940152" y="6161121"/>
            <a:ext cx="3275857" cy="50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952 : 4 = 238 reste 0</a:t>
            </a:r>
            <a:endParaRPr lang="fr-FR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0" name="Espace réservé du contenu 2"/>
          <p:cNvSpPr txBox="1">
            <a:spLocks/>
          </p:cNvSpPr>
          <p:nvPr/>
        </p:nvSpPr>
        <p:spPr>
          <a:xfrm>
            <a:off x="5940152" y="5561714"/>
            <a:ext cx="3168352" cy="6035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 chiffres au quotient car 4x</a:t>
            </a:r>
            <a:r>
              <a:rPr lang="fr-F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100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&lt;952 &lt; </a:t>
            </a:r>
            <a:r>
              <a:rPr lang="fr-FR" sz="2000" strike="sng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4x1000</a:t>
            </a:r>
            <a:endParaRPr lang="fr-FR" sz="2000" strike="sngStrik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8294453" y="2996952"/>
            <a:ext cx="0" cy="2564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endCxn id="43" idx="0"/>
          </p:cNvCxnSpPr>
          <p:nvPr/>
        </p:nvCxnSpPr>
        <p:spPr>
          <a:xfrm flipH="1">
            <a:off x="7265722" y="2132856"/>
            <a:ext cx="14592" cy="1674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64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  <p:bldP spid="5" grpId="0"/>
      <p:bldP spid="6" grpId="0"/>
      <p:bldP spid="7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4" grpId="0"/>
      <p:bldP spid="55" grpId="0"/>
      <p:bldP spid="56" grpId="0"/>
      <p:bldP spid="59" grpId="0"/>
      <p:bldP spid="60" grpId="0"/>
      <p:bldP spid="6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634082"/>
          </a:xfrm>
        </p:spPr>
        <p:txBody>
          <a:bodyPr>
            <a:normAutofit fontScale="90000"/>
          </a:bodyPr>
          <a:lstStyle/>
          <a:p>
            <a:pPr algn="just"/>
            <a:r>
              <a:rPr lang="fr-FR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4. La technique opératoire</a:t>
            </a:r>
            <a:endParaRPr lang="fr-FR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C0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07504" y="2069232"/>
            <a:ext cx="171532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6  7  6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894838" y="206923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750822" y="2213248"/>
            <a:ext cx="0" cy="36536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750822" y="2581672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512" y="692696"/>
            <a:ext cx="8796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u="sng" dirty="0" smtClean="0">
                <a:latin typeface="Comic Sans MS" panose="030F0702030302020204" pitchFamily="66" charset="0"/>
              </a:rPr>
              <a:t>Rappel</a:t>
            </a:r>
            <a:r>
              <a:rPr lang="fr-FR" i="1" u="sng" dirty="0">
                <a:latin typeface="Comic Sans MS" panose="030F0702030302020204" pitchFamily="66" charset="0"/>
              </a:rPr>
              <a:t> </a:t>
            </a:r>
            <a:r>
              <a:rPr lang="fr-FR" dirty="0">
                <a:latin typeface="Comic Sans MS" panose="030F0702030302020204" pitchFamily="66" charset="0"/>
              </a:rPr>
              <a:t>: on cherche à encadrer le quotient avant de poser la </a:t>
            </a:r>
            <a:r>
              <a:rPr lang="fr-FR" dirty="0" smtClean="0">
                <a:latin typeface="Comic Sans MS" panose="030F0702030302020204" pitchFamily="66" charset="0"/>
              </a:rPr>
              <a:t>division</a:t>
            </a:r>
          </a:p>
          <a:p>
            <a:pPr algn="ctr"/>
            <a:r>
              <a:rPr lang="fr-FR" dirty="0" smtClean="0">
                <a:latin typeface="Comic Sans MS" panose="030F0702030302020204" pitchFamily="66" charset="0"/>
              </a:rPr>
              <a:t>  3 </a:t>
            </a:r>
            <a:r>
              <a:rPr lang="fr-FR" dirty="0">
                <a:latin typeface="Comic Sans MS" panose="030F0702030302020204" pitchFamily="66" charset="0"/>
              </a:rPr>
              <a:t>x </a:t>
            </a:r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</a:rPr>
              <a:t>100</a:t>
            </a:r>
            <a:r>
              <a:rPr lang="fr-FR" dirty="0">
                <a:latin typeface="Comic Sans MS" panose="030F0702030302020204" pitchFamily="66" charset="0"/>
              </a:rPr>
              <a:t> &lt; </a:t>
            </a:r>
            <a:r>
              <a:rPr lang="fr-FR" dirty="0" smtClean="0">
                <a:latin typeface="Comic Sans MS" panose="030F0702030302020204" pitchFamily="66" charset="0"/>
              </a:rPr>
              <a:t>676 </a:t>
            </a:r>
            <a:r>
              <a:rPr lang="fr-FR" dirty="0">
                <a:latin typeface="Comic Sans MS" panose="030F0702030302020204" pitchFamily="66" charset="0"/>
              </a:rPr>
              <a:t>&lt; 3 x </a:t>
            </a:r>
            <a:r>
              <a:rPr lang="fr-FR" b="1" strike="sngStrike" dirty="0">
                <a:solidFill>
                  <a:srgbClr val="C00000"/>
                </a:solidFill>
                <a:latin typeface="Comic Sans MS" panose="030F0702030302020204" pitchFamily="66" charset="0"/>
              </a:rPr>
              <a:t>1 000</a:t>
            </a:r>
            <a:endParaRPr lang="fr-FR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1342509"/>
            <a:ext cx="8796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On pose la division (un carreau par nombre et tout à la règle et on écrit au crayon papier pour pouvoir gommer)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87824" y="206923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Pour s’aider il faut penser à avoir la table de </a:t>
            </a:r>
            <a:r>
              <a:rPr lang="fr-FR" dirty="0" smtClean="0">
                <a:latin typeface="Comic Sans MS" panose="030F0702030302020204" pitchFamily="66" charset="0"/>
              </a:rPr>
              <a:t>3 </a:t>
            </a:r>
            <a:r>
              <a:rPr lang="fr-FR" dirty="0">
                <a:latin typeface="Comic Sans MS" panose="030F0702030302020204" pitchFamily="66" charset="0"/>
              </a:rPr>
              <a:t>à coté de </a:t>
            </a:r>
            <a:r>
              <a:rPr lang="fr-FR" dirty="0" smtClean="0">
                <a:latin typeface="Comic Sans MS" panose="030F0702030302020204" pitchFamily="66" charset="0"/>
              </a:rPr>
              <a:t>soit </a:t>
            </a:r>
            <a:r>
              <a:rPr lang="fr-FR" dirty="0">
                <a:latin typeface="Comic Sans MS" panose="030F0702030302020204" pitchFamily="66" charset="0"/>
              </a:rPr>
              <a:t>ou la construire sur son ardoise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7824" y="2828836"/>
            <a:ext cx="59883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Comic Sans MS" panose="030F0702030302020204" pitchFamily="66" charset="0"/>
              </a:rPr>
              <a:t>1) </a:t>
            </a:r>
            <a:r>
              <a:rPr lang="fr-FR" b="1" dirty="0">
                <a:latin typeface="Comic Sans MS" panose="030F0702030302020204" pitchFamily="66" charset="0"/>
              </a:rPr>
              <a:t>On cherche dans 6 combien de fois 3</a:t>
            </a:r>
            <a:r>
              <a:rPr lang="fr-FR" dirty="0">
                <a:latin typeface="Comic Sans MS" panose="030F0702030302020204" pitchFamily="66" charset="0"/>
              </a:rPr>
              <a:t> (3x</a:t>
            </a:r>
            <a:r>
              <a:rPr lang="fr-FR" b="1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fr-FR" dirty="0">
                <a:latin typeface="Comic Sans MS" panose="030F0702030302020204" pitchFamily="66" charset="0"/>
              </a:rPr>
              <a:t>=</a:t>
            </a:r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</a:rPr>
              <a:t>6</a:t>
            </a:r>
            <a:r>
              <a:rPr lang="fr-FR" dirty="0">
                <a:latin typeface="Comic Sans MS" panose="030F0702030302020204" pitchFamily="66" charset="0"/>
              </a:rPr>
              <a:t>). On l’a deux fois donc on écrit 2 dans le quotient et </a:t>
            </a:r>
            <a:r>
              <a:rPr lang="fr-FR" b="1" dirty="0">
                <a:latin typeface="Comic Sans MS" panose="030F0702030302020204" pitchFamily="66" charset="0"/>
              </a:rPr>
              <a:t>on pose la soustraction 6-6</a:t>
            </a:r>
            <a:r>
              <a:rPr lang="fr-FR" dirty="0">
                <a:latin typeface="Comic Sans MS" panose="030F0702030302020204" pitchFamily="66" charset="0"/>
              </a:rPr>
              <a:t>. Ainsi on trouve le reste</a:t>
            </a:r>
            <a:r>
              <a:rPr lang="fr-FR" dirty="0" smtClean="0">
                <a:latin typeface="Comic Sans MS" panose="030F0702030302020204" pitchFamily="66" charset="0"/>
              </a:rPr>
              <a:t>. (0)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87824" y="4077072"/>
            <a:ext cx="59163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2) On abaisse le 7 et on cherche </a:t>
            </a:r>
            <a:r>
              <a:rPr lang="fr-FR" b="1" dirty="0">
                <a:latin typeface="Comic Sans MS" panose="030F0702030302020204" pitchFamily="66" charset="0"/>
              </a:rPr>
              <a:t>dans 7 combien de fois 3</a:t>
            </a:r>
            <a:r>
              <a:rPr lang="fr-FR" dirty="0">
                <a:latin typeface="Comic Sans MS" panose="030F0702030302020204" pitchFamily="66" charset="0"/>
              </a:rPr>
              <a:t> (3x</a:t>
            </a:r>
            <a:r>
              <a:rPr lang="fr-FR" b="1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fr-FR" dirty="0">
                <a:latin typeface="Comic Sans MS" panose="030F0702030302020204" pitchFamily="66" charset="0"/>
              </a:rPr>
              <a:t>=</a:t>
            </a:r>
            <a:r>
              <a:rPr lang="fr-FR" b="1" dirty="0">
                <a:solidFill>
                  <a:srgbClr val="C00000"/>
                </a:solidFill>
                <a:latin typeface="Comic Sans MS" panose="030F0702030302020204" pitchFamily="66" charset="0"/>
              </a:rPr>
              <a:t>6</a:t>
            </a:r>
            <a:r>
              <a:rPr lang="fr-FR" dirty="0">
                <a:latin typeface="Comic Sans MS" panose="030F0702030302020204" pitchFamily="66" charset="0"/>
              </a:rPr>
              <a:t>). On l’a deux fois donc on écrit 2 dans le quotient  et on pose la soustraction </a:t>
            </a:r>
            <a:r>
              <a:rPr lang="fr-FR" b="1" dirty="0">
                <a:latin typeface="Comic Sans MS" panose="030F0702030302020204" pitchFamily="66" charset="0"/>
              </a:rPr>
              <a:t>7-6 = 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87824" y="5180999"/>
            <a:ext cx="5714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Comic Sans MS" panose="030F0702030302020204" pitchFamily="66" charset="0"/>
              </a:rPr>
              <a:t>3) on abaisse le </a:t>
            </a:r>
            <a:r>
              <a:rPr lang="fr-FR" dirty="0" smtClean="0">
                <a:latin typeface="Comic Sans MS" panose="030F0702030302020204" pitchFamily="66" charset="0"/>
              </a:rPr>
              <a:t>6 </a:t>
            </a:r>
            <a:r>
              <a:rPr lang="fr-FR" dirty="0">
                <a:latin typeface="Comic Sans MS" panose="030F0702030302020204" pitchFamily="66" charset="0"/>
              </a:rPr>
              <a:t>à coté du 1. Ça donne </a:t>
            </a:r>
            <a:r>
              <a:rPr lang="fr-FR" dirty="0" smtClean="0">
                <a:latin typeface="Comic Sans MS" panose="030F0702030302020204" pitchFamily="66" charset="0"/>
              </a:rPr>
              <a:t>16. </a:t>
            </a:r>
            <a:r>
              <a:rPr lang="fr-FR" dirty="0">
                <a:latin typeface="Comic Sans MS" panose="030F0702030302020204" pitchFamily="66" charset="0"/>
              </a:rPr>
              <a:t>Dans </a:t>
            </a:r>
            <a:r>
              <a:rPr lang="fr-FR" b="1" dirty="0" smtClean="0">
                <a:latin typeface="Comic Sans MS" panose="030F0702030302020204" pitchFamily="66" charset="0"/>
              </a:rPr>
              <a:t>16 </a:t>
            </a:r>
            <a:r>
              <a:rPr lang="fr-FR" b="1" dirty="0">
                <a:latin typeface="Comic Sans MS" panose="030F0702030302020204" pitchFamily="66" charset="0"/>
              </a:rPr>
              <a:t>combien de fois </a:t>
            </a:r>
            <a:r>
              <a:rPr lang="fr-FR" b="1" dirty="0" smtClean="0">
                <a:latin typeface="Comic Sans MS" panose="030F0702030302020204" pitchFamily="66" charset="0"/>
              </a:rPr>
              <a:t>3 </a:t>
            </a:r>
            <a:r>
              <a:rPr lang="fr-FR" dirty="0" smtClean="0">
                <a:latin typeface="Comic Sans MS" panose="030F0702030302020204" pitchFamily="66" charset="0"/>
              </a:rPr>
              <a:t>(</a:t>
            </a:r>
            <a:r>
              <a:rPr lang="fr-FR" dirty="0">
                <a:latin typeface="Comic Sans MS" panose="030F0702030302020204" pitchFamily="66" charset="0"/>
              </a:rPr>
              <a:t>3x5=15). On l’a cinq fois donc on écrit 5 dans le quotient et on pose la soustraction </a:t>
            </a:r>
            <a:r>
              <a:rPr lang="fr-FR" dirty="0" smtClean="0">
                <a:latin typeface="Comic Sans MS" panose="030F0702030302020204" pitchFamily="66" charset="0"/>
              </a:rPr>
              <a:t>16-15 = 0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51520" y="2579672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763688" y="2564904"/>
            <a:ext cx="833037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 . 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704546" y="256490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1970615" y="256490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267744" y="256490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218793" y="3118688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10781" y="2593900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267663" y="315573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662965" y="315573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662965" y="358579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612940" y="4149080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04928" y="3706532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686845" y="4161854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128482" y="4149080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>
            <a:off x="899592" y="2645296"/>
            <a:ext cx="0" cy="510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403648" y="2597716"/>
            <a:ext cx="0" cy="1564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38846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706" y="463464"/>
            <a:ext cx="603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21569"/>
            <a:ext cx="603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603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200" y="3597771"/>
            <a:ext cx="603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14" y="4764704"/>
            <a:ext cx="603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296" y="1063283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20" y="1063283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344" y="1063283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48" y="1063283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23" y="196649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47" y="196649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71" y="196649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75" y="196649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66" y="192737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190" y="192737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214" y="192737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118" y="192737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Espace réservé du contenu 2"/>
          <p:cNvSpPr txBox="1">
            <a:spLocks/>
          </p:cNvSpPr>
          <p:nvPr/>
        </p:nvSpPr>
        <p:spPr>
          <a:xfrm>
            <a:off x="1151599" y="4604935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2" name="Espace réservé du contenu 2"/>
          <p:cNvSpPr txBox="1">
            <a:spLocks/>
          </p:cNvSpPr>
          <p:nvPr/>
        </p:nvSpPr>
        <p:spPr>
          <a:xfrm>
            <a:off x="683884" y="4581128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53" name="Connecteur droit 52"/>
          <p:cNvCxnSpPr/>
          <p:nvPr/>
        </p:nvCxnSpPr>
        <p:spPr>
          <a:xfrm>
            <a:off x="657328" y="5112366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49316" y="4669818"/>
            <a:ext cx="129231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Espace réservé du contenu 2"/>
          <p:cNvSpPr txBox="1">
            <a:spLocks/>
          </p:cNvSpPr>
          <p:nvPr/>
        </p:nvSpPr>
        <p:spPr>
          <a:xfrm>
            <a:off x="1132057" y="5112366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Espace réservé du contenu 2"/>
          <p:cNvSpPr txBox="1">
            <a:spLocks/>
          </p:cNvSpPr>
          <p:nvPr/>
        </p:nvSpPr>
        <p:spPr>
          <a:xfrm>
            <a:off x="694404" y="5120231"/>
            <a:ext cx="41918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1148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7" grpId="0"/>
      <p:bldP spid="28" grpId="0"/>
      <p:bldP spid="51" grpId="0"/>
      <p:bldP spid="52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484</Words>
  <Application>Microsoft Office PowerPoint</Application>
  <PresentationFormat>Affichage à l'écran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Barberousse doit partager 952 pièces entre 4 pirates. Combien de pièces va avoir chaque pirate ?</vt:lpstr>
      <vt:lpstr>4. La technique opératoire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Romain</cp:lastModifiedBy>
  <cp:revision>12</cp:revision>
  <dcterms:created xsi:type="dcterms:W3CDTF">2014-04-06T17:39:26Z</dcterms:created>
  <dcterms:modified xsi:type="dcterms:W3CDTF">2014-04-06T20:10:58Z</dcterms:modified>
</cp:coreProperties>
</file>