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82" r:id="rId5"/>
    <p:sldId id="259" r:id="rId6"/>
    <p:sldId id="260" r:id="rId7"/>
    <p:sldId id="281" r:id="rId8"/>
    <p:sldId id="261" r:id="rId9"/>
    <p:sldId id="263" r:id="rId10"/>
    <p:sldId id="264" r:id="rId11"/>
    <p:sldId id="265" r:id="rId12"/>
    <p:sldId id="272" r:id="rId13"/>
    <p:sldId id="273" r:id="rId14"/>
    <p:sldId id="267" r:id="rId15"/>
    <p:sldId id="274" r:id="rId16"/>
    <p:sldId id="268" r:id="rId17"/>
    <p:sldId id="275" r:id="rId18"/>
    <p:sldId id="276" r:id="rId19"/>
    <p:sldId id="277" r:id="rId20"/>
    <p:sldId id="278" r:id="rId21"/>
    <p:sldId id="269" r:id="rId22"/>
    <p:sldId id="270" r:id="rId23"/>
    <p:sldId id="271" r:id="rId24"/>
    <p:sldId id="289" r:id="rId25"/>
    <p:sldId id="290" r:id="rId26"/>
    <p:sldId id="283" r:id="rId27"/>
    <p:sldId id="284" r:id="rId28"/>
    <p:sldId id="285" r:id="rId29"/>
    <p:sldId id="286" r:id="rId30"/>
    <p:sldId id="287" r:id="rId31"/>
    <p:sldId id="288" r:id="rId3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p Bruyère" initials="jB" lastIdx="0" clrIdx="0">
    <p:extLst>
      <p:ext uri="{19B8F6BF-5375-455C-9EA6-DF929625EA0E}">
        <p15:presenceInfo xmlns:p15="http://schemas.microsoft.com/office/powerpoint/2012/main" userId="d1af9d64228d9c8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66"/>
    <a:srgbClr val="FFFF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21F96-B12F-4159-B8B6-54F2163E2DFF}" type="datetimeFigureOut">
              <a:rPr lang="fr-FR" smtClean="0"/>
              <a:t>13/12/2016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249C7-32FD-48EB-82DF-ACA1B923D5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6838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21F96-B12F-4159-B8B6-54F2163E2DFF}" type="datetimeFigureOut">
              <a:rPr lang="fr-FR" smtClean="0"/>
              <a:t>13/12/2016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249C7-32FD-48EB-82DF-ACA1B923D5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5012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21F96-B12F-4159-B8B6-54F2163E2DFF}" type="datetimeFigureOut">
              <a:rPr lang="fr-FR" smtClean="0"/>
              <a:t>13/12/2016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249C7-32FD-48EB-82DF-ACA1B923D5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9567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21F96-B12F-4159-B8B6-54F2163E2DFF}" type="datetimeFigureOut">
              <a:rPr lang="fr-FR" smtClean="0"/>
              <a:t>13/12/2016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249C7-32FD-48EB-82DF-ACA1B923D5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600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21F96-B12F-4159-B8B6-54F2163E2DFF}" type="datetimeFigureOut">
              <a:rPr lang="fr-FR" smtClean="0"/>
              <a:t>13/12/2016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249C7-32FD-48EB-82DF-ACA1B923D5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6503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21F96-B12F-4159-B8B6-54F2163E2DFF}" type="datetimeFigureOut">
              <a:rPr lang="fr-FR" smtClean="0"/>
              <a:t>13/12/2016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249C7-32FD-48EB-82DF-ACA1B923D5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4783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21F96-B12F-4159-B8B6-54F2163E2DFF}" type="datetimeFigureOut">
              <a:rPr lang="fr-FR" smtClean="0"/>
              <a:t>13/12/2016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249C7-32FD-48EB-82DF-ACA1B923D5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8949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21F96-B12F-4159-B8B6-54F2163E2DFF}" type="datetimeFigureOut">
              <a:rPr lang="fr-FR" smtClean="0"/>
              <a:t>13/12/2016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249C7-32FD-48EB-82DF-ACA1B923D5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9607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21F96-B12F-4159-B8B6-54F2163E2DFF}" type="datetimeFigureOut">
              <a:rPr lang="fr-FR" smtClean="0"/>
              <a:t>13/12/2016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249C7-32FD-48EB-82DF-ACA1B923D5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6603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21F96-B12F-4159-B8B6-54F2163E2DFF}" type="datetimeFigureOut">
              <a:rPr lang="fr-FR" smtClean="0"/>
              <a:t>13/12/2016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249C7-32FD-48EB-82DF-ACA1B923D5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7425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21F96-B12F-4159-B8B6-54F2163E2DFF}" type="datetimeFigureOut">
              <a:rPr lang="fr-FR" smtClean="0"/>
              <a:t>13/12/2016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249C7-32FD-48EB-82DF-ACA1B923D5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5320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21F96-B12F-4159-B8B6-54F2163E2DFF}" type="datetimeFigureOut">
              <a:rPr lang="fr-FR" smtClean="0"/>
              <a:t>13/12/2016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4249C7-32FD-48EB-82DF-ACA1B923D5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295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0.png"/><Relationship Id="rId7" Type="http://schemas.openxmlformats.org/officeDocument/2006/relationships/image" Target="../media/image14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0.png"/><Relationship Id="rId9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923911"/>
            <a:ext cx="8805149" cy="1122073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« Décroissances </a:t>
            </a:r>
            <a:r>
              <a:rPr lang="fr-FR" b="1" dirty="0" smtClean="0"/>
              <a:t>radioactives, fissions et fusions</a:t>
            </a:r>
            <a:r>
              <a:rPr lang="fr-FR" b="1" dirty="0" smtClean="0"/>
              <a:t> »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sz="3600" b="1" dirty="0" smtClean="0">
                <a:solidFill>
                  <a:srgbClr val="00B0F0"/>
                </a:solidFill>
              </a:rPr>
              <a:t>(TRANSFORMATIONS NUCLÉAIRES </a:t>
            </a:r>
            <a:r>
              <a:rPr lang="fr-FR" sz="3600" b="1" dirty="0" smtClean="0">
                <a:solidFill>
                  <a:srgbClr val="00B0F0"/>
                </a:solidFill>
              </a:rPr>
              <a:t>SPONTANÉES ET PROVOQUÉES)</a:t>
            </a:r>
            <a:endParaRPr lang="fr-FR" sz="36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581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9641" y="399534"/>
            <a:ext cx="29065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i="1" dirty="0">
                <a:solidFill>
                  <a:srgbClr val="FF0000"/>
                </a:solidFill>
              </a:rPr>
              <a:t>Discussion </a:t>
            </a:r>
            <a:r>
              <a:rPr lang="fr-FR" sz="3200" b="1" i="1" dirty="0" smtClean="0">
                <a:solidFill>
                  <a:srgbClr val="FF0000"/>
                </a:solidFill>
              </a:rPr>
              <a:t>n°1 : </a:t>
            </a:r>
            <a:endParaRPr lang="fr-FR" sz="3200" b="1" i="1" dirty="0">
              <a:solidFill>
                <a:srgbClr val="FF000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759200" y="691921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La désintégration radioactive :</a:t>
            </a:r>
            <a:endParaRPr lang="fr-FR" sz="2800" dirty="0"/>
          </a:p>
        </p:txBody>
      </p:sp>
      <p:sp>
        <p:nvSpPr>
          <p:cNvPr id="4" name="ZoneTexte 3"/>
          <p:cNvSpPr txBox="1"/>
          <p:nvPr/>
        </p:nvSpPr>
        <p:spPr>
          <a:xfrm>
            <a:off x="3456206" y="1463040"/>
            <a:ext cx="81261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00B050"/>
                </a:solidFill>
              </a:rPr>
              <a:t>Prévisible ?   </a:t>
            </a:r>
            <a:r>
              <a:rPr lang="fr-FR" sz="2800" dirty="0" smtClean="0">
                <a:solidFill>
                  <a:srgbClr val="0070C0"/>
                </a:solidFill>
              </a:rPr>
              <a:t>Aléatoire ?   </a:t>
            </a:r>
            <a:r>
              <a:rPr lang="fr-FR" sz="2800" dirty="0" smtClean="0">
                <a:solidFill>
                  <a:srgbClr val="7030A0"/>
                </a:solidFill>
              </a:rPr>
              <a:t>Les deux ?   </a:t>
            </a:r>
            <a:r>
              <a:rPr lang="fr-FR" sz="2800" dirty="0" smtClean="0">
                <a:solidFill>
                  <a:srgbClr val="C00000"/>
                </a:solidFill>
              </a:rPr>
              <a:t>Ni l’un ni l’autre ?</a:t>
            </a:r>
            <a:endParaRPr lang="fr-FR" sz="2800" dirty="0">
              <a:solidFill>
                <a:srgbClr val="C000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054834" y="2234159"/>
            <a:ext cx="315140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i="1" dirty="0">
                <a:solidFill>
                  <a:srgbClr val="FF0000"/>
                </a:solidFill>
              </a:rPr>
              <a:t>Discussion </a:t>
            </a:r>
            <a:r>
              <a:rPr lang="fr-FR" sz="3200" b="1" i="1" dirty="0" smtClean="0">
                <a:solidFill>
                  <a:srgbClr val="FF0000"/>
                </a:solidFill>
              </a:rPr>
              <a:t>n°2 </a:t>
            </a:r>
            <a:r>
              <a:rPr lang="fr-FR" sz="3200" b="1" i="1" dirty="0">
                <a:solidFill>
                  <a:srgbClr val="FF0000"/>
                </a:solidFill>
              </a:rPr>
              <a:t>: </a:t>
            </a:r>
          </a:p>
          <a:p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3759200" y="3095933"/>
            <a:ext cx="6441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>
                <a:solidFill>
                  <a:schemeClr val="accent1">
                    <a:lumMod val="75000"/>
                  </a:schemeClr>
                </a:solidFill>
              </a:rPr>
              <a:t>L</a:t>
            </a:r>
            <a:r>
              <a:rPr lang="fr-FR" sz="2400" b="1" i="1" dirty="0" smtClean="0">
                <a:solidFill>
                  <a:schemeClr val="accent1">
                    <a:lumMod val="75000"/>
                  </a:schemeClr>
                </a:solidFill>
              </a:rPr>
              <a:t>’énergie libérée (pour stabiliser le système) </a:t>
            </a:r>
            <a:r>
              <a:rPr lang="fr-FR" sz="2400" b="1" i="1" dirty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4490720" y="3557598"/>
            <a:ext cx="5709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i="1" dirty="0" smtClean="0">
                <a:latin typeface="Arial Black" panose="020B0A04020102020204" pitchFamily="34" charset="0"/>
              </a:rPr>
              <a:t>Où est-elle passée ?</a:t>
            </a:r>
            <a:endParaRPr lang="fr-FR" sz="2400" i="1" dirty="0">
              <a:latin typeface="Arial Black" panose="020B0A04020102020204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831840" y="4019263"/>
            <a:ext cx="51003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i="1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Sous quelle(s) forme(s) se manifeste-t-elle ??</a:t>
            </a:r>
            <a:endParaRPr lang="fr-FR" sz="2800" i="1" dirty="0">
              <a:solidFill>
                <a:schemeClr val="tx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893508" y="5105303"/>
            <a:ext cx="106888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 smtClean="0">
                <a:solidFill>
                  <a:srgbClr val="0000FF"/>
                </a:solidFill>
              </a:rPr>
              <a:t>- sous </a:t>
            </a:r>
            <a:r>
              <a:rPr lang="fr-FR" sz="2400" b="1" i="1" dirty="0">
                <a:solidFill>
                  <a:srgbClr val="0000FF"/>
                </a:solidFill>
              </a:rPr>
              <a:t>forme d’énergie </a:t>
            </a:r>
            <a:r>
              <a:rPr lang="fr-FR" sz="2400" b="1" i="1" dirty="0" smtClean="0">
                <a:solidFill>
                  <a:srgbClr val="0000FF"/>
                </a:solidFill>
              </a:rPr>
              <a:t>cinétique (de vitesse) </a:t>
            </a:r>
            <a:r>
              <a:rPr lang="fr-FR" sz="2400" b="1" i="1" dirty="0">
                <a:solidFill>
                  <a:srgbClr val="0000FF"/>
                </a:solidFill>
              </a:rPr>
              <a:t>communiquée </a:t>
            </a:r>
            <a:r>
              <a:rPr lang="fr-FR" sz="2400" b="1" i="1" dirty="0" smtClean="0">
                <a:solidFill>
                  <a:srgbClr val="0000FF"/>
                </a:solidFill>
              </a:rPr>
              <a:t>à (aux)  </a:t>
            </a:r>
            <a:r>
              <a:rPr lang="fr-FR" sz="2400" b="1" i="1" dirty="0">
                <a:solidFill>
                  <a:srgbClr val="0000FF"/>
                </a:solidFill>
              </a:rPr>
              <a:t>la </a:t>
            </a:r>
            <a:r>
              <a:rPr lang="fr-FR" sz="2400" b="1" i="1" dirty="0" smtClean="0">
                <a:solidFill>
                  <a:srgbClr val="0000FF"/>
                </a:solidFill>
              </a:rPr>
              <a:t>particule(s) éjectée(s)</a:t>
            </a:r>
            <a:endParaRPr lang="fr-FR" sz="2400" b="1" i="1" dirty="0">
              <a:solidFill>
                <a:srgbClr val="0000FF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893508" y="5891810"/>
            <a:ext cx="9499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 smtClean="0">
                <a:solidFill>
                  <a:srgbClr val="7030A0"/>
                </a:solidFill>
              </a:rPr>
              <a:t>- sous forme de rayonnements électromagnétiques de type </a:t>
            </a:r>
            <a:r>
              <a:rPr lang="fr-FR" sz="3600" b="1" i="1" dirty="0" smtClean="0">
                <a:solidFill>
                  <a:srgbClr val="7030A0"/>
                </a:solidFill>
                <a:latin typeface="Symbol" panose="05050102010706020507" pitchFamily="18" charset="2"/>
              </a:rPr>
              <a:t>g</a:t>
            </a:r>
            <a:r>
              <a:rPr lang="fr-FR" sz="2400" b="1" i="1" dirty="0" smtClean="0">
                <a:solidFill>
                  <a:srgbClr val="7030A0"/>
                </a:solidFill>
                <a:latin typeface="+mj-lt"/>
              </a:rPr>
              <a:t> (gamma)</a:t>
            </a:r>
            <a:endParaRPr lang="fr-FR" sz="2400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729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361440" y="833120"/>
            <a:ext cx="6664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i="1" dirty="0" smtClean="0">
                <a:solidFill>
                  <a:srgbClr val="FF0000"/>
                </a:solidFill>
              </a:rPr>
              <a:t>Lois</a:t>
            </a:r>
            <a:r>
              <a:rPr lang="fr-FR" sz="3600" b="1" i="1" dirty="0" smtClean="0">
                <a:solidFill>
                  <a:srgbClr val="0070C0"/>
                </a:solidFill>
              </a:rPr>
              <a:t> de décroissance radioactive</a:t>
            </a:r>
            <a:endParaRPr lang="fr-FR" sz="3600" b="1" i="1" dirty="0">
              <a:solidFill>
                <a:srgbClr val="0070C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824480" y="1704420"/>
            <a:ext cx="8595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 smtClean="0"/>
              <a:t>Tout ceci peut-il être facilement modélisé ?</a:t>
            </a:r>
            <a:endParaRPr lang="fr-FR" sz="2400" b="1" i="1" dirty="0"/>
          </a:p>
        </p:txBody>
      </p:sp>
      <p:sp>
        <p:nvSpPr>
          <p:cNvPr id="5" name="ZoneTexte 4"/>
          <p:cNvSpPr txBox="1"/>
          <p:nvPr/>
        </p:nvSpPr>
        <p:spPr>
          <a:xfrm>
            <a:off x="5709920" y="2479040"/>
            <a:ext cx="5709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i="1" dirty="0" smtClean="0">
                <a:solidFill>
                  <a:schemeClr val="accent1">
                    <a:lumMod val="75000"/>
                  </a:schemeClr>
                </a:solidFill>
              </a:rPr>
              <a:t>A l’aide de formules ou des fonctions mathématiques ?</a:t>
            </a:r>
            <a:endParaRPr lang="fr-FR" sz="28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 descr="http://sens-public.org/IMG/gif/romaindemesmaycolloquevieimage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80" y="2312035"/>
            <a:ext cx="5181600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711200" y="5835729"/>
            <a:ext cx="3088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00B050"/>
                </a:solidFill>
              </a:rPr>
              <a:t>Carbone 14…</a:t>
            </a:r>
            <a:endParaRPr lang="fr-FR" sz="2400" dirty="0">
              <a:solidFill>
                <a:srgbClr val="00B050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596" y="3433147"/>
            <a:ext cx="4691404" cy="2561253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5885645" y="6297394"/>
            <a:ext cx="42500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00B050"/>
                </a:solidFill>
              </a:rPr>
              <a:t>Radon 220…</a:t>
            </a:r>
            <a:endParaRPr lang="fr-FR" sz="2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755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4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772732" y="631065"/>
            <a:ext cx="81780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i="1" dirty="0" smtClean="0">
                <a:solidFill>
                  <a:srgbClr val="FF0000"/>
                </a:solidFill>
              </a:rPr>
              <a:t>Retour à la décroissance radioactive :</a:t>
            </a:r>
            <a:endParaRPr lang="fr-FR" sz="2800" b="1" i="1" dirty="0">
              <a:solidFill>
                <a:srgbClr val="FF000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279561" y="1030310"/>
            <a:ext cx="825535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i="1" dirty="0">
                <a:solidFill>
                  <a:srgbClr val="0000FF"/>
                </a:solidFill>
              </a:rPr>
              <a:t>Nous considérons toujours une </a:t>
            </a:r>
            <a:r>
              <a:rPr lang="fr-FR" sz="2800" b="1" i="1" dirty="0">
                <a:solidFill>
                  <a:srgbClr val="0000FF"/>
                </a:solidFill>
              </a:rPr>
              <a:t>population</a:t>
            </a:r>
            <a:r>
              <a:rPr lang="fr-FR" sz="2800" i="1" dirty="0">
                <a:solidFill>
                  <a:srgbClr val="0000FF"/>
                </a:solidFill>
              </a:rPr>
              <a:t> </a:t>
            </a:r>
            <a:r>
              <a:rPr lang="fr-FR" sz="2400" i="1" dirty="0">
                <a:solidFill>
                  <a:srgbClr val="0000FF"/>
                </a:solidFill>
              </a:rPr>
              <a:t>de noyaux radioactifs (afin de pouvoir valider des résultats statistiques)</a:t>
            </a:r>
            <a:r>
              <a:rPr lang="fr-FR" sz="2400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390918" y="1922862"/>
            <a:ext cx="77273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/>
              <a:t>N(t) : nombre de noyaux présents à la date t</a:t>
            </a:r>
            <a:r>
              <a:rPr lang="fr-FR" sz="2400" b="1" dirty="0"/>
              <a:t> 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120462" y="2537138"/>
            <a:ext cx="86546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 smtClean="0"/>
              <a:t>N(</a:t>
            </a:r>
            <a:r>
              <a:rPr lang="fr-FR" sz="2400" b="1" i="1" dirty="0" err="1" smtClean="0"/>
              <a:t>t+</a:t>
            </a:r>
            <a:r>
              <a:rPr lang="fr-FR" sz="2400" b="1" i="1" dirty="0" err="1" smtClean="0">
                <a:latin typeface="Symbol" panose="05050102010706020507" pitchFamily="18" charset="2"/>
              </a:rPr>
              <a:t>D</a:t>
            </a:r>
            <a:r>
              <a:rPr lang="fr-FR" sz="2400" b="1" i="1" dirty="0" smtClean="0"/>
              <a:t> t</a:t>
            </a:r>
            <a:r>
              <a:rPr lang="fr-FR" sz="2400" b="1" i="1" dirty="0"/>
              <a:t>) nombre de noyaux présents un peu plus tard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390918" y="2998803"/>
            <a:ext cx="103288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i="1" dirty="0"/>
              <a:t>(après qu’une durée </a:t>
            </a:r>
            <a:r>
              <a:rPr lang="fr-FR" sz="2000" b="1" i="1" dirty="0" err="1">
                <a:latin typeface="Symbol" panose="05050102010706020507" pitchFamily="18" charset="2"/>
              </a:rPr>
              <a:t>D</a:t>
            </a:r>
            <a:r>
              <a:rPr lang="fr-FR" sz="2000" i="1" dirty="0" err="1" smtClean="0"/>
              <a:t>t</a:t>
            </a:r>
            <a:r>
              <a:rPr lang="fr-FR" sz="2000" i="1" dirty="0" smtClean="0"/>
              <a:t> </a:t>
            </a:r>
            <a:r>
              <a:rPr lang="fr-FR" sz="2000" i="1" dirty="0"/>
              <a:t>s’est écoulée depuis la date t, on se trouve donc à la date t + </a:t>
            </a:r>
            <a:r>
              <a:rPr lang="fr-FR" sz="2000" b="1" i="1" dirty="0" err="1">
                <a:latin typeface="Symbol" panose="05050102010706020507" pitchFamily="18" charset="2"/>
              </a:rPr>
              <a:t>D</a:t>
            </a:r>
            <a:r>
              <a:rPr lang="fr-FR" sz="2000" i="1" dirty="0" err="1" smtClean="0"/>
              <a:t>t</a:t>
            </a:r>
            <a:r>
              <a:rPr lang="fr-FR" sz="2000" i="1" dirty="0" smtClean="0"/>
              <a:t>.)</a:t>
            </a:r>
            <a:r>
              <a:rPr lang="fr-FR" sz="2000" dirty="0" smtClean="0"/>
              <a:t> </a:t>
            </a:r>
            <a:endParaRPr lang="fr-FR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/>
              <p:cNvSpPr txBox="1"/>
              <p:nvPr/>
            </p:nvSpPr>
            <p:spPr>
              <a:xfrm>
                <a:off x="2820473" y="3683358"/>
                <a:ext cx="661974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3200" b="1" dirty="0" smtClean="0">
                    <a:solidFill>
                      <a:srgbClr val="0070C0"/>
                    </a:solidFill>
                  </a:rPr>
                  <a:t>N(t +</a:t>
                </a:r>
                <a:r>
                  <a:rPr lang="fr-FR" sz="3200" b="1" dirty="0" err="1">
                    <a:solidFill>
                      <a:srgbClr val="0070C0"/>
                    </a:solidFill>
                    <a:latin typeface="Symbol" panose="05050102010706020507" pitchFamily="18" charset="2"/>
                  </a:rPr>
                  <a:t>D</a:t>
                </a:r>
                <a:r>
                  <a:rPr lang="fr-FR" sz="3200" b="1" dirty="0" err="1" smtClean="0">
                    <a:solidFill>
                      <a:srgbClr val="0070C0"/>
                    </a:solidFill>
                  </a:rPr>
                  <a:t>t</a:t>
                </a:r>
                <a:r>
                  <a:rPr lang="fr-FR" sz="3200" b="1" dirty="0">
                    <a:solidFill>
                      <a:srgbClr val="0070C0"/>
                    </a:solidFill>
                  </a:rPr>
                  <a:t>) - N(t) = </a:t>
                </a:r>
                <a:r>
                  <a:rPr lang="fr-FR" sz="3200" b="1" dirty="0">
                    <a:solidFill>
                      <a:srgbClr val="0070C0"/>
                    </a:solidFill>
                    <a:latin typeface="Symbol" panose="05050102010706020507" pitchFamily="18" charset="2"/>
                  </a:rPr>
                  <a:t>D</a:t>
                </a:r>
                <a:r>
                  <a:rPr lang="fr-FR" sz="3200" b="1" dirty="0" smtClean="0">
                    <a:solidFill>
                      <a:srgbClr val="0070C0"/>
                    </a:solidFill>
                  </a:rPr>
                  <a:t>N </a:t>
                </a:r>
                <a:r>
                  <a:rPr lang="fr-FR" sz="3200" b="1" dirty="0">
                    <a:solidFill>
                      <a:srgbClr val="0070C0"/>
                    </a:solidFill>
                  </a:rPr>
                  <a:t>= </a:t>
                </a:r>
                <a14:m>
                  <m:oMath xmlns:m="http://schemas.openxmlformats.org/officeDocument/2006/math">
                    <m:r>
                      <a:rPr lang="fr-FR" sz="32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 </m:t>
                    </m:r>
                    <m:acc>
                      <m:accPr>
                        <m:chr m:val="̅"/>
                        <m:ctrlPr>
                          <a:rPr lang="fr-FR" sz="3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3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acc>
                  </m:oMath>
                </a14:m>
                <a:endParaRPr lang="fr-FR" sz="32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" name="ZoneText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0473" y="3683358"/>
                <a:ext cx="6619741" cy="584775"/>
              </a:xfrm>
              <a:prstGeom prst="rect">
                <a:avLst/>
              </a:prstGeom>
              <a:blipFill rotWithShape="0">
                <a:blip r:embed="rId2"/>
                <a:stretch>
                  <a:fillRect l="-2394" t="-15625" b="-3437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/>
              <p:cNvSpPr txBox="1"/>
              <p:nvPr/>
            </p:nvSpPr>
            <p:spPr>
              <a:xfrm>
                <a:off x="3541690" y="4474854"/>
                <a:ext cx="784323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000" i="1" dirty="0"/>
                  <a:t>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</m:oMath>
                </a14:m>
                <a:r>
                  <a:rPr lang="fr-FR" sz="2000" i="1" dirty="0"/>
                  <a:t> est le nombre moyen de désintégrations pendant la durée </a:t>
                </a:r>
                <a:r>
                  <a:rPr lang="fr-FR" sz="2000" i="1" dirty="0" err="1">
                    <a:latin typeface="Symbol" panose="05050102010706020507" pitchFamily="18" charset="2"/>
                  </a:rPr>
                  <a:t>D</a:t>
                </a:r>
                <a:r>
                  <a:rPr lang="fr-FR" sz="2000" i="1" dirty="0" err="1" smtClean="0"/>
                  <a:t>t</a:t>
                </a:r>
                <a:r>
                  <a:rPr lang="fr-FR" sz="2000" i="1" dirty="0"/>
                  <a:t>)</a:t>
                </a:r>
                <a:r>
                  <a:rPr lang="fr-FR" sz="2000" dirty="0">
                    <a:effectLst/>
                  </a:rPr>
                  <a:t> </a:t>
                </a:r>
                <a:endParaRPr lang="fr-FR" sz="2000" dirty="0"/>
              </a:p>
            </p:txBody>
          </p:sp>
        </mc:Choice>
        <mc:Fallback xmlns="">
          <p:sp>
            <p:nvSpPr>
              <p:cNvPr id="8" name="ZoneText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1690" y="4474854"/>
                <a:ext cx="7843234" cy="400110"/>
              </a:xfrm>
              <a:prstGeom prst="rect">
                <a:avLst/>
              </a:prstGeom>
              <a:blipFill rotWithShape="0">
                <a:blip r:embed="rId3"/>
                <a:stretch>
                  <a:fillRect l="-855" t="-10606" b="-2575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9217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901521" y="618186"/>
            <a:ext cx="9852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>
                <a:solidFill>
                  <a:srgbClr val="FF0000"/>
                </a:solidFill>
              </a:rPr>
              <a:t>l’activité </a:t>
            </a:r>
            <a:r>
              <a:rPr lang="fr-FR" sz="2400" b="1" i="1" dirty="0" smtClean="0">
                <a:solidFill>
                  <a:srgbClr val="FF0000"/>
                </a:solidFill>
              </a:rPr>
              <a:t>A, le </a:t>
            </a:r>
            <a:r>
              <a:rPr lang="fr-FR" sz="2400" b="1" i="1" dirty="0">
                <a:solidFill>
                  <a:srgbClr val="FF0000"/>
                </a:solidFill>
              </a:rPr>
              <a:t>nombre moyen de désintégrations par secondes 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/>
              <p:cNvSpPr txBox="1"/>
              <p:nvPr/>
            </p:nvSpPr>
            <p:spPr>
              <a:xfrm>
                <a:off x="2331077" y="1287887"/>
                <a:ext cx="5975797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20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fr-FR" sz="320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fr-FR" sz="3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fr-FR" sz="32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sz="32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acc>
                        </m:num>
                        <m:den>
                          <m:r>
                            <a:rPr lang="fr-FR" sz="3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fr-FR" sz="3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fr-FR" sz="32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fr-FR" sz="3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3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fr-FR" sz="3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r>
                            <a:rPr lang="fr-FR" sz="3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fr-FR" sz="3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fr-FR" sz="3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ZoneText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1077" y="1287887"/>
                <a:ext cx="5975797" cy="101752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oneTexte 3"/>
          <p:cNvSpPr txBox="1"/>
          <p:nvPr/>
        </p:nvSpPr>
        <p:spPr>
          <a:xfrm>
            <a:off x="631065" y="2949262"/>
            <a:ext cx="11050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i="1" dirty="0">
                <a:solidFill>
                  <a:srgbClr val="002060"/>
                </a:solidFill>
              </a:rPr>
              <a:t>Si l’on fait tendre l’intervalle de temps </a:t>
            </a:r>
            <a:r>
              <a:rPr lang="fr-FR" sz="2400" i="1" dirty="0" err="1">
                <a:solidFill>
                  <a:srgbClr val="002060"/>
                </a:solidFill>
              </a:rPr>
              <a:t>Dt</a:t>
            </a:r>
            <a:r>
              <a:rPr lang="fr-FR" sz="2400" i="1" dirty="0">
                <a:solidFill>
                  <a:srgbClr val="002060"/>
                </a:solidFill>
              </a:rPr>
              <a:t> vers zéro, A devient A(t) l’activité à la date t </a:t>
            </a:r>
            <a:r>
              <a:rPr lang="fr-FR" sz="2400" i="1" dirty="0" smtClean="0">
                <a:solidFill>
                  <a:srgbClr val="002060"/>
                </a:solidFill>
              </a:rPr>
              <a:t>… </a:t>
            </a:r>
            <a:endParaRPr lang="fr-FR" sz="2400" i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/>
              <p:cNvSpPr txBox="1"/>
              <p:nvPr/>
            </p:nvSpPr>
            <p:spPr>
              <a:xfrm>
                <a:off x="901521" y="4069724"/>
                <a:ext cx="10959921" cy="10007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400" b="1" i="1" dirty="0" smtClean="0">
                    <a:solidFill>
                      <a:srgbClr val="0070C0"/>
                    </a:solidFill>
                  </a:rPr>
                  <a:t>A </a:t>
                </a:r>
                <a:r>
                  <a:rPr lang="fr-FR" sz="2400" b="1" i="1" dirty="0">
                    <a:solidFill>
                      <a:srgbClr val="0070C0"/>
                    </a:solidFill>
                  </a:rPr>
                  <a:t>correspond </a:t>
                </a:r>
                <a:r>
                  <a:rPr lang="fr-FR" sz="2400" b="1" i="1" dirty="0" smtClean="0">
                    <a:solidFill>
                      <a:srgbClr val="0070C0"/>
                    </a:solidFill>
                  </a:rPr>
                  <a:t>alors à </a:t>
                </a:r>
                <a:r>
                  <a:rPr lang="fr-FR" sz="2400" b="1" i="1" dirty="0">
                    <a:solidFill>
                      <a:srgbClr val="0070C0"/>
                    </a:solidFill>
                  </a:rPr>
                  <a:t>une fonction </a:t>
                </a:r>
                <a:r>
                  <a:rPr lang="fr-FR" sz="2400" b="1" i="1" dirty="0" smtClean="0">
                    <a:solidFill>
                      <a:srgbClr val="0070C0"/>
                    </a:solidFill>
                  </a:rPr>
                  <a:t>dérivée (par rapport à la variable t…) , </a:t>
                </a:r>
                <a:r>
                  <a:rPr lang="fr-FR" sz="2400" b="1" i="1" dirty="0">
                    <a:solidFill>
                      <a:srgbClr val="0070C0"/>
                    </a:solidFill>
                  </a:rPr>
                  <a:t>notée : </a:t>
                </a:r>
                <a:r>
                  <a:rPr lang="fr-FR" sz="2400" b="1" i="1" dirty="0" smtClean="0">
                    <a:solidFill>
                      <a:srgbClr val="0070C0"/>
                    </a:solidFill>
                  </a:rPr>
                  <a:t>					A(t) </a:t>
                </a:r>
                <a:r>
                  <a:rPr lang="fr-FR" sz="2400" b="1" i="1" dirty="0">
                    <a:solidFill>
                      <a:srgbClr val="0070C0"/>
                    </a:solidFill>
                  </a:rPr>
                  <a:t>= </a:t>
                </a:r>
                <a14:m>
                  <m:oMath xmlns:m="http://schemas.openxmlformats.org/officeDocument/2006/math">
                    <m:r>
                      <a:rPr lang="fr-FR" sz="2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fr-FR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𝒅𝑵</m:t>
                        </m:r>
                      </m:num>
                      <m:den>
                        <m:r>
                          <a:rPr lang="fr-FR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𝒅𝒕</m:t>
                        </m:r>
                      </m:den>
                    </m:f>
                    <m:r>
                      <a:rPr lang="fr-FR" sz="2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sz="2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r>
                      <a:rPr lang="fr-FR" sz="2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sz="2400" b="1" i="1" dirty="0">
                    <a:solidFill>
                      <a:srgbClr val="0070C0"/>
                    </a:solidFill>
                  </a:rPr>
                  <a:t> </a:t>
                </a:r>
                <a:endParaRPr lang="fr-FR" sz="2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" name="ZoneText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521" y="4069724"/>
                <a:ext cx="10959921" cy="1000723"/>
              </a:xfrm>
              <a:prstGeom prst="rect">
                <a:avLst/>
              </a:prstGeom>
              <a:blipFill rotWithShape="0">
                <a:blip r:embed="rId3"/>
                <a:stretch>
                  <a:fillRect l="-890" t="-4878" b="-548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ZoneTexte 6"/>
          <p:cNvSpPr txBox="1"/>
          <p:nvPr/>
        </p:nvSpPr>
        <p:spPr>
          <a:xfrm>
            <a:off x="1043189" y="5434885"/>
            <a:ext cx="105220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>
                <a:solidFill>
                  <a:srgbClr val="FF0000"/>
                </a:solidFill>
              </a:rPr>
              <a:t>A peut être vue comme une vitesse moyenne de disparition des noyaux.</a:t>
            </a:r>
            <a:r>
              <a:rPr lang="fr-FR" sz="2400" b="1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3253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175975" y="2198617"/>
                <a:ext cx="9764020" cy="31509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13800" i="1" dirty="0" smtClean="0">
                    <a:solidFill>
                      <a:srgbClr val="FF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 = </a:t>
                </a:r>
                <a14:m>
                  <m:oMath xmlns:m="http://schemas.openxmlformats.org/officeDocument/2006/math">
                    <m:r>
                      <a:rPr lang="fr-FR" sz="13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fr-FR" sz="13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13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𝑑𝑁</m:t>
                        </m:r>
                      </m:num>
                      <m:den>
                        <m:r>
                          <a:rPr lang="fr-FR" sz="13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𝑑𝑡</m:t>
                        </m:r>
                      </m:den>
                    </m:f>
                    <m:r>
                      <a:rPr lang="fr-FR" sz="13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fr-FR" sz="13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𝑡</m:t>
                    </m:r>
                    <m:r>
                      <a:rPr lang="fr-FR" sz="13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sz="13800" i="1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fr-FR" sz="13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5975" y="2198617"/>
                <a:ext cx="9764020" cy="3150991"/>
              </a:xfrm>
              <a:prstGeom prst="rect">
                <a:avLst/>
              </a:prstGeom>
              <a:blipFill rotWithShape="0">
                <a:blip r:embed="rId2"/>
                <a:stretch>
                  <a:fillRect l="-9925" t="-1934" b="-1547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oneTexte 2"/>
          <p:cNvSpPr txBox="1"/>
          <p:nvPr/>
        </p:nvSpPr>
        <p:spPr>
          <a:xfrm>
            <a:off x="1477108" y="5992837"/>
            <a:ext cx="21804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Unité S.I. de A : </a:t>
            </a:r>
            <a:endParaRPr lang="fr-FR" sz="2400" dirty="0"/>
          </a:p>
        </p:txBody>
      </p:sp>
      <p:sp>
        <p:nvSpPr>
          <p:cNvPr id="4" name="ZoneTexte 3"/>
          <p:cNvSpPr txBox="1"/>
          <p:nvPr/>
        </p:nvSpPr>
        <p:spPr>
          <a:xfrm>
            <a:off x="6057985" y="6153331"/>
            <a:ext cx="2349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i="1" dirty="0" smtClean="0">
                <a:solidFill>
                  <a:srgbClr val="0070C0"/>
                </a:solidFill>
              </a:rPr>
              <a:t>Le becquerel</a:t>
            </a:r>
            <a:endParaRPr lang="fr-FR" sz="2400" i="1" dirty="0">
              <a:solidFill>
                <a:srgbClr val="0070C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9298744" y="5992837"/>
            <a:ext cx="2475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i="1" dirty="0" smtClean="0">
                <a:solidFill>
                  <a:srgbClr val="00B050"/>
                </a:solidFill>
              </a:rPr>
              <a:t>1 Bq = 1 dés.s</a:t>
            </a:r>
            <a:r>
              <a:rPr lang="fr-FR" sz="2800" b="1" i="1" baseline="30000" dirty="0" smtClean="0">
                <a:solidFill>
                  <a:srgbClr val="00B050"/>
                </a:solidFill>
              </a:rPr>
              <a:t>-1</a:t>
            </a:r>
            <a:endParaRPr lang="fr-FR" sz="2800" b="1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739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05307" y="450761"/>
            <a:ext cx="9878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>
                <a:solidFill>
                  <a:srgbClr val="FF0000"/>
                </a:solidFill>
              </a:rPr>
              <a:t>A</a:t>
            </a:r>
            <a:r>
              <a:rPr lang="fr-FR" sz="2400" i="1" dirty="0">
                <a:solidFill>
                  <a:srgbClr val="FF0000"/>
                </a:solidFill>
              </a:rPr>
              <a:t> décroit au cours du temps : 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146220" y="1056068"/>
            <a:ext cx="87061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>
                <a:solidFill>
                  <a:srgbClr val="7030A0"/>
                </a:solidFill>
              </a:rPr>
              <a:t>plus on avance dans le temps, moins il reste de noyaux radioactifs présents, moins il se produit (en moyenne) de désintégrations</a:t>
            </a:r>
            <a:r>
              <a:rPr lang="fr-FR" sz="2400" i="1" dirty="0">
                <a:solidFill>
                  <a:srgbClr val="7030A0"/>
                </a:solidFill>
              </a:rPr>
              <a:t>.</a:t>
            </a:r>
            <a:r>
              <a:rPr lang="fr-FR" sz="2400" dirty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146220" y="2382592"/>
            <a:ext cx="99167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 smtClean="0">
                <a:solidFill>
                  <a:srgbClr val="0000FF"/>
                </a:solidFill>
              </a:rPr>
              <a:t>La demi-vie, précédemment définie, est </a:t>
            </a:r>
            <a:r>
              <a:rPr lang="fr-FR" sz="2400" b="1" i="1" dirty="0">
                <a:solidFill>
                  <a:srgbClr val="0000FF"/>
                </a:solidFill>
              </a:rPr>
              <a:t>en quelque sorte la durée au bout de laquelle la “vitesse de désintégration (moyenne)” est divisée par deux... </a:t>
            </a:r>
            <a:endParaRPr lang="fr-FR" sz="2400" b="1" dirty="0">
              <a:solidFill>
                <a:srgbClr val="0000FF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146220" y="3786389"/>
            <a:ext cx="90023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0070C0"/>
                </a:solidFill>
              </a:rPr>
              <a:t>le phénomène </a:t>
            </a:r>
            <a:r>
              <a:rPr lang="fr-FR" sz="2400" dirty="0" smtClean="0">
                <a:solidFill>
                  <a:srgbClr val="0070C0"/>
                </a:solidFill>
              </a:rPr>
              <a:t>de désintégration d’un noyau étant purement </a:t>
            </a:r>
            <a:r>
              <a:rPr lang="fr-FR" sz="2400" dirty="0">
                <a:solidFill>
                  <a:srgbClr val="0070C0"/>
                </a:solidFill>
              </a:rPr>
              <a:t>aléatoire, il faut comprendre que si A est </a:t>
            </a:r>
            <a:r>
              <a:rPr lang="fr-FR" sz="2400" dirty="0" smtClean="0">
                <a:solidFill>
                  <a:srgbClr val="0070C0"/>
                </a:solidFill>
              </a:rPr>
              <a:t>divisée </a:t>
            </a:r>
            <a:r>
              <a:rPr lang="fr-FR" sz="2400" dirty="0">
                <a:solidFill>
                  <a:srgbClr val="0070C0"/>
                </a:solidFill>
              </a:rPr>
              <a:t>par deux, N l’est aussi. </a:t>
            </a:r>
          </a:p>
        </p:txBody>
      </p:sp>
    </p:spTree>
    <p:extLst>
      <p:ext uri="{BB962C8B-B14F-4D97-AF65-F5344CB8AC3E}">
        <p14:creationId xmlns:p14="http://schemas.microsoft.com/office/powerpoint/2010/main" val="3512408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138289" y="2813539"/>
            <a:ext cx="57114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/>
              <a:t>La </a:t>
            </a:r>
            <a:r>
              <a:rPr lang="fr-FR" sz="2800" b="1" dirty="0"/>
              <a:t>demi-vie, notée t</a:t>
            </a:r>
            <a:r>
              <a:rPr lang="fr-FR" sz="2800" b="1" baseline="-25000" dirty="0"/>
              <a:t>1/2</a:t>
            </a:r>
            <a:r>
              <a:rPr lang="fr-FR" sz="2800" b="1" dirty="0"/>
              <a:t>, d’un noyau radioactif : durée au bout de laquelle son activité est divisée par deux. </a:t>
            </a:r>
            <a:endParaRPr lang="fr-FR" sz="2800" dirty="0"/>
          </a:p>
        </p:txBody>
      </p:sp>
      <p:sp>
        <p:nvSpPr>
          <p:cNvPr id="4" name="ZoneTexte 3"/>
          <p:cNvSpPr txBox="1"/>
          <p:nvPr/>
        </p:nvSpPr>
        <p:spPr>
          <a:xfrm>
            <a:off x="436098" y="1294228"/>
            <a:ext cx="18710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600" b="1" i="1" dirty="0" smtClean="0">
                <a:solidFill>
                  <a:srgbClr val="00B050"/>
                </a:solidFill>
              </a:rPr>
              <a:t>t</a:t>
            </a:r>
            <a:r>
              <a:rPr lang="fr-FR" sz="6600" b="1" i="1" baseline="-25000" dirty="0" smtClean="0">
                <a:solidFill>
                  <a:srgbClr val="00B050"/>
                </a:solidFill>
              </a:rPr>
              <a:t>1/2</a:t>
            </a:r>
            <a:r>
              <a:rPr lang="fr-FR" sz="6600" b="1" i="1" dirty="0" smtClean="0">
                <a:solidFill>
                  <a:srgbClr val="00B050"/>
                </a:solidFill>
              </a:rPr>
              <a:t> :</a:t>
            </a:r>
            <a:endParaRPr lang="fr-FR" sz="6600" i="1" dirty="0">
              <a:solidFill>
                <a:srgbClr val="00B05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659988" y="4994031"/>
            <a:ext cx="83562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/>
              <a:t>Pause dans la présentation : commentaires à propos du contenu du cours officiel, recherche de valeurs de t</a:t>
            </a:r>
            <a:r>
              <a:rPr lang="fr-FR" i="1" baseline="-25000" dirty="0" smtClean="0"/>
              <a:t>1/2</a:t>
            </a:r>
            <a:r>
              <a:rPr lang="fr-FR" i="1" dirty="0" smtClean="0"/>
              <a:t> sur le diagramme N/Z, retour à l’expérience d’enregistrement de désintégrations de </a:t>
            </a:r>
            <a:r>
              <a:rPr lang="fr-FR" i="1" baseline="30000" dirty="0" smtClean="0"/>
              <a:t>220</a:t>
            </a:r>
            <a:r>
              <a:rPr lang="fr-FR" i="1" dirty="0" smtClean="0"/>
              <a:t>Rn et exploitation des résultats…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2420997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82580" y="412124"/>
            <a:ext cx="7675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 smtClean="0">
                <a:solidFill>
                  <a:srgbClr val="0070C0"/>
                </a:solidFill>
              </a:rPr>
              <a:t>Un point crucial :</a:t>
            </a:r>
            <a:endParaRPr lang="fr-FR" sz="2400" b="1" i="1" dirty="0">
              <a:solidFill>
                <a:srgbClr val="0070C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888642" y="1030310"/>
            <a:ext cx="76758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>
                <a:solidFill>
                  <a:srgbClr val="C00000"/>
                </a:solidFill>
              </a:rPr>
              <a:t>Pour un noyau </a:t>
            </a:r>
            <a:r>
              <a:rPr lang="fr-FR" sz="2400" b="1" i="1" dirty="0" smtClean="0">
                <a:solidFill>
                  <a:srgbClr val="C00000"/>
                </a:solidFill>
              </a:rPr>
              <a:t>donné (et un type de désintégration donné), </a:t>
            </a:r>
            <a:r>
              <a:rPr lang="fr-FR" sz="2400" b="1" i="1" dirty="0">
                <a:solidFill>
                  <a:srgbClr val="C00000"/>
                </a:solidFill>
              </a:rPr>
              <a:t>la demi-vie a toujours la même </a:t>
            </a:r>
            <a:r>
              <a:rPr lang="fr-FR" sz="2400" b="1" i="1" dirty="0" smtClean="0">
                <a:solidFill>
                  <a:srgbClr val="C00000"/>
                </a:solidFill>
              </a:rPr>
              <a:t>valeur,</a:t>
            </a:r>
            <a:endParaRPr lang="fr-FR" sz="2400" i="1" dirty="0">
              <a:solidFill>
                <a:srgbClr val="C000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253803" y="1994393"/>
            <a:ext cx="9028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>
                <a:solidFill>
                  <a:srgbClr val="FF0000"/>
                </a:solidFill>
              </a:rPr>
              <a:t>quelle que soit l’origine des temps </a:t>
            </a:r>
            <a:r>
              <a:rPr lang="fr-FR" sz="2400" b="1" i="1" dirty="0" smtClean="0">
                <a:solidFill>
                  <a:srgbClr val="FF0000"/>
                </a:solidFill>
              </a:rPr>
              <a:t>choisie, </a:t>
            </a:r>
            <a:endParaRPr lang="fr-FR" sz="2400" i="1" dirty="0">
              <a:solidFill>
                <a:srgbClr val="FF00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717443" y="2620253"/>
            <a:ext cx="75083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>
                <a:solidFill>
                  <a:srgbClr val="00B050"/>
                </a:solidFill>
              </a:rPr>
              <a:t>quelle que soit la valeur initiale de </a:t>
            </a:r>
            <a:r>
              <a:rPr lang="fr-FR" sz="2400" b="1" i="1" dirty="0" smtClean="0">
                <a:solidFill>
                  <a:srgbClr val="00B050"/>
                </a:solidFill>
              </a:rPr>
              <a:t>A </a:t>
            </a:r>
            <a:r>
              <a:rPr lang="fr-FR" sz="2400" b="1" i="1" dirty="0">
                <a:solidFill>
                  <a:srgbClr val="00B050"/>
                </a:solidFill>
              </a:rPr>
              <a:t>(notée </a:t>
            </a:r>
            <a:r>
              <a:rPr lang="fr-FR" sz="2400" b="1" i="1" dirty="0" err="1">
                <a:solidFill>
                  <a:srgbClr val="00B050"/>
                </a:solidFill>
              </a:rPr>
              <a:t>A</a:t>
            </a:r>
            <a:r>
              <a:rPr lang="fr-FR" sz="2400" b="1" i="1" baseline="-25000" dirty="0" err="1">
                <a:solidFill>
                  <a:srgbClr val="00B050"/>
                </a:solidFill>
              </a:rPr>
              <a:t>o</a:t>
            </a:r>
            <a:r>
              <a:rPr lang="fr-FR" sz="2400" b="1" i="1" dirty="0" smtClean="0">
                <a:solidFill>
                  <a:srgbClr val="00B050"/>
                </a:solidFill>
              </a:rPr>
              <a:t>). </a:t>
            </a:r>
            <a:endParaRPr lang="fr-FR" sz="2400" i="1" dirty="0">
              <a:solidFill>
                <a:srgbClr val="00B05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21217" y="3915177"/>
            <a:ext cx="108826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i="1" dirty="0">
                <a:solidFill>
                  <a:srgbClr val="0000FF"/>
                </a:solidFill>
              </a:rPr>
              <a:t>Sur la base de cette proposition, </a:t>
            </a:r>
            <a:r>
              <a:rPr lang="fr-FR" sz="3200" i="1" dirty="0" smtClean="0">
                <a:solidFill>
                  <a:srgbClr val="0000FF"/>
                </a:solidFill>
              </a:rPr>
              <a:t>à vos crayons ! Tracez l’allure </a:t>
            </a:r>
            <a:r>
              <a:rPr lang="fr-FR" sz="3200" i="1" dirty="0">
                <a:solidFill>
                  <a:srgbClr val="0000FF"/>
                </a:solidFill>
              </a:rPr>
              <a:t>d’une courbe A = f(t) </a:t>
            </a:r>
            <a:r>
              <a:rPr lang="fr-FR" sz="3200" i="1" dirty="0" smtClean="0">
                <a:solidFill>
                  <a:srgbClr val="0000FF"/>
                </a:solidFill>
              </a:rPr>
              <a:t>partant de A</a:t>
            </a:r>
            <a:r>
              <a:rPr lang="fr-FR" sz="3200" i="1" baseline="-25000" dirty="0" smtClean="0">
                <a:solidFill>
                  <a:srgbClr val="0000FF"/>
                </a:solidFill>
              </a:rPr>
              <a:t>0</a:t>
            </a:r>
            <a:r>
              <a:rPr lang="fr-FR" sz="3200" i="1" dirty="0" smtClean="0">
                <a:solidFill>
                  <a:srgbClr val="0000FF"/>
                </a:solidFill>
              </a:rPr>
              <a:t> = 32 Bq avec t</a:t>
            </a:r>
            <a:r>
              <a:rPr lang="fr-FR" sz="3200" i="1" baseline="-25000" dirty="0" smtClean="0">
                <a:solidFill>
                  <a:srgbClr val="0000FF"/>
                </a:solidFill>
              </a:rPr>
              <a:t>1/2</a:t>
            </a:r>
            <a:r>
              <a:rPr lang="fr-FR" sz="3200" i="1" dirty="0" smtClean="0">
                <a:solidFill>
                  <a:srgbClr val="0000FF"/>
                </a:solidFill>
              </a:rPr>
              <a:t> = 2 min</a:t>
            </a:r>
            <a:endParaRPr lang="fr-FR" sz="3200" dirty="0">
              <a:solidFill>
                <a:srgbClr val="0000FF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210614" y="5460642"/>
            <a:ext cx="9723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 smtClean="0">
                <a:solidFill>
                  <a:srgbClr val="FF0000"/>
                </a:solidFill>
              </a:rPr>
              <a:t>La courbe obtenue ne vous rappelle pas quelque chose ??</a:t>
            </a:r>
            <a:endParaRPr lang="fr-FR" sz="2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740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6549" y="976750"/>
            <a:ext cx="9188529" cy="5011925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108361" y="940158"/>
            <a:ext cx="71348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Une courbe expérimentale d’enregistrement de désintégrations radioactives, évidemment !</a:t>
            </a:r>
            <a:endParaRPr lang="fr-FR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6206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66670" y="399245"/>
            <a:ext cx="64136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i="1" dirty="0">
                <a:solidFill>
                  <a:srgbClr val="FF0000"/>
                </a:solidFill>
              </a:rPr>
              <a:t>Allons plus loin :</a:t>
            </a:r>
            <a:r>
              <a:rPr lang="fr-FR" sz="2800" dirty="0">
                <a:solidFill>
                  <a:srgbClr val="FF0000"/>
                </a:solidFill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/>
              <p:cNvSpPr txBox="1"/>
              <p:nvPr/>
            </p:nvSpPr>
            <p:spPr>
              <a:xfrm>
                <a:off x="798490" y="1081825"/>
                <a:ext cx="10522040" cy="16485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400" i="1" dirty="0" smtClean="0">
                    <a:solidFill>
                      <a:srgbClr val="0070C0"/>
                    </a:solidFill>
                  </a:rPr>
                  <a:t>Nous mesurons, à différentes dates,  le coefficient directeur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𝑑𝑁</m:t>
                        </m:r>
                      </m:num>
                      <m:den>
                        <m:r>
                          <a:rPr lang="fr-FR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fr-FR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fr-FR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sz="2400" i="1" dirty="0">
                    <a:solidFill>
                      <a:srgbClr val="0070C0"/>
                    </a:solidFill>
                  </a:rPr>
                  <a:t> sur la courbe N=f(t) et nous constatons : 					</a:t>
                </a:r>
                <a:endParaRPr lang="fr-FR" sz="2400" i="1" dirty="0" smtClean="0">
                  <a:solidFill>
                    <a:srgbClr val="0070C0"/>
                  </a:solidFill>
                </a:endParaRPr>
              </a:p>
              <a:p>
                <a:r>
                  <a:rPr lang="fr-FR" sz="2400" i="1" dirty="0">
                    <a:solidFill>
                      <a:srgbClr val="0070C0"/>
                    </a:solidFill>
                  </a:rPr>
                  <a:t>	</a:t>
                </a:r>
                <a:r>
                  <a:rPr lang="fr-FR" sz="2400" i="1" dirty="0" smtClean="0">
                    <a:solidFill>
                      <a:srgbClr val="0070C0"/>
                    </a:solidFill>
                  </a:rPr>
                  <a:t>		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fr-FR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fr-FR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𝑑𝑁</m:t>
                            </m:r>
                          </m:num>
                          <m:den>
                            <m:r>
                              <a:rPr lang="fr-FR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𝑑𝑡</m:t>
                            </m:r>
                          </m:den>
                        </m:f>
                        <m:r>
                          <a:rPr lang="fr-FR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fr-FR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fr-FR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fr-FR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fr-FR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fr-FR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2400" i="1" dirty="0" smtClean="0">
                    <a:solidFill>
                      <a:srgbClr val="0070C0"/>
                    </a:solidFill>
                  </a:rPr>
                  <a:t>constante</a:t>
                </a:r>
                <a:r>
                  <a:rPr lang="fr-FR" sz="2400" i="1" dirty="0">
                    <a:solidFill>
                      <a:srgbClr val="0070C0"/>
                    </a:solidFill>
                  </a:rPr>
                  <a:t>     (</a:t>
                </a:r>
                <a:r>
                  <a:rPr lang="fr-FR" sz="2400" b="1" i="1" dirty="0">
                    <a:solidFill>
                      <a:srgbClr val="0070C0"/>
                    </a:solidFill>
                  </a:rPr>
                  <a:t>notée - </a:t>
                </a:r>
                <a:r>
                  <a:rPr lang="fr-FR" sz="2400" b="1" i="1" dirty="0" smtClean="0">
                    <a:solidFill>
                      <a:srgbClr val="0070C0"/>
                    </a:solidFill>
                    <a:latin typeface="Symbol" panose="05050102010706020507" pitchFamily="18" charset="2"/>
                  </a:rPr>
                  <a:t>l</a:t>
                </a:r>
                <a:r>
                  <a:rPr lang="fr-FR" sz="2400" i="1" dirty="0" smtClean="0">
                    <a:solidFill>
                      <a:srgbClr val="0070C0"/>
                    </a:solidFill>
                  </a:rPr>
                  <a:t>)</a:t>
                </a:r>
                <a:r>
                  <a:rPr lang="fr-FR" sz="2400" dirty="0" smtClean="0">
                    <a:solidFill>
                      <a:srgbClr val="0070C0"/>
                    </a:solidFill>
                    <a:effectLst/>
                  </a:rPr>
                  <a:t> </a:t>
                </a:r>
                <a:endParaRPr lang="fr-FR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ZoneText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490" y="1081825"/>
                <a:ext cx="10522040" cy="1648528"/>
              </a:xfrm>
              <a:prstGeom prst="rect">
                <a:avLst/>
              </a:prstGeom>
              <a:blipFill rotWithShape="0">
                <a:blip r:embed="rId2"/>
                <a:stretch>
                  <a:fillRect l="-927" b="-442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oneTexte 3"/>
          <p:cNvSpPr txBox="1"/>
          <p:nvPr/>
        </p:nvSpPr>
        <p:spPr>
          <a:xfrm>
            <a:off x="940158" y="3090930"/>
            <a:ext cx="69803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>
                <a:solidFill>
                  <a:srgbClr val="7030A0"/>
                </a:solidFill>
              </a:rPr>
              <a:t>Il y a décroissance à taux constant :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429555" y="3747752"/>
            <a:ext cx="9787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i="1" dirty="0" smtClean="0">
                <a:solidFill>
                  <a:srgbClr val="0000FF"/>
                </a:solidFill>
              </a:rPr>
              <a:t>Toujours la même </a:t>
            </a:r>
            <a:r>
              <a:rPr lang="fr-FR" sz="2800" i="1" dirty="0">
                <a:solidFill>
                  <a:srgbClr val="0000FF"/>
                </a:solidFill>
              </a:rPr>
              <a:t>durée pour consommer 50 % d’une population, </a:t>
            </a:r>
            <a:r>
              <a:rPr lang="fr-FR" sz="2800" i="1" dirty="0" smtClean="0">
                <a:solidFill>
                  <a:srgbClr val="0000FF"/>
                </a:solidFill>
              </a:rPr>
              <a:t>quel que soit </a:t>
            </a:r>
            <a:r>
              <a:rPr lang="fr-FR" sz="2800" i="1" dirty="0">
                <a:solidFill>
                  <a:srgbClr val="0000FF"/>
                </a:solidFill>
              </a:rPr>
              <a:t>l’état </a:t>
            </a:r>
            <a:r>
              <a:rPr lang="fr-FR" sz="2800" i="1" dirty="0" smtClean="0">
                <a:solidFill>
                  <a:srgbClr val="0000FF"/>
                </a:solidFill>
              </a:rPr>
              <a:t>initial de </a:t>
            </a:r>
            <a:r>
              <a:rPr lang="fr-FR" sz="2800" i="1" dirty="0">
                <a:solidFill>
                  <a:srgbClr val="0000FF"/>
                </a:solidFill>
              </a:rPr>
              <a:t>la population.</a:t>
            </a:r>
            <a:r>
              <a:rPr lang="fr-FR" sz="2800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622738" y="4868214"/>
            <a:ext cx="94788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 smtClean="0">
                <a:solidFill>
                  <a:srgbClr val="FF0000"/>
                </a:solidFill>
              </a:rPr>
              <a:t>Une fonction </a:t>
            </a:r>
            <a:r>
              <a:rPr lang="fr-FR" sz="2400" b="1" i="1" dirty="0">
                <a:solidFill>
                  <a:srgbClr val="FF0000"/>
                </a:solidFill>
              </a:rPr>
              <a:t>mathématique caractéristique de cette </a:t>
            </a:r>
            <a:r>
              <a:rPr lang="fr-FR" sz="2400" b="1" i="1" dirty="0" smtClean="0">
                <a:solidFill>
                  <a:srgbClr val="FF0000"/>
                </a:solidFill>
              </a:rPr>
              <a:t>propriété ( «</a:t>
            </a:r>
            <a:r>
              <a:rPr lang="fr-FR" sz="2400" b="1" i="1" dirty="0">
                <a:solidFill>
                  <a:srgbClr val="FF0000"/>
                </a:solidFill>
              </a:rPr>
              <a:t> la décroissance à taux constant »)  </a:t>
            </a:r>
            <a:r>
              <a:rPr lang="fr-FR" sz="2400" b="1" i="1" dirty="0" smtClean="0">
                <a:solidFill>
                  <a:srgbClr val="FF0000"/>
                </a:solidFill>
              </a:rPr>
              <a:t>existe : 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172756" y="5699211"/>
            <a:ext cx="87962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i="1" dirty="0" smtClean="0">
                <a:solidFill>
                  <a:srgbClr val="00B050"/>
                </a:solidFill>
              </a:rPr>
              <a:t>La fonction exponentielle.</a:t>
            </a:r>
            <a:endParaRPr lang="fr-FR" sz="3200" b="1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182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9603" y="45268"/>
            <a:ext cx="10515600" cy="1325563"/>
          </a:xfrm>
        </p:spPr>
        <p:txBody>
          <a:bodyPr/>
          <a:lstStyle/>
          <a:p>
            <a:r>
              <a:rPr lang="fr-FR" b="1" dirty="0" smtClean="0">
                <a:solidFill>
                  <a:srgbClr val="0070C0"/>
                </a:solidFill>
                <a:latin typeface="Vijaya" panose="020B0604020202020204" pitchFamily="34" charset="0"/>
                <a:cs typeface="Vijaya" panose="020B0604020202020204" pitchFamily="34" charset="0"/>
              </a:rPr>
              <a:t>Rappels sur les noyaux atomiques</a:t>
            </a:r>
            <a:endParaRPr lang="fr-FR" b="1" dirty="0">
              <a:solidFill>
                <a:srgbClr val="0070C0"/>
              </a:solidFill>
              <a:latin typeface="Vijaya" panose="020B0604020202020204" pitchFamily="34" charset="0"/>
              <a:cs typeface="Vijaya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9207" y="1232750"/>
            <a:ext cx="2050473" cy="585066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/>
              <a:t>Dimension :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838199" y="2662857"/>
            <a:ext cx="1959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Composition :</a:t>
            </a:r>
            <a:endParaRPr lang="fr-FR" sz="2400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3345871" y="2621361"/>
            <a:ext cx="84166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</a:rPr>
              <a:t>Z protons, N neutrons, soit A = Z + N nucléons en tout </a:t>
            </a:r>
          </a:p>
          <a:p>
            <a:r>
              <a:rPr lang="fr-FR" sz="2000" i="1" dirty="0" smtClean="0"/>
              <a:t>(Z est le numéro atomique, caractéristique de l’élément chimique)</a:t>
            </a:r>
            <a:endParaRPr lang="fr-FR" sz="2000" i="1" dirty="0"/>
          </a:p>
        </p:txBody>
      </p:sp>
      <p:sp>
        <p:nvSpPr>
          <p:cNvPr id="8" name="ZoneTexte 7"/>
          <p:cNvSpPr txBox="1"/>
          <p:nvPr/>
        </p:nvSpPr>
        <p:spPr>
          <a:xfrm>
            <a:off x="838199" y="3512127"/>
            <a:ext cx="1572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Le proton :</a:t>
            </a:r>
            <a:endParaRPr lang="fr-FR" sz="2400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2797390" y="3761510"/>
            <a:ext cx="56400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0070C0"/>
                </a:solidFill>
              </a:rPr>
              <a:t>q = 1,602.10</a:t>
            </a:r>
            <a:r>
              <a:rPr lang="fr-FR" sz="2400" b="1" baseline="30000" dirty="0" smtClean="0">
                <a:solidFill>
                  <a:srgbClr val="0070C0"/>
                </a:solidFill>
              </a:rPr>
              <a:t>-19</a:t>
            </a:r>
            <a:r>
              <a:rPr lang="fr-FR" sz="2400" b="1" dirty="0" smtClean="0">
                <a:solidFill>
                  <a:srgbClr val="0070C0"/>
                </a:solidFill>
              </a:rPr>
              <a:t> C    m = 1,67262.10</a:t>
            </a:r>
            <a:r>
              <a:rPr lang="fr-FR" sz="2400" b="1" baseline="30000" dirty="0" smtClean="0">
                <a:solidFill>
                  <a:srgbClr val="0070C0"/>
                </a:solidFill>
              </a:rPr>
              <a:t>-27</a:t>
            </a:r>
            <a:r>
              <a:rPr lang="fr-FR" sz="2400" b="1" dirty="0" smtClean="0">
                <a:solidFill>
                  <a:srgbClr val="0070C0"/>
                </a:solidFill>
              </a:rPr>
              <a:t> kg…</a:t>
            </a:r>
          </a:p>
          <a:p>
            <a:r>
              <a:rPr lang="fr-FR" sz="2400" b="1" dirty="0">
                <a:solidFill>
                  <a:srgbClr val="0070C0"/>
                </a:solidFill>
              </a:rPr>
              <a:t>	</a:t>
            </a:r>
            <a:r>
              <a:rPr lang="fr-FR" sz="2400" b="1" dirty="0" smtClean="0">
                <a:solidFill>
                  <a:srgbClr val="0070C0"/>
                </a:solidFill>
              </a:rPr>
              <a:t>		     </a:t>
            </a:r>
            <a:endParaRPr lang="fr-FR" sz="2400" b="1" dirty="0">
              <a:solidFill>
                <a:srgbClr val="0070C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8437417" y="3761510"/>
            <a:ext cx="3325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</a:rPr>
              <a:t>… ou 1,0072765 u</a:t>
            </a:r>
            <a:endParaRPr lang="fr-FR" sz="2400" b="1" dirty="0">
              <a:solidFill>
                <a:srgbClr val="00206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8915399" y="4223175"/>
            <a:ext cx="3096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accent5">
                    <a:lumMod val="75000"/>
                  </a:schemeClr>
                </a:solidFill>
              </a:rPr>
              <a:t>… ou 938,2720 MeV/c</a:t>
            </a:r>
            <a:r>
              <a:rPr lang="fr-FR" sz="2400" b="1" baseline="30000" dirty="0" smtClean="0">
                <a:solidFill>
                  <a:schemeClr val="accent5">
                    <a:lumMod val="75000"/>
                  </a:schemeClr>
                </a:solidFill>
              </a:rPr>
              <a:t>2</a:t>
            </a:r>
            <a:endParaRPr lang="fr-FR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751608" y="4300019"/>
            <a:ext cx="1745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Le neutron :</a:t>
            </a:r>
            <a:endParaRPr lang="fr-FR" sz="2400" b="1" dirty="0"/>
          </a:p>
        </p:txBody>
      </p:sp>
      <p:sp>
        <p:nvSpPr>
          <p:cNvPr id="14" name="ZoneTexte 13"/>
          <p:cNvSpPr txBox="1"/>
          <p:nvPr/>
        </p:nvSpPr>
        <p:spPr>
          <a:xfrm>
            <a:off x="2230583" y="4761684"/>
            <a:ext cx="9123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 smtClean="0"/>
              <a:t>q = 0 C et m = 1,67493.10</a:t>
            </a:r>
            <a:r>
              <a:rPr lang="fr-FR" sz="2400" b="1" i="1" baseline="30000" dirty="0" smtClean="0"/>
              <a:t>-27</a:t>
            </a:r>
            <a:r>
              <a:rPr lang="fr-FR" sz="2400" b="1" i="1" dirty="0" smtClean="0"/>
              <a:t> kg ou 1,0086655 u ou 939,5659 MeV/c</a:t>
            </a:r>
            <a:r>
              <a:rPr lang="fr-FR" sz="2400" b="1" i="1" baseline="30000" dirty="0" smtClean="0"/>
              <a:t>2</a:t>
            </a:r>
            <a:endParaRPr lang="fr-FR" sz="2400" b="1" i="1" dirty="0"/>
          </a:p>
        </p:txBody>
      </p:sp>
      <p:sp>
        <p:nvSpPr>
          <p:cNvPr id="15" name="ZoneTexte 14"/>
          <p:cNvSpPr txBox="1"/>
          <p:nvPr/>
        </p:nvSpPr>
        <p:spPr>
          <a:xfrm>
            <a:off x="751608" y="5343829"/>
            <a:ext cx="10515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Unité de masse atomique : un douzième de la masse d’un atome de </a:t>
            </a:r>
            <a:r>
              <a:rPr lang="fr-FR" sz="2400" baseline="30000" dirty="0" smtClean="0"/>
              <a:t>12</a:t>
            </a:r>
            <a:r>
              <a:rPr lang="fr-FR" sz="2400" dirty="0" smtClean="0"/>
              <a:t>C</a:t>
            </a:r>
            <a:endParaRPr lang="fr-FR" sz="2400" dirty="0"/>
          </a:p>
        </p:txBody>
      </p:sp>
      <p:sp>
        <p:nvSpPr>
          <p:cNvPr id="22" name="ZoneTexte 21"/>
          <p:cNvSpPr txBox="1"/>
          <p:nvPr/>
        </p:nvSpPr>
        <p:spPr>
          <a:xfrm>
            <a:off x="3126208" y="1195189"/>
            <a:ext cx="5569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0070C0"/>
                </a:solidFill>
              </a:rPr>
              <a:t>De l’ordre du </a:t>
            </a:r>
            <a:r>
              <a:rPr lang="fr-FR" sz="2400" b="1" dirty="0" err="1" smtClean="0">
                <a:solidFill>
                  <a:srgbClr val="0070C0"/>
                </a:solidFill>
              </a:rPr>
              <a:t>femtomètre</a:t>
            </a:r>
            <a:r>
              <a:rPr lang="fr-FR" sz="2400" b="1" dirty="0" smtClean="0">
                <a:solidFill>
                  <a:srgbClr val="0070C0"/>
                </a:solidFill>
              </a:rPr>
              <a:t>, 10</a:t>
            </a:r>
            <a:r>
              <a:rPr lang="fr-FR" sz="2400" b="1" baseline="30000" dirty="0" smtClean="0">
                <a:solidFill>
                  <a:srgbClr val="0070C0"/>
                </a:solidFill>
              </a:rPr>
              <a:t>-15</a:t>
            </a:r>
            <a:r>
              <a:rPr lang="fr-FR" sz="2400" b="1" dirty="0" smtClean="0">
                <a:solidFill>
                  <a:srgbClr val="0070C0"/>
                </a:solidFill>
              </a:rPr>
              <a:t> m</a:t>
            </a:r>
            <a:endParaRPr lang="fr-FR" sz="2400" b="1" dirty="0">
              <a:solidFill>
                <a:srgbClr val="0070C0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2888673" y="6005945"/>
            <a:ext cx="8465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1 u = 1,66054.10</a:t>
            </a:r>
            <a:r>
              <a:rPr lang="fr-FR" sz="2400" b="1" baseline="30000" dirty="0" smtClean="0">
                <a:solidFill>
                  <a:srgbClr val="FF0000"/>
                </a:solidFill>
              </a:rPr>
              <a:t>-27 </a:t>
            </a:r>
            <a:r>
              <a:rPr lang="fr-FR" sz="2400" b="1" dirty="0" smtClean="0">
                <a:solidFill>
                  <a:srgbClr val="FF0000"/>
                </a:solidFill>
              </a:rPr>
              <a:t>kg         à vérifier</a:t>
            </a:r>
            <a:endParaRPr lang="fr-FR" sz="2400" b="1" dirty="0">
              <a:solidFill>
                <a:srgbClr val="FF0000"/>
              </a:solidFill>
            </a:endParaRPr>
          </a:p>
        </p:txBody>
      </p:sp>
      <p:pic>
        <p:nvPicPr>
          <p:cNvPr id="16" name="Picture 2" descr="http://www.atomicheritage.org/mediawiki/images/thumb/a/a0/Enrico_Fermi2.JPG/300px-Enrico_Fermi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9962" y="15077"/>
            <a:ext cx="1985835" cy="2647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ZoneTexte 16"/>
          <p:cNvSpPr txBox="1"/>
          <p:nvPr/>
        </p:nvSpPr>
        <p:spPr>
          <a:xfrm>
            <a:off x="614087" y="1739527"/>
            <a:ext cx="3593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Noyau d’hélium He : </a:t>
            </a:r>
            <a:endParaRPr lang="fr-FR" sz="2400" b="1" dirty="0"/>
          </a:p>
        </p:txBody>
      </p:sp>
      <p:sp>
        <p:nvSpPr>
          <p:cNvPr id="18" name="ZoneTexte 17"/>
          <p:cNvSpPr txBox="1"/>
          <p:nvPr/>
        </p:nvSpPr>
        <p:spPr>
          <a:xfrm>
            <a:off x="3528628" y="1704396"/>
            <a:ext cx="1300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</a:rPr>
              <a:t>1,9 </a:t>
            </a:r>
            <a:r>
              <a:rPr lang="fr-FR" sz="2800" b="1" dirty="0" err="1" smtClean="0">
                <a:solidFill>
                  <a:srgbClr val="FF0000"/>
                </a:solidFill>
              </a:rPr>
              <a:t>fm</a:t>
            </a:r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5451494" y="1726245"/>
            <a:ext cx="28591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Noyau d’uranium U : </a:t>
            </a:r>
            <a:endParaRPr lang="fr-FR" sz="2400" b="1" dirty="0"/>
          </a:p>
        </p:txBody>
      </p:sp>
      <p:sp>
        <p:nvSpPr>
          <p:cNvPr id="20" name="ZoneTexte 19"/>
          <p:cNvSpPr txBox="1"/>
          <p:nvPr/>
        </p:nvSpPr>
        <p:spPr>
          <a:xfrm>
            <a:off x="8342499" y="1691366"/>
            <a:ext cx="1532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</a:rPr>
              <a:t>7,4 </a:t>
            </a:r>
            <a:r>
              <a:rPr lang="fr-FR" sz="2800" b="1" dirty="0" err="1" smtClean="0">
                <a:solidFill>
                  <a:srgbClr val="FF0000"/>
                </a:solidFill>
              </a:rPr>
              <a:t>fm</a:t>
            </a:r>
            <a:endParaRPr lang="fr-FR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686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  <p:bldP spid="8" grpId="0"/>
      <p:bldP spid="10" grpId="0"/>
      <p:bldP spid="11" grpId="0"/>
      <p:bldP spid="12" grpId="0"/>
      <p:bldP spid="13" grpId="0"/>
      <p:bldP spid="14" grpId="0"/>
      <p:bldP spid="15" grpId="0"/>
      <p:bldP spid="22" grpId="0"/>
      <p:bldP spid="23" grpId="0"/>
      <p:bldP spid="17" grpId="0"/>
      <p:bldP spid="18" grpId="0"/>
      <p:bldP spid="19" grpId="0"/>
      <p:bldP spid="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953037" y="515155"/>
            <a:ext cx="98652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>
                <a:solidFill>
                  <a:srgbClr val="0000FF"/>
                </a:solidFill>
              </a:rPr>
              <a:t>f(x) = e</a:t>
            </a:r>
            <a:r>
              <a:rPr lang="fr-FR" sz="3600" b="1" baseline="30000" dirty="0" smtClean="0">
                <a:solidFill>
                  <a:srgbClr val="0000FF"/>
                </a:solidFill>
              </a:rPr>
              <a:t>x</a:t>
            </a:r>
            <a:r>
              <a:rPr lang="fr-FR" sz="3600" b="1" dirty="0" smtClean="0">
                <a:solidFill>
                  <a:srgbClr val="0000FF"/>
                </a:solidFill>
              </a:rPr>
              <a:t>  </a:t>
            </a:r>
            <a:r>
              <a:rPr lang="fr-FR" sz="3600" b="1" dirty="0">
                <a:solidFill>
                  <a:srgbClr val="0000FF"/>
                </a:solidFill>
              </a:rPr>
              <a:t>avec e = 2,718 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2459865" y="1738648"/>
            <a:ext cx="7405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>
                <a:solidFill>
                  <a:srgbClr val="FF0000"/>
                </a:solidFill>
              </a:rPr>
              <a:t>Ici </a:t>
            </a:r>
            <a:r>
              <a:rPr lang="fr-FR" b="1" dirty="0" smtClean="0">
                <a:solidFill>
                  <a:srgbClr val="FF0000"/>
                </a:solidFill>
              </a:rPr>
              <a:t>(variable t) </a:t>
            </a:r>
            <a:r>
              <a:rPr lang="fr-FR" sz="3600" b="1" dirty="0" smtClean="0">
                <a:solidFill>
                  <a:srgbClr val="FF0000"/>
                </a:solidFill>
              </a:rPr>
              <a:t>: </a:t>
            </a:r>
            <a:r>
              <a:rPr lang="fr-FR" sz="3600" b="1" i="1" dirty="0">
                <a:solidFill>
                  <a:srgbClr val="FF0000"/>
                </a:solidFill>
              </a:rPr>
              <a:t>N(t) = </a:t>
            </a:r>
            <a:r>
              <a:rPr lang="fr-FR" sz="3600" b="1" i="1" dirty="0" smtClean="0">
                <a:solidFill>
                  <a:srgbClr val="FF0000"/>
                </a:solidFill>
              </a:rPr>
              <a:t>N</a:t>
            </a:r>
            <a:r>
              <a:rPr lang="fr-FR" sz="3600" b="1" i="1" baseline="-25000" dirty="0" smtClean="0">
                <a:solidFill>
                  <a:srgbClr val="FF0000"/>
                </a:solidFill>
              </a:rPr>
              <a:t>0</a:t>
            </a:r>
            <a:r>
              <a:rPr lang="fr-FR" sz="3600" b="1" i="1" dirty="0" smtClean="0">
                <a:solidFill>
                  <a:srgbClr val="FF0000"/>
                </a:solidFill>
              </a:rPr>
              <a:t>e</a:t>
            </a:r>
            <a:r>
              <a:rPr lang="fr-FR" sz="3600" b="1" i="1" baseline="30000" dirty="0" smtClean="0">
                <a:solidFill>
                  <a:srgbClr val="FF0000"/>
                </a:solidFill>
              </a:rPr>
              <a:t>-</a:t>
            </a:r>
            <a:r>
              <a:rPr lang="fr-FR" sz="3600" b="1" i="1" dirty="0" smtClean="0">
                <a:solidFill>
                  <a:srgbClr val="FF0000"/>
                </a:solidFill>
              </a:rPr>
              <a:t> </a:t>
            </a:r>
            <a:r>
              <a:rPr lang="fr-FR" sz="3600" b="1" i="1" baseline="30000" dirty="0" err="1" smtClean="0">
                <a:solidFill>
                  <a:srgbClr val="FF0000"/>
                </a:solidFill>
                <a:latin typeface="Symbol" panose="05050102010706020507" pitchFamily="18" charset="2"/>
              </a:rPr>
              <a:t>l</a:t>
            </a:r>
            <a:r>
              <a:rPr lang="fr-FR" sz="3600" b="1" i="1" baseline="30000" dirty="0" err="1" smtClean="0">
                <a:solidFill>
                  <a:srgbClr val="FF0000"/>
                </a:solidFill>
              </a:rPr>
              <a:t>t</a:t>
            </a:r>
            <a:r>
              <a:rPr lang="fr-FR" sz="3600" b="1" dirty="0" smtClean="0">
                <a:solidFill>
                  <a:srgbClr val="FF0000"/>
                </a:solidFill>
              </a:rPr>
              <a:t> </a:t>
            </a:r>
            <a:endParaRPr lang="fr-FR" sz="3600" b="1" dirty="0">
              <a:solidFill>
                <a:srgbClr val="FF00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356834" y="2962141"/>
            <a:ext cx="9414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C00000"/>
                </a:solidFill>
              </a:rPr>
              <a:t>Valable aussi : </a:t>
            </a:r>
            <a:r>
              <a:rPr lang="fr-FR" sz="3600" b="1" i="1" dirty="0" smtClean="0">
                <a:solidFill>
                  <a:srgbClr val="C00000"/>
                </a:solidFill>
              </a:rPr>
              <a:t>A(t</a:t>
            </a:r>
            <a:r>
              <a:rPr lang="fr-FR" sz="3600" b="1" i="1" dirty="0">
                <a:solidFill>
                  <a:srgbClr val="C00000"/>
                </a:solidFill>
              </a:rPr>
              <a:t>) = </a:t>
            </a:r>
            <a:r>
              <a:rPr lang="fr-FR" sz="3600" b="1" i="1" dirty="0" smtClean="0">
                <a:solidFill>
                  <a:srgbClr val="C00000"/>
                </a:solidFill>
              </a:rPr>
              <a:t>A</a:t>
            </a:r>
            <a:r>
              <a:rPr lang="fr-FR" sz="3600" b="1" i="1" baseline="-25000" dirty="0" smtClean="0">
                <a:solidFill>
                  <a:srgbClr val="C00000"/>
                </a:solidFill>
              </a:rPr>
              <a:t>0</a:t>
            </a:r>
            <a:r>
              <a:rPr lang="fr-FR" sz="3600" b="1" i="1" dirty="0" smtClean="0">
                <a:solidFill>
                  <a:srgbClr val="C00000"/>
                </a:solidFill>
              </a:rPr>
              <a:t>e</a:t>
            </a:r>
            <a:r>
              <a:rPr lang="fr-FR" sz="3600" b="1" i="1" baseline="30000" dirty="0" smtClean="0">
                <a:solidFill>
                  <a:srgbClr val="C00000"/>
                </a:solidFill>
              </a:rPr>
              <a:t>- </a:t>
            </a:r>
            <a:r>
              <a:rPr lang="fr-FR" sz="3600" b="1" i="1" baseline="30000" dirty="0" err="1">
                <a:solidFill>
                  <a:srgbClr val="C00000"/>
                </a:solidFill>
                <a:latin typeface="Symbol" panose="05050102010706020507" pitchFamily="18" charset="2"/>
              </a:rPr>
              <a:t>l</a:t>
            </a:r>
            <a:r>
              <a:rPr lang="fr-FR" sz="3600" b="1" i="1" baseline="30000" dirty="0" err="1" smtClean="0">
                <a:solidFill>
                  <a:srgbClr val="C00000"/>
                </a:solidFill>
              </a:rPr>
              <a:t>t</a:t>
            </a:r>
            <a:r>
              <a:rPr lang="fr-FR" sz="3600" b="1" dirty="0" smtClean="0">
                <a:solidFill>
                  <a:srgbClr val="C00000"/>
                </a:solidFill>
              </a:rPr>
              <a:t> </a:t>
            </a:r>
            <a:endParaRPr lang="fr-FR" sz="3600" b="1" dirty="0">
              <a:solidFill>
                <a:srgbClr val="C000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7228268" y="3100640"/>
            <a:ext cx="5273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(discussions)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15402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049867" y="846667"/>
            <a:ext cx="48598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i="1" dirty="0">
                <a:solidFill>
                  <a:srgbClr val="FF0000"/>
                </a:solidFill>
              </a:rPr>
              <a:t>E</a:t>
            </a:r>
            <a:r>
              <a:rPr lang="fr-FR" sz="2800" b="1" i="1" dirty="0" smtClean="0">
                <a:solidFill>
                  <a:srgbClr val="FF0000"/>
                </a:solidFill>
              </a:rPr>
              <a:t>xemples de désintégration : </a:t>
            </a:r>
            <a:endParaRPr lang="fr-FR" sz="2800" b="1" i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/>
              <p:cNvSpPr txBox="1"/>
              <p:nvPr/>
            </p:nvSpPr>
            <p:spPr>
              <a:xfrm>
                <a:off x="6197600" y="880779"/>
                <a:ext cx="1676400" cy="489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fr-FR" sz="2400" b="1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fr-FR" sz="2400" b="1" i="1" smtClean="0">
                              <a:latin typeface="Cambria Math" panose="02040503050406030204" pitchFamily="18" charset="0"/>
                            </a:rPr>
                            <m:t>𝟖𝟔</m:t>
                          </m:r>
                        </m:sub>
                        <m:sup>
                          <m:r>
                            <a:rPr lang="fr-FR" sz="2400" b="1" i="1" smtClean="0">
                              <a:latin typeface="Cambria Math" panose="02040503050406030204" pitchFamily="18" charset="0"/>
                            </a:rPr>
                            <m:t>𝟐𝟐𝟎</m:t>
                          </m:r>
                        </m:sup>
                        <m:e>
                          <m:r>
                            <a:rPr lang="fr-FR" sz="2400" b="1" i="1" smtClean="0">
                              <a:latin typeface="Cambria Math" panose="02040503050406030204" pitchFamily="18" charset="0"/>
                            </a:rPr>
                            <m:t>𝑹𝒏</m:t>
                          </m:r>
                        </m:e>
                      </m:sPre>
                      <m:r>
                        <a:rPr lang="fr-F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fr-FR" sz="2400" b="1" dirty="0"/>
              </a:p>
            </p:txBody>
          </p:sp>
        </mc:Choice>
        <mc:Fallback xmlns="">
          <p:sp>
            <p:nvSpPr>
              <p:cNvPr id="10" name="ZoneText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7600" y="880779"/>
                <a:ext cx="1676400" cy="48910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/>
              <p:cNvSpPr txBox="1"/>
              <p:nvPr/>
            </p:nvSpPr>
            <p:spPr>
              <a:xfrm>
                <a:off x="7332133" y="837467"/>
                <a:ext cx="1659467" cy="489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fr-FR" sz="2400" b="1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fr-FR" sz="2400" b="1" i="1" smtClean="0">
                              <a:latin typeface="Cambria Math" panose="02040503050406030204" pitchFamily="18" charset="0"/>
                            </a:rPr>
                            <m:t>𝟖𝟒</m:t>
                          </m:r>
                        </m:sub>
                        <m:sup>
                          <m:r>
                            <a:rPr lang="fr-FR" sz="2400" b="1" i="1" smtClean="0">
                              <a:latin typeface="Cambria Math" panose="02040503050406030204" pitchFamily="18" charset="0"/>
                            </a:rPr>
                            <m:t>𝟐𝟏𝟔</m:t>
                          </m:r>
                        </m:sup>
                        <m:e>
                          <m:r>
                            <a:rPr lang="fr-FR" sz="2400" b="1" i="1" smtClean="0">
                              <a:latin typeface="Cambria Math" panose="02040503050406030204" pitchFamily="18" charset="0"/>
                            </a:rPr>
                            <m:t>𝑷𝒐</m:t>
                          </m:r>
                        </m:e>
                      </m:sPre>
                      <m:r>
                        <a:rPr lang="fr-FR" sz="2400" b="1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11" name="ZoneText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2133" y="837467"/>
                <a:ext cx="1659467" cy="48910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ZoneTexte 11"/>
          <p:cNvSpPr txBox="1"/>
          <p:nvPr/>
        </p:nvSpPr>
        <p:spPr>
          <a:xfrm>
            <a:off x="8669866" y="908222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+</a:t>
            </a:r>
            <a:r>
              <a:rPr lang="fr-FR" dirty="0" smtClean="0"/>
              <a:t> 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/>
              <p:cNvSpPr txBox="1"/>
              <p:nvPr/>
            </p:nvSpPr>
            <p:spPr>
              <a:xfrm>
                <a:off x="8720666" y="864910"/>
                <a:ext cx="115146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𝜶</m:t>
                      </m:r>
                    </m:oMath>
                  </m:oMathPara>
                </a14:m>
                <a:endParaRPr lang="fr-FR" sz="2400" b="1" dirty="0"/>
              </a:p>
            </p:txBody>
          </p:sp>
        </mc:Choice>
        <mc:Fallback xmlns="">
          <p:sp>
            <p:nvSpPr>
              <p:cNvPr id="13" name="ZoneText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0666" y="864910"/>
                <a:ext cx="1151467" cy="4616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/>
              <p:cNvSpPr txBox="1"/>
              <p:nvPr/>
            </p:nvSpPr>
            <p:spPr>
              <a:xfrm>
                <a:off x="8221133" y="895878"/>
                <a:ext cx="2167466" cy="4863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fr-FR" sz="2400" b="1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fr-FR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  <m:sup>
                          <m:r>
                            <a:rPr lang="fr-FR" sz="24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  <m:e>
                          <m:r>
                            <a:rPr lang="fr-FR" sz="2400" b="1" i="1" smtClean="0">
                              <a:latin typeface="Cambria Math" panose="02040503050406030204" pitchFamily="18" charset="0"/>
                            </a:rPr>
                            <m:t>𝑯𝒆</m:t>
                          </m:r>
                        </m:e>
                      </m:sPre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15" name="ZoneText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1133" y="895878"/>
                <a:ext cx="2167466" cy="48635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ZoneTexte 15"/>
          <p:cNvSpPr txBox="1"/>
          <p:nvPr/>
        </p:nvSpPr>
        <p:spPr>
          <a:xfrm>
            <a:off x="1879600" y="1625600"/>
            <a:ext cx="7281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 smtClean="0">
                <a:solidFill>
                  <a:srgbClr val="0070C0"/>
                </a:solidFill>
              </a:rPr>
              <a:t>Les règles de conservation semblent élémentaires…</a:t>
            </a:r>
            <a:endParaRPr lang="fr-FR" sz="2400" b="1" i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ZoneTexte 16"/>
              <p:cNvSpPr txBox="1"/>
              <p:nvPr/>
            </p:nvSpPr>
            <p:spPr>
              <a:xfrm>
                <a:off x="463854" y="2652070"/>
                <a:ext cx="3386666" cy="4876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Pre>
                      <m:sPrePr>
                        <m:ctrlPr>
                          <a:rPr lang="fr-FR" sz="2400" b="1" i="1" smtClean="0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fr-FR" sz="2400" b="1" i="1" smtClean="0">
                            <a:latin typeface="Cambria Math" panose="02040503050406030204" pitchFamily="18" charset="0"/>
                          </a:rPr>
                          <m:t>𝟗</m:t>
                        </m:r>
                      </m:sub>
                      <m:sup>
                        <m:r>
                          <a:rPr lang="fr-FR" sz="2400" b="1" i="1" smtClean="0">
                            <a:latin typeface="Cambria Math" panose="02040503050406030204" pitchFamily="18" charset="0"/>
                          </a:rPr>
                          <m:t>𝟏𝟕</m:t>
                        </m:r>
                      </m:sup>
                      <m:e>
                        <m:r>
                          <a:rPr lang="fr-FR" sz="2400" b="1" i="1" smtClean="0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</m:sPre>
                    <m:r>
                      <a:rPr lang="fr-FR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Pre>
                      <m:sPrePr>
                        <m:ctrlPr>
                          <a:rPr lang="fr-FR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fr-FR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</m:t>
                        </m:r>
                      </m:sub>
                      <m:sup>
                        <m:r>
                          <a:rPr lang="fr-FR" sz="2400" b="1" i="1" smtClean="0">
                            <a:latin typeface="Cambria Math" panose="02040503050406030204" pitchFamily="18" charset="0"/>
                          </a:rPr>
                          <m:t>𝟏𝟕</m:t>
                        </m:r>
                      </m:sup>
                      <m:e>
                        <m:r>
                          <a:rPr lang="fr-FR" sz="2400" b="1" i="1" smtClean="0">
                            <a:latin typeface="Cambria Math" panose="02040503050406030204" pitchFamily="18" charset="0"/>
                          </a:rPr>
                          <m:t>𝑵𝒆</m:t>
                        </m:r>
                      </m:e>
                    </m:sPre>
                  </m:oMath>
                </a14:m>
                <a:r>
                  <a:rPr lang="fr-FR" b="1" dirty="0" smtClean="0"/>
                  <a:t>   +   </a:t>
                </a:r>
                <a:endParaRPr lang="fr-FR" b="1" dirty="0"/>
              </a:p>
            </p:txBody>
          </p:sp>
        </mc:Choice>
        <mc:Fallback xmlns="">
          <p:sp>
            <p:nvSpPr>
              <p:cNvPr id="17" name="ZoneText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854" y="2652070"/>
                <a:ext cx="3386666" cy="487634"/>
              </a:xfrm>
              <a:prstGeom prst="rect">
                <a:avLst/>
              </a:prstGeom>
              <a:blipFill rotWithShape="0">
                <a:blip r:embed="rId6"/>
                <a:stretch>
                  <a:fillRect b="-1625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17"/>
              <p:cNvSpPr txBox="1"/>
              <p:nvPr/>
            </p:nvSpPr>
            <p:spPr>
              <a:xfrm>
                <a:off x="2343452" y="2708185"/>
                <a:ext cx="1371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𝜷</m:t>
                          </m:r>
                        </m:e>
                        <m:sup>
                          <m:r>
                            <a:rPr lang="fr-FR" sz="2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18" name="ZoneText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3452" y="2708185"/>
                <a:ext cx="1371600" cy="461665"/>
              </a:xfrm>
              <a:prstGeom prst="rect">
                <a:avLst/>
              </a:prstGeom>
              <a:blipFill rotWithShape="0">
                <a:blip r:embed="rId7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ZoneTexte 18"/>
              <p:cNvSpPr txBox="1"/>
              <p:nvPr/>
            </p:nvSpPr>
            <p:spPr>
              <a:xfrm>
                <a:off x="2157187" y="2690827"/>
                <a:ext cx="1447800" cy="4872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fr-FR" sz="2400" b="1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fr-FR" sz="2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r-FR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fr-FR" sz="24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  <m:e>
                          <m:r>
                            <a:rPr lang="fr-FR" sz="2400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</m:sPre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19" name="ZoneText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7187" y="2690827"/>
                <a:ext cx="1447800" cy="487249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ZoneTexte 19"/>
          <p:cNvSpPr txBox="1"/>
          <p:nvPr/>
        </p:nvSpPr>
        <p:spPr>
          <a:xfrm>
            <a:off x="4961467" y="2724831"/>
            <a:ext cx="5825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 smtClean="0">
                <a:solidFill>
                  <a:srgbClr val="0070C0"/>
                </a:solidFill>
              </a:rPr>
              <a:t>Règles de conservation ????</a:t>
            </a:r>
            <a:endParaRPr lang="fr-FR" sz="2400" b="1" i="1" dirty="0">
              <a:solidFill>
                <a:srgbClr val="0070C0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4698999" y="4495805"/>
            <a:ext cx="6925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Quantité de mouvement, moment cinétique, énergie…</a:t>
            </a:r>
            <a:endParaRPr lang="fr-FR" dirty="0"/>
          </a:p>
        </p:txBody>
      </p:sp>
      <p:sp>
        <p:nvSpPr>
          <p:cNvPr id="22" name="ZoneTexte 21"/>
          <p:cNvSpPr txBox="1"/>
          <p:nvPr/>
        </p:nvSpPr>
        <p:spPr>
          <a:xfrm>
            <a:off x="5520266" y="3186496"/>
            <a:ext cx="5502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charge</a:t>
            </a:r>
            <a:r>
              <a:rPr lang="fr-FR" dirty="0"/>
              <a:t>, nombre total de </a:t>
            </a:r>
            <a:r>
              <a:rPr lang="fr-FR" dirty="0" smtClean="0"/>
              <a:t>nucléons : oui</a:t>
            </a:r>
            <a:endParaRPr lang="fr-FR" dirty="0"/>
          </a:p>
          <a:p>
            <a:endParaRPr lang="fr-FR" dirty="0"/>
          </a:p>
        </p:txBody>
      </p:sp>
      <p:sp>
        <p:nvSpPr>
          <p:cNvPr id="23" name="ZoneTexte 22"/>
          <p:cNvSpPr txBox="1"/>
          <p:nvPr/>
        </p:nvSpPr>
        <p:spPr>
          <a:xfrm>
            <a:off x="2028371" y="3751301"/>
            <a:ext cx="47479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i="1" dirty="0" smtClean="0">
                <a:solidFill>
                  <a:srgbClr val="0070C0"/>
                </a:solidFill>
              </a:rPr>
              <a:t>Mais les règles </a:t>
            </a:r>
            <a:r>
              <a:rPr lang="fr-FR" sz="2000" b="1" i="1" dirty="0">
                <a:solidFill>
                  <a:srgbClr val="0070C0"/>
                </a:solidFill>
              </a:rPr>
              <a:t>de </a:t>
            </a:r>
            <a:r>
              <a:rPr lang="fr-FR" sz="2000" b="1" i="1" dirty="0" smtClean="0">
                <a:solidFill>
                  <a:srgbClr val="0070C0"/>
                </a:solidFill>
              </a:rPr>
              <a:t>conservation générales, communes à toute la physique  :</a:t>
            </a:r>
            <a:endParaRPr lang="fr-FR" sz="2000" dirty="0"/>
          </a:p>
        </p:txBody>
      </p:sp>
      <p:sp>
        <p:nvSpPr>
          <p:cNvPr id="24" name="ZoneTexte 23"/>
          <p:cNvSpPr txBox="1"/>
          <p:nvPr/>
        </p:nvSpPr>
        <p:spPr>
          <a:xfrm>
            <a:off x="7254420" y="4901755"/>
            <a:ext cx="4083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Non conservées, sauf si …</a:t>
            </a:r>
            <a:endParaRPr lang="fr-FR" sz="2400" b="1" i="1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ZoneTexte 24"/>
              <p:cNvSpPr txBox="1"/>
              <p:nvPr/>
            </p:nvSpPr>
            <p:spPr>
              <a:xfrm>
                <a:off x="3149600" y="2717411"/>
                <a:ext cx="1092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 </m:t>
                          </m:r>
                          <m:acc>
                            <m:accPr>
                              <m:chr m:val="̅"/>
                              <m:ctrlPr>
                                <a:rPr lang="fr-FR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𝝊</m:t>
                              </m:r>
                            </m:e>
                          </m:acc>
                        </m:e>
                        <m:sub>
                          <m:r>
                            <a:rPr lang="fr-FR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sub>
                      </m:sSub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25" name="ZoneTexte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9600" y="2717411"/>
                <a:ext cx="1092200" cy="461665"/>
              </a:xfrm>
              <a:prstGeom prst="rect">
                <a:avLst/>
              </a:prstGeom>
              <a:blipFill rotWithShape="0">
                <a:blip r:embed="rId9"/>
                <a:stretch>
                  <a:fillRect r="-1731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ZoneTexte 25"/>
          <p:cNvSpPr txBox="1"/>
          <p:nvPr/>
        </p:nvSpPr>
        <p:spPr>
          <a:xfrm>
            <a:off x="7883676" y="5894614"/>
            <a:ext cx="3976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smtClean="0"/>
              <a:t>Discutons de baryons et de leptons, de nombres baryoniques et </a:t>
            </a:r>
            <a:r>
              <a:rPr lang="fr-FR" b="1" i="1" dirty="0" err="1" smtClean="0"/>
              <a:t>leptoniques</a:t>
            </a:r>
            <a:r>
              <a:rPr lang="fr-FR" b="1" i="1" dirty="0" smtClean="0"/>
              <a:t>…</a:t>
            </a:r>
            <a:endParaRPr lang="fr-FR" b="1" i="1" dirty="0"/>
          </a:p>
        </p:txBody>
      </p:sp>
    </p:spTree>
    <p:extLst>
      <p:ext uri="{BB962C8B-B14F-4D97-AF65-F5344CB8AC3E}">
        <p14:creationId xmlns:p14="http://schemas.microsoft.com/office/powerpoint/2010/main" val="3714017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21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2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3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12" grpId="0"/>
      <p:bldP spid="13" grpId="0"/>
      <p:bldP spid="13" grpId="1"/>
      <p:bldP spid="15" grpId="0"/>
      <p:bldP spid="17" grpId="0"/>
      <p:bldP spid="18" grpId="0"/>
      <p:bldP spid="18" grpId="1"/>
      <p:bldP spid="18" grpId="2"/>
      <p:bldP spid="19" grpId="0"/>
      <p:bldP spid="21" grpId="0"/>
      <p:bldP spid="22" grpId="0"/>
      <p:bldP spid="23" grpId="0"/>
      <p:bldP spid="24" grpId="0"/>
      <p:bldP spid="25" grpId="0" build="allAtOnce"/>
      <p:bldP spid="2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astronoo.com/images/particules/modele-standar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17" y="0"/>
            <a:ext cx="6181349" cy="6760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7930243" y="6074228"/>
            <a:ext cx="4261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smtClean="0"/>
              <a:t>Et les antiparticules correspondantes.</a:t>
            </a:r>
            <a:endParaRPr lang="fr-FR" b="1" i="1" dirty="0"/>
          </a:p>
        </p:txBody>
      </p:sp>
    </p:spTree>
    <p:extLst>
      <p:ext uri="{BB962C8B-B14F-4D97-AF65-F5344CB8AC3E}">
        <p14:creationId xmlns:p14="http://schemas.microsoft.com/office/powerpoint/2010/main" val="734561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upload.wikimedia.org/wikipedia/commons/9/9b/Classement_particul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974" y="1600200"/>
            <a:ext cx="10145266" cy="333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764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734096" y="540913"/>
            <a:ext cx="101743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i="1" dirty="0" smtClean="0">
                <a:solidFill>
                  <a:srgbClr val="0000FF"/>
                </a:solidFill>
              </a:rPr>
              <a:t>Fission nucléaire</a:t>
            </a:r>
            <a:endParaRPr lang="fr-FR" sz="3200" b="1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57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326" y="493961"/>
            <a:ext cx="8010714" cy="5893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1373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25003" y="223137"/>
            <a:ext cx="5576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i="1" dirty="0" smtClean="0">
                <a:solidFill>
                  <a:srgbClr val="FF0000"/>
                </a:solidFill>
              </a:rPr>
              <a:t>Le détecteur de muons…</a:t>
            </a:r>
            <a:endParaRPr lang="fr-FR" sz="3200" b="1" i="1" dirty="0">
              <a:solidFill>
                <a:srgbClr val="FF000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713668" y="284692"/>
            <a:ext cx="4198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i="1" dirty="0" smtClean="0">
                <a:solidFill>
                  <a:srgbClr val="FF0066"/>
                </a:solidFill>
              </a:rPr>
              <a:t>Un simple gadget ??</a:t>
            </a:r>
            <a:endParaRPr lang="fr-FR" sz="2800" b="1" i="1" dirty="0">
              <a:solidFill>
                <a:srgbClr val="FF0066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683617" y="807912"/>
            <a:ext cx="75083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i="1" dirty="0" smtClean="0">
                <a:solidFill>
                  <a:srgbClr val="0000FF"/>
                </a:solidFill>
              </a:rPr>
              <a:t>Ou bien va-t-on y trouver un peu de physique ???</a:t>
            </a:r>
            <a:endParaRPr lang="fr-FR" sz="2800" b="1" i="1" dirty="0">
              <a:solidFill>
                <a:srgbClr val="0000FF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3272" y="1375612"/>
            <a:ext cx="5448300" cy="526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654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64770" y="103024"/>
            <a:ext cx="24110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i="1" dirty="0" smtClean="0">
                <a:solidFill>
                  <a:schemeClr val="accent5">
                    <a:lumMod val="75000"/>
                  </a:schemeClr>
                </a:solidFill>
              </a:rPr>
              <a:t>Rayonnement</a:t>
            </a:r>
          </a:p>
          <a:p>
            <a:r>
              <a:rPr lang="fr-FR" sz="2800" b="1" i="1" dirty="0" smtClean="0">
                <a:solidFill>
                  <a:schemeClr val="accent5">
                    <a:lumMod val="75000"/>
                  </a:schemeClr>
                </a:solidFill>
              </a:rPr>
              <a:t> cosmique…</a:t>
            </a:r>
            <a:endParaRPr lang="fr-FR" sz="28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711" y="103024"/>
            <a:ext cx="9346280" cy="6754976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70834" y="988521"/>
            <a:ext cx="24110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 smtClean="0"/>
              <a:t>- Plus intense en altitude </a:t>
            </a:r>
            <a:endParaRPr lang="fr-FR" sz="2400" b="1" i="1" dirty="0"/>
          </a:p>
        </p:txBody>
      </p:sp>
      <p:sp>
        <p:nvSpPr>
          <p:cNvPr id="6" name="ZoneTexte 5"/>
          <p:cNvSpPr txBox="1"/>
          <p:nvPr/>
        </p:nvSpPr>
        <p:spPr>
          <a:xfrm>
            <a:off x="117801" y="2710507"/>
            <a:ext cx="250494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- </a:t>
            </a:r>
            <a:r>
              <a:rPr lang="fr-FR" sz="2000" b="1" dirty="0" smtClean="0">
                <a:solidFill>
                  <a:srgbClr val="FF0000"/>
                </a:solidFill>
              </a:rPr>
              <a:t>Constitué de protons (87%) , de noyaux d’hélium (12%) et d’électrons (1%)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82196" y="1874018"/>
            <a:ext cx="24110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 smtClean="0">
                <a:solidFill>
                  <a:srgbClr val="7030A0"/>
                </a:solidFill>
              </a:rPr>
              <a:t>- Décharge les électroscopes</a:t>
            </a:r>
            <a:endParaRPr lang="fr-FR" sz="2400" b="1" i="1" dirty="0">
              <a:solidFill>
                <a:srgbClr val="7030A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17801" y="4341723"/>
            <a:ext cx="25519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 smtClean="0"/>
              <a:t>Pour ce qui nous intéresse : </a:t>
            </a:r>
            <a:endParaRPr lang="fr-FR" sz="2400" b="1" i="1" dirty="0"/>
          </a:p>
        </p:txBody>
      </p:sp>
      <p:sp>
        <p:nvSpPr>
          <p:cNvPr id="9" name="ZoneTexte 8"/>
          <p:cNvSpPr txBox="1"/>
          <p:nvPr/>
        </p:nvSpPr>
        <p:spPr>
          <a:xfrm>
            <a:off x="164770" y="5172720"/>
            <a:ext cx="41341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 smtClean="0">
                <a:solidFill>
                  <a:srgbClr val="FF0000"/>
                </a:solidFill>
              </a:rPr>
              <a:t>Certains pions ont une durée de vie très courte (26 ns) et se désintègrent en un ensemble {muon + neutrino}</a:t>
            </a:r>
            <a:endParaRPr lang="fr-FR" sz="2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313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66670" y="437882"/>
            <a:ext cx="4031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i="1" dirty="0" smtClean="0">
                <a:solidFill>
                  <a:srgbClr val="FF0066"/>
                </a:solidFill>
              </a:rPr>
              <a:t>Le muon cet inconnu…</a:t>
            </a:r>
            <a:endParaRPr lang="fr-FR" sz="2800" b="1" i="1" dirty="0">
              <a:solidFill>
                <a:srgbClr val="FF0066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5306097" y="437882"/>
            <a:ext cx="2356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 smtClean="0">
                <a:solidFill>
                  <a:srgbClr val="0070C0"/>
                </a:solidFill>
              </a:rPr>
              <a:t>Charge -e</a:t>
            </a:r>
            <a:endParaRPr lang="fr-FR" sz="2400" b="1" i="1" dirty="0">
              <a:solidFill>
                <a:srgbClr val="0070C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306096" y="1056068"/>
            <a:ext cx="6877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i="1" dirty="0" smtClean="0">
                <a:solidFill>
                  <a:srgbClr val="0000FF"/>
                </a:solidFill>
              </a:rPr>
              <a:t>Énergie de masse 106 MeV</a:t>
            </a:r>
            <a:endParaRPr lang="fr-FR" sz="2800" b="1" i="1" dirty="0">
              <a:solidFill>
                <a:srgbClr val="0000FF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8879982" y="1674254"/>
            <a:ext cx="30522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 smtClean="0"/>
              <a:t>Masse en kg ?</a:t>
            </a:r>
            <a:endParaRPr lang="fr-FR" sz="2400" b="1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/>
              <p:cNvSpPr txBox="1"/>
              <p:nvPr/>
            </p:nvSpPr>
            <p:spPr>
              <a:xfrm>
                <a:off x="5460643" y="2395470"/>
                <a:ext cx="513867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800" b="1" i="1" dirty="0" smtClean="0">
                    <a:solidFill>
                      <a:srgbClr val="7030A0"/>
                    </a:solidFill>
                  </a:rPr>
                  <a:t>Durée de vie au repos 2,197 </a:t>
                </a:r>
                <a14:m>
                  <m:oMath xmlns:m="http://schemas.openxmlformats.org/officeDocument/2006/math">
                    <m:r>
                      <a:rPr lang="fr-FR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𝝁</m:t>
                    </m:r>
                  </m:oMath>
                </a14:m>
                <a:r>
                  <a:rPr lang="fr-FR" sz="2800" b="1" i="1" dirty="0" smtClean="0">
                    <a:solidFill>
                      <a:srgbClr val="7030A0"/>
                    </a:solidFill>
                  </a:rPr>
                  <a:t>s</a:t>
                </a:r>
                <a:endParaRPr lang="fr-FR" sz="2800" b="1" i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6" name="ZoneText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0643" y="2395470"/>
                <a:ext cx="5138670" cy="523220"/>
              </a:xfrm>
              <a:prstGeom prst="rect">
                <a:avLst/>
              </a:prstGeom>
              <a:blipFill rotWithShape="0">
                <a:blip r:embed="rId2"/>
                <a:stretch>
                  <a:fillRect l="-2491" t="-11628" b="-3255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ZoneTexte 6"/>
          <p:cNvSpPr txBox="1"/>
          <p:nvPr/>
        </p:nvSpPr>
        <p:spPr>
          <a:xfrm>
            <a:off x="4391696" y="3000777"/>
            <a:ext cx="72765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</a:rPr>
              <a:t>mais comme il se déplace très vite, on a le temps de l’observer…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7624293" y="3178241"/>
            <a:ext cx="112046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500" b="1" dirty="0" smtClean="0">
                <a:solidFill>
                  <a:srgbClr val="FF0000"/>
                </a:solidFill>
              </a:rPr>
              <a:t>?</a:t>
            </a:r>
            <a:endParaRPr lang="fr-FR" sz="11500" b="1" dirty="0">
              <a:solidFill>
                <a:srgbClr val="FF0000"/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670" y="3549899"/>
            <a:ext cx="3535696" cy="2668828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4262906" y="3476781"/>
            <a:ext cx="6143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i="1" dirty="0" smtClean="0">
                <a:solidFill>
                  <a:srgbClr val="FF0066"/>
                </a:solidFill>
              </a:rPr>
              <a:t>Disons plutôt que l’on va le détecter</a:t>
            </a:r>
            <a:endParaRPr lang="fr-FR" sz="2800" b="1" i="1" dirty="0">
              <a:solidFill>
                <a:srgbClr val="FF0066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4102366" y="4065690"/>
            <a:ext cx="78299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(en France, il en arrive une centaine par m</a:t>
            </a:r>
            <a:r>
              <a:rPr lang="fr-FR" sz="2000" baseline="30000" dirty="0" smtClean="0"/>
              <a:t>2</a:t>
            </a:r>
            <a:r>
              <a:rPr lang="fr-FR" sz="2000" dirty="0" smtClean="0"/>
              <a:t> et par s au niveau de la mer)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214009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66 0.006 -0.115 0.021 -0.115 0.033 C -0.115 0.044 -0.067 0.052 -0.003 0.052 C 0.061 0.052 0.115 0.044 0.115 0.033 C 0.115 0.021 0.059 0.018 -0.005 0.026 C -0.068 0.035 -0.115 0.05 -0.115 0.061 C -0.115 0.072 -0.066 0.081 -0.003 0.081 C 0.061 0.081 0.115 0.072 0.115 0.061 C 0.115 0.05 0.059 0.047 -0.004 0.055 C -0.068 0.063 -0.115 0.078 -0.115 0.089 C -0.115 0.101 -0.066 0.11 -0.002 0.11 C 0.061 0.11 0.115 0.101 0.115 0.089 C 0.115 0.079 0.059 0.076 -0.004 0.083 C -0.067 0.091 -0.115 0.107 -0.115 0.118 C -0.115 0.129 -0.065 0.138 -0.002 0.138 C 0.063 0.138 0.115 0.129 0.115 0.118 C 0.115 0.107 0.06 0.104 -0.003 0.112 C -0.066 0.12 -0.115 0.135 -0.115 0.146 C -0.115 0.158 -0.065 0.166 -0.001 0.166 C 0.063 0.166 0.115 0.157 0.115 0.146 C 0.115 0.135 0.06 0.132 -0.003 0.14 C -0.066 0.148 -0.115 0.164 -0.115 0.174 C -0.115 0.185 -0.064 0.194 -0.001 0.194 C 0.063 0.194 0.115 0.185 0.115 0.174 C 0.115 0.164 0.061 0.161 -0.003 0.168 C -0.066 0.176 -0.115 0.192 -0.115 0.203 C -0.115 0.213 -0.064 0.223 0 0.223 C 0.064 0.223 0.115 0.214 0.115 0.203 C 0.115 0.192 0.061 0.189 -0.002 0.197 C -0.065 0.205 -0.116 0.22 -0.115 0.231 C -0.114 0.242 -0.064 0.25 0 0.25 C 0.064 0.25 0.115 0.241 0.115 0.23 C 0.115 0.22 0.063 0.217 0 0.226 E" pathEditMode="relative" ptsTypes=""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8" grpId="1"/>
      <p:bldP spid="11" grpId="0"/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18186" y="360608"/>
            <a:ext cx="99167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i="1" dirty="0" smtClean="0">
                <a:solidFill>
                  <a:srgbClr val="0000FF"/>
                </a:solidFill>
              </a:rPr>
              <a:t>Détecteur de muons</a:t>
            </a:r>
            <a:endParaRPr lang="fr-FR" sz="2800" b="1" i="1" dirty="0">
              <a:solidFill>
                <a:srgbClr val="0000FF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928057" y="360608"/>
            <a:ext cx="5473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i="1" dirty="0" smtClean="0">
                <a:solidFill>
                  <a:srgbClr val="FF0066"/>
                </a:solidFill>
              </a:rPr>
              <a:t>à scintillateur (ou scintillations)</a:t>
            </a:r>
            <a:endParaRPr lang="fr-FR" sz="2800" i="1" dirty="0">
              <a:solidFill>
                <a:srgbClr val="FF0066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618186" y="1017431"/>
            <a:ext cx="10637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i="1" dirty="0"/>
              <a:t>L</a:t>
            </a:r>
            <a:r>
              <a:rPr lang="fr-FR" sz="2400" i="1" dirty="0" smtClean="0"/>
              <a:t>’autre catégorie de détecteurs de particules : les détecteurs à ionisation</a:t>
            </a:r>
            <a:endParaRPr lang="fr-FR" sz="2400" i="1" dirty="0"/>
          </a:p>
        </p:txBody>
      </p:sp>
      <p:sp>
        <p:nvSpPr>
          <p:cNvPr id="6" name="ZoneTexte 5"/>
          <p:cNvSpPr txBox="1"/>
          <p:nvPr/>
        </p:nvSpPr>
        <p:spPr>
          <a:xfrm>
            <a:off x="1146220" y="1479096"/>
            <a:ext cx="10702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(Impact des particules / formation d’ions facile à détecter et traduisant le passage de la particule)</a:t>
            </a:r>
            <a:endParaRPr lang="fr-FR" sz="2000" dirty="0"/>
          </a:p>
        </p:txBody>
      </p:sp>
      <p:sp>
        <p:nvSpPr>
          <p:cNvPr id="7" name="ZoneTexte 6"/>
          <p:cNvSpPr txBox="1"/>
          <p:nvPr/>
        </p:nvSpPr>
        <p:spPr>
          <a:xfrm>
            <a:off x="862884" y="1812528"/>
            <a:ext cx="16742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i="1" dirty="0" smtClean="0">
                <a:solidFill>
                  <a:srgbClr val="0000FF"/>
                </a:solidFill>
              </a:rPr>
              <a:t>Ici : </a:t>
            </a:r>
            <a:endParaRPr lang="fr-FR" sz="3600" b="1" i="1" dirty="0">
              <a:solidFill>
                <a:srgbClr val="0000FF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815921" y="1815507"/>
            <a:ext cx="100326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 smtClean="0">
                <a:solidFill>
                  <a:srgbClr val="002060"/>
                </a:solidFill>
              </a:rPr>
              <a:t>Absorption de l’énergie du muon / excitation de la matière absorbante (transition vers un niveau supérieur d’énergie / désexcitation avec émission d’un photon / détection du photon traduisant le passage du muon.</a:t>
            </a:r>
            <a:endParaRPr lang="fr-FR" sz="2400" b="1" i="1" dirty="0">
              <a:solidFill>
                <a:srgbClr val="002060"/>
              </a:solidFill>
            </a:endParaRPr>
          </a:p>
        </p:txBody>
      </p:sp>
      <p:cxnSp>
        <p:nvCxnSpPr>
          <p:cNvPr id="10" name="Connecteur droit avec flèche 9"/>
          <p:cNvCxnSpPr/>
          <p:nvPr/>
        </p:nvCxnSpPr>
        <p:spPr>
          <a:xfrm flipH="1" flipV="1">
            <a:off x="6497391" y="3054267"/>
            <a:ext cx="605307" cy="64394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7353837" y="3376239"/>
            <a:ext cx="4662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 smtClean="0">
                <a:solidFill>
                  <a:srgbClr val="FF0000"/>
                </a:solidFill>
              </a:rPr>
              <a:t>A l’aide d’un photomultiplicateur…</a:t>
            </a:r>
            <a:endParaRPr lang="fr-FR" sz="2400" b="1" i="1" dirty="0">
              <a:solidFill>
                <a:srgbClr val="FF0000"/>
              </a:solidFill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20703"/>
            <a:ext cx="7298012" cy="3437674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8178085" y="4417454"/>
            <a:ext cx="23568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i="1" dirty="0" smtClean="0">
                <a:solidFill>
                  <a:srgbClr val="7030A0"/>
                </a:solidFill>
              </a:rPr>
              <a:t>Dynode ??</a:t>
            </a:r>
            <a:endParaRPr lang="fr-FR" sz="3200" b="1" i="1" dirty="0">
              <a:solidFill>
                <a:srgbClr val="7030A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7714445" y="5679583"/>
            <a:ext cx="39538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i="1" dirty="0" smtClean="0">
                <a:solidFill>
                  <a:srgbClr val="0000FF"/>
                </a:solidFill>
              </a:rPr>
              <a:t>Et le discriminateur ?</a:t>
            </a:r>
            <a:endParaRPr lang="fr-FR" sz="3200" b="1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197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6" grpId="0"/>
      <p:bldP spid="7" grpId="0"/>
      <p:bldP spid="8" grpId="0"/>
      <p:bldP spid="11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fr-FR" sz="20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fr-FR" sz="20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sub>
                        <m:sup>
                          <m:r>
                            <a:rPr lang="fr-FR" sz="20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  <m:e>
                          <m:r>
                            <a:rPr lang="fr-FR" sz="20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sPre>
                    </m:oMath>
                  </m:oMathPara>
                </a14:m>
                <a:endParaRPr lang="fr-FR" sz="20000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ZoneTexte 1"/>
          <p:cNvSpPr txBox="1"/>
          <p:nvPr/>
        </p:nvSpPr>
        <p:spPr>
          <a:xfrm>
            <a:off x="3348506" y="5460643"/>
            <a:ext cx="61947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i="1" dirty="0" smtClean="0">
                <a:solidFill>
                  <a:srgbClr val="0000FF"/>
                </a:solidFill>
              </a:rPr>
              <a:t>(présentation du diagramme « N/Z »)</a:t>
            </a:r>
            <a:endParaRPr lang="fr-FR" sz="2800" b="1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490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365939" y="180304"/>
            <a:ext cx="25371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0000FF"/>
                </a:solidFill>
              </a:rPr>
              <a:t>Scintillateurs</a:t>
            </a:r>
            <a:endParaRPr lang="fr-FR" sz="3200" b="1" dirty="0">
              <a:solidFill>
                <a:srgbClr val="0000FF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914399" y="1094705"/>
            <a:ext cx="1084401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Inorganiques </a:t>
            </a:r>
            <a:r>
              <a:rPr lang="fr-FR" sz="2400" dirty="0" smtClean="0">
                <a:solidFill>
                  <a:srgbClr val="FF0000"/>
                </a:solidFill>
              </a:rPr>
              <a:t>						Organiques</a:t>
            </a:r>
            <a:endParaRPr lang="fr-FR" sz="2400" dirty="0">
              <a:solidFill>
                <a:srgbClr val="FF0000"/>
              </a:solidFill>
            </a:endParaRPr>
          </a:p>
          <a:p>
            <a:r>
              <a:rPr lang="fr-FR" sz="2400" dirty="0">
                <a:solidFill>
                  <a:srgbClr val="FF0000"/>
                </a:solidFill>
              </a:rPr>
              <a:t>(structure cristalline) </a:t>
            </a:r>
            <a:r>
              <a:rPr lang="fr-FR" sz="2400" dirty="0" smtClean="0">
                <a:solidFill>
                  <a:srgbClr val="FF0000"/>
                </a:solidFill>
              </a:rPr>
              <a:t>				(</a:t>
            </a:r>
            <a:r>
              <a:rPr lang="fr-FR" sz="2400" dirty="0">
                <a:solidFill>
                  <a:srgbClr val="FF0000"/>
                </a:solidFill>
              </a:rPr>
              <a:t>plastiques ou solutions liquides)</a:t>
            </a:r>
          </a:p>
          <a:p>
            <a:r>
              <a:rPr lang="fr-FR" sz="2400" dirty="0"/>
              <a:t>Jusqu’a 40000 photons par </a:t>
            </a:r>
            <a:r>
              <a:rPr lang="fr-FR" sz="2400" dirty="0" smtClean="0"/>
              <a:t>MeV		 </a:t>
            </a:r>
            <a:r>
              <a:rPr lang="fr-FR" sz="2400" dirty="0"/>
              <a:t>Jusqu’a 10000 photons par MeV</a:t>
            </a:r>
          </a:p>
          <a:p>
            <a:r>
              <a:rPr lang="fr-FR" sz="2400" dirty="0" smtClean="0"/>
              <a:t>Dopés </a:t>
            </a:r>
            <a:r>
              <a:rPr lang="fr-FR" sz="2400" dirty="0"/>
              <a:t>et non </a:t>
            </a:r>
            <a:r>
              <a:rPr lang="fr-FR" sz="2400" dirty="0" smtClean="0"/>
              <a:t>dopés					    Dopés</a:t>
            </a:r>
            <a:endParaRPr lang="fr-FR" sz="2400" dirty="0"/>
          </a:p>
          <a:p>
            <a:r>
              <a:rPr lang="fr-FR" sz="2400" dirty="0"/>
              <a:t>Temps de </a:t>
            </a:r>
            <a:r>
              <a:rPr lang="fr-FR" sz="2400" dirty="0" smtClean="0"/>
              <a:t>désexcitation : ns-</a:t>
            </a:r>
            <a:r>
              <a:rPr lang="fr-FR" sz="2400" dirty="0" smtClean="0">
                <a:latin typeface="Symbol" panose="05050102010706020507" pitchFamily="18" charset="2"/>
              </a:rPr>
              <a:t>m</a:t>
            </a:r>
            <a:r>
              <a:rPr lang="fr-FR" sz="2400" dirty="0" smtClean="0"/>
              <a:t>s 		    Temps </a:t>
            </a:r>
            <a:r>
              <a:rPr lang="fr-FR" sz="2400" dirty="0"/>
              <a:t>de </a:t>
            </a:r>
            <a:r>
              <a:rPr lang="fr-FR" sz="2400" dirty="0" smtClean="0"/>
              <a:t>désexcitation : </a:t>
            </a:r>
            <a:r>
              <a:rPr lang="fr-FR" sz="2400" dirty="0"/>
              <a:t>ns</a:t>
            </a:r>
          </a:p>
          <a:p>
            <a:r>
              <a:rPr lang="fr-FR" sz="2400" dirty="0"/>
              <a:t>Couteux </a:t>
            </a:r>
            <a:r>
              <a:rPr lang="fr-FR" sz="2400" dirty="0" smtClean="0"/>
              <a:t>					             Moins couteux</a:t>
            </a:r>
            <a:endParaRPr lang="fr-FR" sz="2400" dirty="0"/>
          </a:p>
          <a:p>
            <a:r>
              <a:rPr lang="fr-FR" sz="2400" dirty="0"/>
              <a:t>Absorption grande pour </a:t>
            </a:r>
            <a:r>
              <a:rPr lang="fr-FR" sz="2400" dirty="0" smtClean="0"/>
              <a:t>photons </a:t>
            </a:r>
            <a:r>
              <a:rPr lang="fr-FR" sz="2400" dirty="0" smtClean="0">
                <a:latin typeface="Symbol" panose="05050102010706020507" pitchFamily="18" charset="2"/>
              </a:rPr>
              <a:t>g</a:t>
            </a:r>
            <a:r>
              <a:rPr lang="fr-FR" sz="2400" dirty="0" smtClean="0"/>
              <a:t>	</a:t>
            </a:r>
            <a:r>
              <a:rPr lang="fr-FR" sz="2400" dirty="0"/>
              <a:t>	</a:t>
            </a:r>
            <a:r>
              <a:rPr lang="fr-FR" sz="2400" dirty="0" smtClean="0"/>
              <a:t>Absorption </a:t>
            </a:r>
            <a:r>
              <a:rPr lang="fr-FR" sz="2400" dirty="0"/>
              <a:t>faible pour </a:t>
            </a:r>
            <a:r>
              <a:rPr lang="fr-FR" sz="2400" dirty="0" smtClean="0"/>
              <a:t>photons </a:t>
            </a:r>
            <a:r>
              <a:rPr lang="fr-FR" sz="2400" dirty="0" smtClean="0">
                <a:latin typeface="Symbol" panose="05050102010706020507" pitchFamily="18" charset="2"/>
              </a:rPr>
              <a:t>g</a:t>
            </a:r>
            <a:endParaRPr lang="fr-FR" sz="2400" dirty="0">
              <a:latin typeface="Symbol" panose="05050102010706020507" pitchFamily="18" charset="2"/>
            </a:endParaRPr>
          </a:p>
          <a:p>
            <a:r>
              <a:rPr lang="fr-FR" sz="2400" dirty="0"/>
              <a:t>Structure cristalline simple </a:t>
            </a:r>
            <a:r>
              <a:rPr lang="fr-FR" sz="2400" dirty="0" smtClean="0"/>
              <a:t>			Molécules </a:t>
            </a:r>
            <a:r>
              <a:rPr lang="fr-FR" sz="2400" dirty="0"/>
              <a:t>organiques Complexes</a:t>
            </a:r>
          </a:p>
          <a:p>
            <a:r>
              <a:rPr lang="fr-FR" sz="2400" dirty="0"/>
              <a:t>r</a:t>
            </a:r>
            <a:r>
              <a:rPr lang="fr-FR" sz="2400" dirty="0" smtClean="0"/>
              <a:t>ésistantes </a:t>
            </a:r>
            <a:r>
              <a:rPr lang="fr-FR" sz="2400" dirty="0"/>
              <a:t>a la radiation </a:t>
            </a:r>
            <a:r>
              <a:rPr lang="fr-FR" sz="2400" dirty="0" smtClean="0"/>
              <a:t>			peu résistantes </a:t>
            </a:r>
            <a:r>
              <a:rPr lang="fr-FR" sz="2400" dirty="0"/>
              <a:t>a la </a:t>
            </a:r>
            <a:r>
              <a:rPr lang="fr-FR" sz="2400" dirty="0" smtClean="0"/>
              <a:t>radiation</a:t>
            </a:r>
            <a:endParaRPr lang="fr-FR" sz="2400" dirty="0"/>
          </a:p>
        </p:txBody>
      </p:sp>
      <p:sp>
        <p:nvSpPr>
          <p:cNvPr id="4" name="ZoneTexte 3"/>
          <p:cNvSpPr txBox="1"/>
          <p:nvPr/>
        </p:nvSpPr>
        <p:spPr>
          <a:xfrm>
            <a:off x="1867437" y="4829577"/>
            <a:ext cx="86674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i="1" dirty="0" smtClean="0">
                <a:solidFill>
                  <a:srgbClr val="FF0066"/>
                </a:solidFill>
              </a:rPr>
              <a:t>Les </a:t>
            </a:r>
            <a:r>
              <a:rPr lang="fr-FR" sz="2800" b="1" i="1" dirty="0" err="1" smtClean="0">
                <a:solidFill>
                  <a:srgbClr val="FF0066"/>
                </a:solidFill>
              </a:rPr>
              <a:t>notres</a:t>
            </a:r>
            <a:r>
              <a:rPr lang="fr-FR" sz="2800" b="1" i="1" dirty="0" smtClean="0">
                <a:solidFill>
                  <a:srgbClr val="FF0066"/>
                </a:solidFill>
              </a:rPr>
              <a:t> (il en faut deux) sont en iodure de césium</a:t>
            </a:r>
            <a:endParaRPr lang="fr-FR" sz="2800" b="1" i="1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94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443211" y="154547"/>
            <a:ext cx="17901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b="1" dirty="0" err="1" smtClean="0">
                <a:solidFill>
                  <a:srgbClr val="0000FF"/>
                </a:solidFill>
              </a:rPr>
              <a:t>CsI</a:t>
            </a:r>
            <a:endParaRPr lang="fr-FR" sz="7200" b="1" dirty="0">
              <a:solidFill>
                <a:srgbClr val="0000FF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378" y="1520297"/>
            <a:ext cx="5289997" cy="4985822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6701306" y="319968"/>
            <a:ext cx="49326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 smtClean="0">
                <a:solidFill>
                  <a:srgbClr val="FF0000"/>
                </a:solidFill>
              </a:rPr>
              <a:t>Une structure cubique simple d’ions Cl</a:t>
            </a:r>
            <a:r>
              <a:rPr lang="fr-FR" sz="2400" b="1" i="1" baseline="30000" dirty="0" smtClean="0">
                <a:solidFill>
                  <a:srgbClr val="FF0000"/>
                </a:solidFill>
              </a:rPr>
              <a:t>-</a:t>
            </a:r>
            <a:r>
              <a:rPr lang="fr-FR" sz="2400" b="1" i="1" dirty="0" smtClean="0">
                <a:solidFill>
                  <a:srgbClr val="FF0000"/>
                </a:solidFill>
              </a:rPr>
              <a:t> avec un ion Cs</a:t>
            </a:r>
            <a:r>
              <a:rPr lang="fr-FR" sz="2400" b="1" i="1" baseline="30000" dirty="0" smtClean="0">
                <a:solidFill>
                  <a:srgbClr val="FF0000"/>
                </a:solidFill>
              </a:rPr>
              <a:t>+</a:t>
            </a:r>
            <a:r>
              <a:rPr lang="fr-FR" sz="2400" b="1" i="1" dirty="0" smtClean="0">
                <a:solidFill>
                  <a:srgbClr val="FF0000"/>
                </a:solidFill>
              </a:rPr>
              <a:t> au centre de chaque cube. </a:t>
            </a:r>
            <a:endParaRPr lang="fr-FR" sz="2400" b="1" i="1" dirty="0">
              <a:solidFill>
                <a:srgbClr val="FF000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6146" y="1148127"/>
            <a:ext cx="2152650" cy="2124075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6881610" y="3489671"/>
            <a:ext cx="51730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i="1" dirty="0" smtClean="0">
                <a:solidFill>
                  <a:srgbClr val="0000FF"/>
                </a:solidFill>
              </a:rPr>
              <a:t>Mais alors pourquoi la formule est-elle </a:t>
            </a:r>
            <a:r>
              <a:rPr lang="fr-FR" sz="3200" i="1" dirty="0" err="1" smtClean="0">
                <a:solidFill>
                  <a:srgbClr val="0000FF"/>
                </a:solidFill>
              </a:rPr>
              <a:t>CsI</a:t>
            </a:r>
            <a:r>
              <a:rPr lang="fr-FR" sz="3200" i="1" dirty="0" smtClean="0">
                <a:solidFill>
                  <a:srgbClr val="0000FF"/>
                </a:solidFill>
              </a:rPr>
              <a:t> ?</a:t>
            </a:r>
            <a:endParaRPr lang="fr-FR" sz="3200" i="1" dirty="0">
              <a:solidFill>
                <a:srgbClr val="0000FF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971762" y="4698962"/>
            <a:ext cx="43916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>
                <a:solidFill>
                  <a:srgbClr val="FF0000"/>
                </a:solidFill>
              </a:rPr>
              <a:t>Cette structure se </a:t>
            </a:r>
            <a:r>
              <a:rPr lang="fr-FR" sz="2400" b="1" i="1" dirty="0" smtClean="0">
                <a:solidFill>
                  <a:srgbClr val="FF0000"/>
                </a:solidFill>
              </a:rPr>
              <a:t>répète un très </a:t>
            </a:r>
            <a:r>
              <a:rPr lang="fr-FR" sz="2400" b="1" i="1" dirty="0">
                <a:solidFill>
                  <a:srgbClr val="FF0000"/>
                </a:solidFill>
              </a:rPr>
              <a:t>grand nombre de fois dans les trois directions de l’espace.</a:t>
            </a:r>
          </a:p>
          <a:p>
            <a:endParaRPr lang="fr-FR" sz="2400" dirty="0"/>
          </a:p>
        </p:txBody>
      </p:sp>
      <p:cxnSp>
        <p:nvCxnSpPr>
          <p:cNvPr id="9" name="Connecteur droit avec flèche 8"/>
          <p:cNvCxnSpPr/>
          <p:nvPr/>
        </p:nvCxnSpPr>
        <p:spPr>
          <a:xfrm flipV="1">
            <a:off x="7830355" y="1661375"/>
            <a:ext cx="1197735" cy="141667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7331298" y="1578977"/>
            <a:ext cx="716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6">
                    <a:lumMod val="75000"/>
                  </a:schemeClr>
                </a:solidFill>
              </a:rPr>
              <a:t>Cl</a:t>
            </a:r>
            <a:r>
              <a:rPr lang="fr-FR" sz="2800" b="1" baseline="30000" dirty="0" smtClean="0">
                <a:solidFill>
                  <a:schemeClr val="accent6">
                    <a:lumMod val="75000"/>
                  </a:schemeClr>
                </a:solidFill>
              </a:rPr>
              <a:t>-</a:t>
            </a:r>
            <a:endParaRPr lang="fr-FR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2" name="Connecteur droit avec flèche 11"/>
          <p:cNvCxnSpPr/>
          <p:nvPr/>
        </p:nvCxnSpPr>
        <p:spPr>
          <a:xfrm flipV="1">
            <a:off x="8319752" y="2248148"/>
            <a:ext cx="1661375" cy="353372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7597999" y="2424822"/>
            <a:ext cx="7217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bg2">
                    <a:lumMod val="50000"/>
                  </a:schemeClr>
                </a:solidFill>
              </a:rPr>
              <a:t>Cs</a:t>
            </a:r>
            <a:r>
              <a:rPr lang="fr-FR" sz="2800" b="1" baseline="30000" dirty="0" smtClean="0">
                <a:solidFill>
                  <a:schemeClr val="bg2">
                    <a:lumMod val="50000"/>
                  </a:schemeClr>
                </a:solidFill>
              </a:rPr>
              <a:t>+</a:t>
            </a:r>
            <a:endParaRPr lang="fr-FR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87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25 0.216 L -0.125 0.216 L 0 0 Z" pathEditMode="relative" ptsTypes="">
                                      <p:cBhvr>
                                        <p:cTn id="6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6" grpId="1"/>
      <p:bldP spid="7" grpId="0"/>
      <p:bldP spid="10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721217" y="412124"/>
            <a:ext cx="49712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i="1" dirty="0" smtClean="0">
                <a:solidFill>
                  <a:srgbClr val="00642D"/>
                </a:solidFill>
              </a:rPr>
              <a:t>La cohésion des noyaux :</a:t>
            </a:r>
            <a:endParaRPr lang="fr-FR" sz="2800" b="1" i="1" dirty="0">
              <a:solidFill>
                <a:srgbClr val="00642D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532586" y="935344"/>
            <a:ext cx="7018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Quelles forces entre les nucléons d’un noyau ?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885645" y="1366805"/>
            <a:ext cx="5331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i="1" dirty="0" smtClean="0"/>
              <a:t>(distants d’1 </a:t>
            </a:r>
            <a:r>
              <a:rPr lang="fr-FR" sz="2400" i="1" dirty="0" err="1" smtClean="0"/>
              <a:t>fm</a:t>
            </a:r>
            <a:r>
              <a:rPr lang="fr-FR" sz="2400" i="1" dirty="0" smtClean="0"/>
              <a:t> environ)</a:t>
            </a:r>
            <a:endParaRPr lang="fr-FR" sz="2400" i="1" dirty="0"/>
          </a:p>
        </p:txBody>
      </p:sp>
      <p:sp>
        <p:nvSpPr>
          <p:cNvPr id="5" name="ZoneTexte 4"/>
          <p:cNvSpPr txBox="1"/>
          <p:nvPr/>
        </p:nvSpPr>
        <p:spPr>
          <a:xfrm>
            <a:off x="721217" y="1674868"/>
            <a:ext cx="53318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Force de gravitation (attractive) : </a:t>
            </a:r>
            <a:endParaRPr lang="fr-FR" sz="24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/>
              <p:cNvSpPr txBox="1"/>
              <p:nvPr/>
            </p:nvSpPr>
            <p:spPr>
              <a:xfrm>
                <a:off x="495837" y="2243390"/>
                <a:ext cx="4546242" cy="714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800" b="1" dirty="0" smtClean="0">
                    <a:solidFill>
                      <a:srgbClr val="0000FF"/>
                    </a:solidFill>
                  </a:rPr>
                  <a:t>F</a:t>
                </a:r>
                <a:r>
                  <a:rPr lang="fr-FR" sz="2800" b="1" baseline="-25000" dirty="0" smtClean="0">
                    <a:solidFill>
                      <a:srgbClr val="0000FF"/>
                    </a:solidFill>
                  </a:rPr>
                  <a:t>1</a:t>
                </a:r>
                <a:r>
                  <a:rPr lang="fr-FR" sz="2800" b="1" dirty="0" smtClean="0">
                    <a:solidFill>
                      <a:srgbClr val="0000FF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𝑮𝒎𝒎</m:t>
                        </m:r>
                        <m:r>
                          <a:rPr lang="fr-FR" sz="2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num>
                      <m:den>
                        <m:sSup>
                          <m:sSupPr>
                            <m:ctrlPr>
                              <a:rPr lang="fr-FR" sz="2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2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𝒅</m:t>
                            </m:r>
                          </m:e>
                          <m:sup>
                            <m:r>
                              <a:rPr lang="fr-FR" sz="2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fr-FR" sz="2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b="1" dirty="0" smtClean="0">
                    <a:solidFill>
                      <a:srgbClr val="0000FF"/>
                    </a:solidFill>
                  </a:rPr>
                  <a:t>avec G = 6,67</a:t>
                </a:r>
                <a14:m>
                  <m:oMath xmlns:m="http://schemas.openxmlformats.org/officeDocument/2006/math">
                    <m:r>
                      <a:rPr lang="fr-FR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fr-FR" b="1" dirty="0" smtClean="0">
                    <a:solidFill>
                      <a:srgbClr val="0000FF"/>
                    </a:solidFill>
                  </a:rPr>
                  <a:t>10</a:t>
                </a:r>
                <a:r>
                  <a:rPr lang="fr-FR" b="1" baseline="30000" dirty="0" smtClean="0">
                    <a:solidFill>
                      <a:srgbClr val="0000FF"/>
                    </a:solidFill>
                  </a:rPr>
                  <a:t>-11</a:t>
                </a:r>
                <a:r>
                  <a:rPr lang="fr-FR" b="1" dirty="0" smtClean="0">
                    <a:solidFill>
                      <a:srgbClr val="0000FF"/>
                    </a:solidFill>
                  </a:rPr>
                  <a:t> S.I.</a:t>
                </a:r>
                <a:endParaRPr lang="fr-FR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7" name="ZoneText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837" y="2243390"/>
                <a:ext cx="4546242" cy="714683"/>
              </a:xfrm>
              <a:prstGeom prst="rect">
                <a:avLst/>
              </a:prstGeom>
              <a:blipFill rotWithShape="0">
                <a:blip r:embed="rId2"/>
                <a:stretch>
                  <a:fillRect l="-2681" b="-1111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ZoneTexte 7"/>
          <p:cNvSpPr txBox="1"/>
          <p:nvPr/>
        </p:nvSpPr>
        <p:spPr>
          <a:xfrm>
            <a:off x="5280338" y="2322059"/>
            <a:ext cx="32712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estimation</a:t>
            </a:r>
            <a:r>
              <a:rPr lang="fr-FR" dirty="0" smtClean="0"/>
              <a:t> (sans calculette) : 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8847786" y="2243390"/>
            <a:ext cx="15454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rgbClr val="0000FF"/>
                </a:solidFill>
              </a:rPr>
              <a:t>10</a:t>
            </a:r>
            <a:r>
              <a:rPr lang="fr-FR" sz="3200" baseline="30000" dirty="0" smtClean="0">
                <a:solidFill>
                  <a:srgbClr val="0000FF"/>
                </a:solidFill>
              </a:rPr>
              <a:t>-35</a:t>
            </a:r>
            <a:r>
              <a:rPr lang="fr-FR" sz="3200" dirty="0" smtClean="0">
                <a:solidFill>
                  <a:srgbClr val="0000FF"/>
                </a:solidFill>
              </a:rPr>
              <a:t> N</a:t>
            </a:r>
            <a:endParaRPr lang="fr-FR" sz="3200" dirty="0">
              <a:solidFill>
                <a:srgbClr val="0000FF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95837" y="3220829"/>
            <a:ext cx="5624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Force électrique (répulsive) entre protons :</a:t>
            </a:r>
            <a:endParaRPr lang="fr-FR" sz="2400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/>
              <p:cNvSpPr txBox="1"/>
              <p:nvPr/>
            </p:nvSpPr>
            <p:spPr>
              <a:xfrm>
                <a:off x="721217" y="3902299"/>
                <a:ext cx="5331853" cy="10447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800" b="1" dirty="0" smtClean="0">
                    <a:solidFill>
                      <a:srgbClr val="FF0066"/>
                    </a:solidFill>
                  </a:rPr>
                  <a:t>F</a:t>
                </a:r>
                <a:r>
                  <a:rPr lang="fr-FR" sz="2800" b="1" baseline="-25000" dirty="0">
                    <a:solidFill>
                      <a:srgbClr val="FF0066"/>
                    </a:solidFill>
                  </a:rPr>
                  <a:t>2</a:t>
                </a:r>
                <a:r>
                  <a:rPr lang="fr-FR" sz="2800" b="1" dirty="0" smtClean="0">
                    <a:solidFill>
                      <a:srgbClr val="FF0066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800" b="1" i="1" smtClean="0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1" i="1" smtClean="0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fr-FR" sz="2800" b="1" i="1" smtClean="0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fr-FR" sz="2800" b="1" i="1" smtClean="0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  <m:sSub>
                          <m:sSubPr>
                            <m:ctrlPr>
                              <a:rPr lang="fr-FR" sz="2800" b="1" i="1" smtClean="0">
                                <a:solidFill>
                                  <a:srgbClr val="FF006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800" b="1" i="1" smtClean="0">
                                <a:solidFill>
                                  <a:srgbClr val="FF006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𝜺</m:t>
                            </m:r>
                          </m:e>
                          <m:sub>
                            <m:r>
                              <a:rPr lang="fr-FR" sz="2800" b="1" i="1" smtClean="0">
                                <a:solidFill>
                                  <a:srgbClr val="FF006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den>
                    </m:f>
                    <m:r>
                      <a:rPr lang="fr-FR" sz="2800" b="1" i="1" smtClean="0">
                        <a:solidFill>
                          <a:srgbClr val="FF006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fr-FR" sz="2800" b="1" i="1" smtClean="0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1" i="1" smtClean="0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</a:rPr>
                          <m:t>𝒒𝒒</m:t>
                        </m:r>
                        <m:r>
                          <a:rPr lang="fr-FR" sz="2800" b="1" i="1" smtClean="0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num>
                      <m:den>
                        <m:sSup>
                          <m:sSupPr>
                            <m:ctrlPr>
                              <a:rPr lang="fr-FR" sz="2800" b="1" i="1" smtClean="0">
                                <a:solidFill>
                                  <a:srgbClr val="FF00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2800" b="1" i="1" smtClean="0">
                                <a:solidFill>
                                  <a:srgbClr val="FF0066"/>
                                </a:solidFill>
                                <a:latin typeface="Cambria Math" panose="02040503050406030204" pitchFamily="18" charset="0"/>
                              </a:rPr>
                              <m:t>𝒅</m:t>
                            </m:r>
                          </m:e>
                          <m:sup>
                            <m:r>
                              <a:rPr lang="fr-FR" sz="2800" b="1" i="1" smtClean="0">
                                <a:solidFill>
                                  <a:srgbClr val="FF0066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fr-FR" sz="2800" b="1" i="1" smtClean="0">
                        <a:solidFill>
                          <a:srgbClr val="FF0066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b="1" dirty="0" smtClean="0">
                    <a:solidFill>
                      <a:srgbClr val="FF0066"/>
                    </a:solidFill>
                  </a:rPr>
                  <a:t>avec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1" i="1" smtClean="0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1" i="1" smtClean="0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𝜺</m:t>
                        </m:r>
                      </m:e>
                      <m:sub>
                        <m:r>
                          <a:rPr lang="fr-FR" b="1" i="1" smtClean="0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fr-FR" b="1" dirty="0" smtClean="0">
                    <a:solidFill>
                      <a:srgbClr val="FF0066"/>
                    </a:solidFill>
                  </a:rPr>
                  <a:t> = 8,85</a:t>
                </a:r>
                <a14:m>
                  <m:oMath xmlns:m="http://schemas.openxmlformats.org/officeDocument/2006/math">
                    <m:r>
                      <a:rPr lang="fr-FR" b="1" i="1" smtClean="0">
                        <a:solidFill>
                          <a:srgbClr val="FF006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fr-FR" b="1" dirty="0" smtClean="0">
                    <a:solidFill>
                      <a:srgbClr val="FF0066"/>
                    </a:solidFill>
                  </a:rPr>
                  <a:t>10</a:t>
                </a:r>
                <a:r>
                  <a:rPr lang="fr-FR" b="1" baseline="30000" dirty="0" smtClean="0">
                    <a:solidFill>
                      <a:srgbClr val="FF0066"/>
                    </a:solidFill>
                  </a:rPr>
                  <a:t>-12</a:t>
                </a:r>
                <a:r>
                  <a:rPr lang="fr-FR" b="1" dirty="0" smtClean="0">
                    <a:solidFill>
                      <a:srgbClr val="FF0066"/>
                    </a:solidFill>
                  </a:rPr>
                  <a:t> S.I.</a:t>
                </a:r>
                <a:endParaRPr lang="fr-FR" b="1" dirty="0">
                  <a:solidFill>
                    <a:srgbClr val="FF0066"/>
                  </a:solidFill>
                </a:endParaRPr>
              </a:p>
              <a:p>
                <a:endParaRPr lang="fr-FR" dirty="0">
                  <a:solidFill>
                    <a:srgbClr val="FF0066"/>
                  </a:solidFill>
                </a:endParaRPr>
              </a:p>
            </p:txBody>
          </p:sp>
        </mc:Choice>
        <mc:Fallback xmlns="">
          <p:sp>
            <p:nvSpPr>
              <p:cNvPr id="11" name="ZoneText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217" y="3902299"/>
                <a:ext cx="5331853" cy="1044710"/>
              </a:xfrm>
              <a:prstGeom prst="rect">
                <a:avLst/>
              </a:prstGeom>
              <a:blipFill rotWithShape="0">
                <a:blip r:embed="rId3"/>
                <a:stretch>
                  <a:fillRect l="-228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ZoneTexte 11"/>
          <p:cNvSpPr txBox="1"/>
          <p:nvPr/>
        </p:nvSpPr>
        <p:spPr>
          <a:xfrm>
            <a:off x="5463862" y="3602001"/>
            <a:ext cx="309093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estimation</a:t>
            </a:r>
            <a:r>
              <a:rPr lang="fr-FR" dirty="0" smtClean="0"/>
              <a:t> (sans calculette) : </a:t>
            </a:r>
          </a:p>
          <a:p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8976575" y="3438659"/>
            <a:ext cx="16098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rgbClr val="FF0066"/>
                </a:solidFill>
              </a:rPr>
              <a:t>100 N</a:t>
            </a:r>
            <a:endParaRPr lang="fr-FR" sz="4000" b="1" dirty="0">
              <a:solidFill>
                <a:srgbClr val="FF0066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4082603" y="4947009"/>
            <a:ext cx="5821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De nombreux noyaux sont pourtant stables…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5042079" y="5511543"/>
            <a:ext cx="5544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… Grâce à l’interaction dite « forte » !!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819955" y="6127341"/>
            <a:ext cx="112947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7030A0"/>
                </a:solidFill>
              </a:rPr>
              <a:t>Remarquons que plus un noyau est gros plus la proportion de neutrons augmente… Pourquoi ?</a:t>
            </a:r>
            <a:endParaRPr lang="fr-FR" sz="2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377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5" grpId="0"/>
      <p:bldP spid="16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34146" y="477981"/>
            <a:ext cx="8139545" cy="122930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b="1" i="1" dirty="0">
                <a:solidFill>
                  <a:srgbClr val="0070C0"/>
                </a:solidFill>
              </a:rPr>
              <a:t>Dans la nature, on </a:t>
            </a:r>
            <a:r>
              <a:rPr lang="fr-FR" b="1" i="1" dirty="0" smtClean="0">
                <a:solidFill>
                  <a:srgbClr val="0070C0"/>
                </a:solidFill>
              </a:rPr>
              <a:t>connait </a:t>
            </a:r>
            <a:r>
              <a:rPr lang="fr-FR" b="1" i="1" dirty="0">
                <a:solidFill>
                  <a:srgbClr val="0070C0"/>
                </a:solidFill>
              </a:rPr>
              <a:t>90 éléments </a:t>
            </a:r>
            <a:r>
              <a:rPr lang="fr-FR" b="1" i="1" dirty="0" smtClean="0">
                <a:solidFill>
                  <a:srgbClr val="0070C0"/>
                </a:solidFill>
              </a:rPr>
              <a:t>différents, mais on </a:t>
            </a:r>
            <a:r>
              <a:rPr lang="fr-FR" b="1" i="1" dirty="0">
                <a:solidFill>
                  <a:srgbClr val="0070C0"/>
                </a:solidFill>
              </a:rPr>
              <a:t>trouve en fait 350 noyaux différents à l’état </a:t>
            </a:r>
            <a:r>
              <a:rPr lang="fr-FR" b="1" i="1" dirty="0" smtClean="0">
                <a:solidFill>
                  <a:srgbClr val="0070C0"/>
                </a:solidFill>
              </a:rPr>
              <a:t>naturel… </a:t>
            </a:r>
            <a:endParaRPr lang="fr-FR" b="1" i="1" dirty="0">
              <a:solidFill>
                <a:srgbClr val="0070C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893619" y="477981"/>
            <a:ext cx="2140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Enigme n° 1 :</a:t>
            </a:r>
            <a:endParaRPr lang="fr-FR" sz="24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893619" y="1860269"/>
            <a:ext cx="37407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i="1" dirty="0" smtClean="0"/>
              <a:t>Il y a des isotopes !!!</a:t>
            </a:r>
            <a:endParaRPr lang="fr-FR" sz="2800" i="1" dirty="0"/>
          </a:p>
        </p:txBody>
      </p:sp>
      <p:sp>
        <p:nvSpPr>
          <p:cNvPr id="6" name="ZoneTexte 5"/>
          <p:cNvSpPr txBox="1"/>
          <p:nvPr/>
        </p:nvSpPr>
        <p:spPr>
          <a:xfrm>
            <a:off x="1122218" y="2556164"/>
            <a:ext cx="92271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i="1" dirty="0">
                <a:solidFill>
                  <a:srgbClr val="FF0000"/>
                </a:solidFill>
              </a:rPr>
              <a:t>On définit l’</a:t>
            </a:r>
            <a:r>
              <a:rPr lang="fr-FR" sz="2000" b="1" i="1" dirty="0">
                <a:solidFill>
                  <a:srgbClr val="FF0000"/>
                </a:solidFill>
              </a:rPr>
              <a:t>abondance naturelle</a:t>
            </a:r>
            <a:r>
              <a:rPr lang="fr-FR" sz="2000" i="1" dirty="0">
                <a:solidFill>
                  <a:srgbClr val="FF0000"/>
                </a:solidFill>
              </a:rPr>
              <a:t> d’un isotope comme le % en masse de cet isotope dans le mélange naturel de l’élément correspondant. </a:t>
            </a:r>
            <a:r>
              <a:rPr lang="fr-FR" sz="2000" i="1" dirty="0" smtClean="0">
                <a:solidFill>
                  <a:srgbClr val="FF0000"/>
                </a:solidFill>
              </a:rPr>
              <a:t>Cette </a:t>
            </a:r>
            <a:r>
              <a:rPr lang="fr-FR" sz="2000" i="1" dirty="0">
                <a:solidFill>
                  <a:srgbClr val="FF0000"/>
                </a:solidFill>
              </a:rPr>
              <a:t>grandeur est indépendante de l’origine géographique de </a:t>
            </a:r>
            <a:r>
              <a:rPr lang="fr-FR" sz="2000" i="1" dirty="0" smtClean="0">
                <a:solidFill>
                  <a:srgbClr val="FF0000"/>
                </a:solidFill>
              </a:rPr>
              <a:t>l’échantillon, c’est la même dans </a:t>
            </a:r>
            <a:r>
              <a:rPr lang="fr-FR" sz="2000" i="1" dirty="0">
                <a:solidFill>
                  <a:srgbClr val="FF0000"/>
                </a:solidFill>
              </a:rPr>
              <a:t>tout l’Univers </a:t>
            </a:r>
            <a:r>
              <a:rPr lang="fr-FR" sz="2000" i="1" dirty="0" smtClean="0">
                <a:solidFill>
                  <a:srgbClr val="FF0000"/>
                </a:solidFill>
              </a:rPr>
              <a:t>!!</a:t>
            </a:r>
            <a:endParaRPr lang="fr-FR" sz="20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/>
              <p:cNvSpPr txBox="1"/>
              <p:nvPr/>
            </p:nvSpPr>
            <p:spPr>
              <a:xfrm>
                <a:off x="5049982" y="1707283"/>
                <a:ext cx="3241963" cy="4677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fr-FR" sz="240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</m:e>
                      </m:sPre>
                      <m:sPre>
                        <m:sPrePr>
                          <m:ctrlPr>
                            <a:rPr lang="fr-FR" sz="240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</m:e>
                      </m:sPre>
                      <m:sPre>
                        <m:sPrePr>
                          <m:ctrlPr>
                            <a:rPr lang="fr-FR" sz="240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sPre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15" name="ZoneText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9982" y="1707283"/>
                <a:ext cx="3241963" cy="467757"/>
              </a:xfrm>
              <a:prstGeom prst="rect">
                <a:avLst/>
              </a:prstGeom>
              <a:blipFill rotWithShape="0">
                <a:blip r:embed="rId2"/>
                <a:stretch>
                  <a:fillRect b="-259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/>
              <p:cNvSpPr txBox="1"/>
              <p:nvPr/>
            </p:nvSpPr>
            <p:spPr>
              <a:xfrm>
                <a:off x="8291945" y="1860269"/>
                <a:ext cx="3345873" cy="5338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fr-FR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fr-FR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  <m:sup>
                          <m:r>
                            <a:rPr lang="fr-FR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p>
                        <m:e>
                          <m:r>
                            <a:rPr lang="fr-FR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sPre>
                      <m:r>
                        <a:rPr lang="fr-FR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Pre>
                        <m:sPrePr>
                          <m:ctrlPr>
                            <a:rPr lang="fr-FR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fr-FR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  <m:sup>
                          <m:r>
                            <a:rPr lang="fr-FR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13</m:t>
                          </m:r>
                        </m:sup>
                        <m:e>
                          <m:r>
                            <a:rPr lang="fr-FR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sPre>
                      <m:r>
                        <a:rPr lang="fr-FR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Pre>
                        <m:sPrePr>
                          <m:ctrlPr>
                            <a:rPr lang="fr-FR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fr-FR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  <m:sup>
                          <m:r>
                            <a:rPr lang="fr-FR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14</m:t>
                          </m:r>
                        </m:sup>
                        <m:e>
                          <m:r>
                            <a:rPr lang="fr-FR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sPre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6" name="ZoneText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1945" y="1860269"/>
                <a:ext cx="3345873" cy="53386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ZoneTexte 16"/>
          <p:cNvSpPr txBox="1"/>
          <p:nvPr/>
        </p:nvSpPr>
        <p:spPr>
          <a:xfrm>
            <a:off x="893619" y="3948545"/>
            <a:ext cx="2140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Enigme n°2 :</a:t>
            </a:r>
            <a:endParaRPr lang="fr-FR" sz="2400" b="1" dirty="0"/>
          </a:p>
        </p:txBody>
      </p:sp>
      <p:sp>
        <p:nvSpPr>
          <p:cNvPr id="18" name="ZoneTexte 17"/>
          <p:cNvSpPr txBox="1"/>
          <p:nvPr/>
        </p:nvSpPr>
        <p:spPr>
          <a:xfrm>
            <a:off x="3034146" y="3810045"/>
            <a:ext cx="7045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on connaît désormais </a:t>
            </a:r>
            <a:r>
              <a:rPr lang="fr-FR" sz="2400" dirty="0" smtClean="0"/>
              <a:t>entre 112 et 120 éléments…</a:t>
            </a:r>
            <a:endParaRPr lang="fr-FR" sz="2400" dirty="0"/>
          </a:p>
        </p:txBody>
      </p:sp>
      <p:sp>
        <p:nvSpPr>
          <p:cNvPr id="19" name="ZoneTexte 18"/>
          <p:cNvSpPr txBox="1"/>
          <p:nvPr/>
        </p:nvSpPr>
        <p:spPr>
          <a:xfrm>
            <a:off x="1963882" y="4371429"/>
            <a:ext cx="78139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i="1" dirty="0" smtClean="0">
                <a:solidFill>
                  <a:srgbClr val="FF0000"/>
                </a:solidFill>
              </a:rPr>
              <a:t>Certains sont artificiels, existant pendant des durées « </a:t>
            </a:r>
            <a:r>
              <a:rPr lang="fr-FR" sz="2400" i="1" smtClean="0">
                <a:solidFill>
                  <a:srgbClr val="FF0000"/>
                </a:solidFill>
              </a:rPr>
              <a:t>assez brèves » dans des </a:t>
            </a:r>
            <a:r>
              <a:rPr lang="fr-FR" sz="2400" i="1" dirty="0" smtClean="0">
                <a:solidFill>
                  <a:srgbClr val="FF0000"/>
                </a:solidFill>
              </a:rPr>
              <a:t>dispositifs construits par </a:t>
            </a:r>
            <a:r>
              <a:rPr lang="fr-FR" sz="2400" i="1" smtClean="0">
                <a:solidFill>
                  <a:srgbClr val="FF0000"/>
                </a:solidFill>
              </a:rPr>
              <a:t>les hommes :</a:t>
            </a:r>
            <a:endParaRPr lang="fr-FR" sz="2400" i="1" dirty="0">
              <a:solidFill>
                <a:srgbClr val="FF0000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1787236" y="5359712"/>
            <a:ext cx="98505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0000FF"/>
                </a:solidFill>
              </a:rPr>
              <a:t>Les accélérateurs de particules (le LHC, le </a:t>
            </a:r>
            <a:r>
              <a:rPr lang="fr-FR" sz="2800" b="1" dirty="0" err="1" smtClean="0">
                <a:solidFill>
                  <a:srgbClr val="0000FF"/>
                </a:solidFill>
              </a:rPr>
              <a:t>Tevatron</a:t>
            </a:r>
            <a:r>
              <a:rPr lang="fr-FR" sz="2800" b="1" dirty="0" smtClean="0">
                <a:solidFill>
                  <a:srgbClr val="0000FF"/>
                </a:solidFill>
              </a:rPr>
              <a:t>, le KEK, etc…)</a:t>
            </a:r>
            <a:endParaRPr lang="fr-FR" sz="2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158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/>
      <p:bldP spid="17" grpId="0"/>
      <p:bldP spid="18" grpId="0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Noyaux instables</a:t>
            </a:r>
            <a:endParaRPr lang="fr-FR" b="1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9906000" cy="1894320"/>
          </a:xfrm>
        </p:spPr>
        <p:txBody>
          <a:bodyPr/>
          <a:lstStyle/>
          <a:p>
            <a:r>
              <a:rPr lang="fr-FR" i="1" dirty="0"/>
              <a:t>Certains noyaux sont instables et se décomposent (se </a:t>
            </a:r>
            <a:r>
              <a:rPr lang="fr-FR" i="1" u="sng" dirty="0"/>
              <a:t>désintègrent</a:t>
            </a:r>
            <a:r>
              <a:rPr lang="fr-FR" i="1" dirty="0"/>
              <a:t>) spontanément pour donner un noyau différent accompagné d’une petite particule ou d’un rayonnement.</a:t>
            </a:r>
            <a:r>
              <a:rPr lang="fr-FR" dirty="0" smtClean="0">
                <a:effectLst/>
              </a:rPr>
              <a:t> </a:t>
            </a:r>
            <a:r>
              <a:rPr lang="fr-FR" i="1" dirty="0"/>
              <a:t>Ces noyaux sont dits radioactifs</a:t>
            </a:r>
            <a:r>
              <a:rPr lang="fr-FR" dirty="0" smtClean="0">
                <a:effectLst/>
              </a:rPr>
              <a:t> 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430442" y="3427264"/>
            <a:ext cx="113311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C’est le domaine de la « radioactivité »</a:t>
            </a:r>
            <a:endParaRPr lang="fr-FR" sz="4000" dirty="0">
              <a:solidFill>
                <a:srgbClr val="FF0000"/>
              </a:solidFill>
            </a:endParaRPr>
          </a:p>
        </p:txBody>
      </p:sp>
      <p:pic>
        <p:nvPicPr>
          <p:cNvPr id="4102" name="Picture 6" descr="http://3.bp.blogspot.com/-j0HYXM62HiQ/UVISfxxtfiI/AAAAAAAAF64/_rPwZhTPyYE/s1600/marie-curie-liv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884" y="4160615"/>
            <a:ext cx="3461115" cy="2591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6718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53792" y="347730"/>
            <a:ext cx="80106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00B050"/>
                </a:solidFill>
              </a:rPr>
              <a:t>La découverte de la radioactivité</a:t>
            </a:r>
            <a:endParaRPr lang="fr-FR" sz="3200" b="1" dirty="0">
              <a:solidFill>
                <a:srgbClr val="00B05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768958" y="932505"/>
            <a:ext cx="84871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i="1" dirty="0" smtClean="0"/>
              <a:t>(propriété </a:t>
            </a:r>
            <a:r>
              <a:rPr lang="fr-FR" sz="2000" b="1" i="1" dirty="0"/>
              <a:t>d’émettre spontanément des radiations </a:t>
            </a:r>
            <a:r>
              <a:rPr lang="fr-FR" sz="2000" b="1" i="1" dirty="0" smtClean="0"/>
              <a:t>pénétrantes)</a:t>
            </a:r>
            <a:endParaRPr lang="fr-FR" sz="2000" b="1" i="1" dirty="0"/>
          </a:p>
        </p:txBody>
      </p:sp>
      <p:sp>
        <p:nvSpPr>
          <p:cNvPr id="4" name="ZoneTexte 3"/>
          <p:cNvSpPr txBox="1"/>
          <p:nvPr/>
        </p:nvSpPr>
        <p:spPr>
          <a:xfrm>
            <a:off x="850006" y="1468192"/>
            <a:ext cx="28591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i="1" dirty="0" smtClean="0">
                <a:solidFill>
                  <a:srgbClr val="FF0000"/>
                </a:solidFill>
              </a:rPr>
              <a:t>Henri Becquerel</a:t>
            </a:r>
            <a:r>
              <a:rPr lang="fr-FR" sz="2000" b="1" i="1" dirty="0">
                <a:solidFill>
                  <a:srgbClr val="FF0000"/>
                </a:solidFill>
              </a:rPr>
              <a:t> (1896) : 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4456091" y="1481070"/>
            <a:ext cx="48682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des matériaux à base d’uranium </a:t>
            </a:r>
            <a:r>
              <a:rPr lang="fr-FR" dirty="0" smtClean="0"/>
              <a:t>impressionnent </a:t>
            </a:r>
            <a:r>
              <a:rPr lang="fr-FR" dirty="0"/>
              <a:t>des pellicules photos en permanence.</a:t>
            </a:r>
          </a:p>
          <a:p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850006" y="2181550"/>
            <a:ext cx="3245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i="1" dirty="0" smtClean="0">
                <a:solidFill>
                  <a:srgbClr val="FF0000"/>
                </a:solidFill>
              </a:rPr>
              <a:t>Marie Curie (1898) :</a:t>
            </a:r>
            <a:endParaRPr lang="fr-FR" sz="2000" b="1" i="1" dirty="0">
              <a:solidFill>
                <a:srgbClr val="FF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683358" y="2104112"/>
            <a:ext cx="78947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 </a:t>
            </a:r>
          </a:p>
          <a:p>
            <a:pPr lvl="0"/>
            <a:r>
              <a:rPr lang="fr-FR" b="1" i="1" dirty="0" smtClean="0">
                <a:solidFill>
                  <a:srgbClr val="0070C0"/>
                </a:solidFill>
              </a:rPr>
              <a:t>- 4 </a:t>
            </a:r>
            <a:r>
              <a:rPr lang="fr-FR" b="1" i="1" dirty="0">
                <a:solidFill>
                  <a:srgbClr val="0070C0"/>
                </a:solidFill>
              </a:rPr>
              <a:t>ans de travail pour extraire 1g de radium pur à partir de la distillation de </a:t>
            </a:r>
            <a:r>
              <a:rPr lang="fr-FR" b="1" i="1" dirty="0" smtClean="0">
                <a:solidFill>
                  <a:srgbClr val="0070C0"/>
                </a:solidFill>
              </a:rPr>
              <a:t>       1 tonne d’uranium</a:t>
            </a:r>
            <a:r>
              <a:rPr lang="fr-FR" b="1" i="1" dirty="0">
                <a:solidFill>
                  <a:srgbClr val="0070C0"/>
                </a:solidFill>
              </a:rPr>
              <a:t> </a:t>
            </a:r>
            <a:r>
              <a:rPr lang="fr-FR" b="1" i="1" dirty="0" smtClean="0">
                <a:solidFill>
                  <a:srgbClr val="0070C0"/>
                </a:solidFill>
              </a:rPr>
              <a:t>(le </a:t>
            </a:r>
            <a:r>
              <a:rPr lang="fr-FR" b="1" i="1" dirty="0">
                <a:solidFill>
                  <a:srgbClr val="0070C0"/>
                </a:solidFill>
              </a:rPr>
              <a:t>radium étant le résultat de la désintégration des noyaux d’uranium</a:t>
            </a:r>
            <a:r>
              <a:rPr lang="fr-FR" b="1" i="1" dirty="0" smtClean="0">
                <a:solidFill>
                  <a:srgbClr val="0070C0"/>
                </a:solidFill>
              </a:rPr>
              <a:t>).</a:t>
            </a:r>
            <a:endParaRPr lang="fr-FR" b="1" i="1" dirty="0">
              <a:solidFill>
                <a:srgbClr val="0070C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670479" y="3504413"/>
            <a:ext cx="79205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b="1" dirty="0" smtClean="0"/>
              <a:t>- 2 prix Nobel.</a:t>
            </a:r>
          </a:p>
          <a:p>
            <a:pPr lvl="0"/>
            <a:r>
              <a:rPr lang="fr-FR" b="1" dirty="0" smtClean="0"/>
              <a:t> (dont un pour la découverte d’un nouvel élément chimique : le polonium)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3709115" y="4352543"/>
            <a:ext cx="75470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b="1" i="1" dirty="0" smtClean="0"/>
              <a:t>- Morte de leucémie </a:t>
            </a:r>
            <a:r>
              <a:rPr lang="fr-FR" b="1" i="1" smtClean="0"/>
              <a:t>en 1934 (même </a:t>
            </a:r>
            <a:r>
              <a:rPr lang="fr-FR" b="1" i="1" dirty="0" smtClean="0"/>
              <a:t>les pages de son cahier de laboratoire furent trouvée contaminées avec des empreintes </a:t>
            </a:r>
            <a:r>
              <a:rPr lang="fr-FR" b="1" i="1" smtClean="0"/>
              <a:t>digitales radioactives).</a:t>
            </a:r>
            <a:endParaRPr lang="fr-FR" b="1" i="1" dirty="0" smtClean="0"/>
          </a:p>
          <a:p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850006" y="5342387"/>
            <a:ext cx="22151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MAIS :</a:t>
            </a:r>
            <a:endParaRPr lang="fr-FR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665927" y="5409414"/>
            <a:ext cx="91697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C00000"/>
                </a:solidFill>
              </a:rPr>
              <a:t>la confusion entre radioactivité  (production d’un rayonnement </a:t>
            </a:r>
            <a:r>
              <a:rPr lang="fr-FR" b="1" dirty="0" smtClean="0">
                <a:solidFill>
                  <a:srgbClr val="C00000"/>
                </a:solidFill>
              </a:rPr>
              <a:t>électromagnétique, type lumière, rayons X, etc. et </a:t>
            </a:r>
            <a:r>
              <a:rPr lang="fr-FR" b="1" dirty="0">
                <a:solidFill>
                  <a:srgbClr val="C00000"/>
                </a:solidFill>
              </a:rPr>
              <a:t>expulsion de débris du noyau instable est </a:t>
            </a:r>
            <a:r>
              <a:rPr lang="fr-FR" b="1" dirty="0" smtClean="0">
                <a:solidFill>
                  <a:srgbClr val="C00000"/>
                </a:solidFill>
              </a:rPr>
              <a:t>persistante (</a:t>
            </a:r>
            <a:r>
              <a:rPr lang="fr-FR" b="1" i="1" dirty="0" smtClean="0">
                <a:solidFill>
                  <a:srgbClr val="FF0066"/>
                </a:solidFill>
              </a:rPr>
              <a:t>discussion</a:t>
            </a:r>
            <a:r>
              <a:rPr lang="fr-FR" b="1" dirty="0" smtClean="0">
                <a:solidFill>
                  <a:srgbClr val="C00000"/>
                </a:solidFill>
              </a:rPr>
              <a:t>)</a:t>
            </a:r>
            <a:endParaRPr lang="fr-FR" b="1" dirty="0">
              <a:solidFill>
                <a:srgbClr val="C00000"/>
              </a:solidFill>
            </a:endParaRPr>
          </a:p>
        </p:txBody>
      </p:sp>
      <p:pic>
        <p:nvPicPr>
          <p:cNvPr id="4098" name="Picture 2" descr="http://upload.wikimedia.org/wikipedia/commons/thumb/a/a3/Henri_Becquerel.jpg/220px-Henri_Becquer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5509" y="396882"/>
            <a:ext cx="1653503" cy="187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musee.curie.fr/media/pages/template/MuseeCurie_portraits-Expo-Femmes_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69" y="2648174"/>
            <a:ext cx="3503599" cy="2627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ZoneTexte 13"/>
          <p:cNvSpPr txBox="1"/>
          <p:nvPr/>
        </p:nvSpPr>
        <p:spPr>
          <a:xfrm>
            <a:off x="8469983" y="6055745"/>
            <a:ext cx="3365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Pause dans la présentation… </a:t>
            </a:r>
            <a:r>
              <a:rPr lang="fr-FR" dirty="0"/>
              <a:t>E</a:t>
            </a:r>
            <a:r>
              <a:rPr lang="fr-FR" dirty="0" smtClean="0"/>
              <a:t>xpériences …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33109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48640" y="548640"/>
            <a:ext cx="34340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i="1" dirty="0" smtClean="0">
                <a:solidFill>
                  <a:schemeClr val="accent1">
                    <a:lumMod val="75000"/>
                  </a:schemeClr>
                </a:solidFill>
              </a:rPr>
              <a:t>La stabilité d’un système…</a:t>
            </a:r>
            <a:endParaRPr lang="fr-FR" sz="32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208870" y="1813283"/>
            <a:ext cx="9408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FF3300"/>
                </a:solidFill>
              </a:rPr>
              <a:t>Plus un système est dans un état stable, plus son énergie est basse</a:t>
            </a:r>
            <a:r>
              <a:rPr lang="fr-FR" dirty="0" smtClean="0"/>
              <a:t>. 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664550" y="3125282"/>
            <a:ext cx="10952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 smtClean="0">
                <a:solidFill>
                  <a:srgbClr val="00B050"/>
                </a:solidFill>
              </a:rPr>
              <a:t>Si un système peut se présenter dans deux états A et B tels que B est plus stable que A, alors l’évolution spontanée du système de l’état A vers l’état B est possible.</a:t>
            </a:r>
            <a:endParaRPr lang="fr-FR" sz="2400" b="1" i="1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/>
              <p:cNvSpPr txBox="1"/>
              <p:nvPr/>
            </p:nvSpPr>
            <p:spPr>
              <a:xfrm>
                <a:off x="877767" y="4579611"/>
                <a:ext cx="1099312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400" b="1" i="1" dirty="0" smtClean="0"/>
                  <a:t>Au cours de la transformation A </a:t>
                </a:r>
                <a14:m>
                  <m:oMath xmlns:m="http://schemas.openxmlformats.org/officeDocument/2006/math">
                    <m:r>
                      <a:rPr lang="fr-FR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fr-FR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𝑩</m:t>
                    </m:r>
                    <m:r>
                      <a:rPr lang="fr-FR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fr-FR" sz="2400" b="1" i="1" dirty="0" smtClean="0"/>
                  <a:t>l’énergie du système diminue, de l’énergie est donc libérée (depuis le système vers « l’extérieur »)</a:t>
                </a:r>
                <a:endParaRPr lang="fr-FR" sz="2400" b="1" i="1" dirty="0"/>
              </a:p>
            </p:txBody>
          </p:sp>
        </mc:Choice>
        <mc:Fallback xmlns="">
          <p:sp>
            <p:nvSpPr>
              <p:cNvPr id="7" name="ZoneText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767" y="4579611"/>
                <a:ext cx="10993120" cy="830997"/>
              </a:xfrm>
              <a:prstGeom prst="rect">
                <a:avLst/>
              </a:prstGeom>
              <a:blipFill rotWithShape="0">
                <a:blip r:embed="rId2"/>
                <a:stretch>
                  <a:fillRect l="-887" t="-5839" b="-1532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2491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09600" y="548640"/>
            <a:ext cx="2621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i="1" dirty="0" smtClean="0"/>
              <a:t>Suite aux expériences réalisées…</a:t>
            </a:r>
            <a:endParaRPr lang="fr-FR" sz="2000" i="1" dirty="0"/>
          </a:p>
        </p:txBody>
      </p:sp>
      <p:sp>
        <p:nvSpPr>
          <p:cNvPr id="3" name="ZoneTexte 2"/>
          <p:cNvSpPr txBox="1"/>
          <p:nvPr/>
        </p:nvSpPr>
        <p:spPr>
          <a:xfrm>
            <a:off x="3677920" y="406400"/>
            <a:ext cx="1666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accent1">
                    <a:lumMod val="75000"/>
                  </a:schemeClr>
                </a:solidFill>
              </a:rPr>
              <a:t>Système A :</a:t>
            </a:r>
            <a:endParaRPr lang="fr-FR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811520" y="406400"/>
            <a:ext cx="3677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 smtClean="0">
                <a:solidFill>
                  <a:srgbClr val="FF0000"/>
                </a:solidFill>
              </a:rPr>
              <a:t>Le noyau père </a:t>
            </a:r>
            <a:endParaRPr lang="fr-FR" sz="2400" b="1" i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/>
              <p:cNvSpPr txBox="1"/>
              <p:nvPr/>
            </p:nvSpPr>
            <p:spPr>
              <a:xfrm>
                <a:off x="6563360" y="868064"/>
                <a:ext cx="546608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137</m:t>
                        </m:r>
                      </m:e>
                      <m:sub>
                        <m:r>
                          <a:rPr lang="fr-FR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𝐶𝑠</m:t>
                        </m:r>
                      </m:sub>
                    </m:sSub>
                  </m:oMath>
                </a14:m>
                <a:r>
                  <a:rPr lang="fr-FR" sz="2400" dirty="0" smtClean="0">
                    <a:solidFill>
                      <a:srgbClr val="7030A0"/>
                    </a:solidFill>
                  </a:rPr>
                  <a:t> pour l’expérience CRAB 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222</m:t>
                        </m:r>
                      </m:e>
                      <m:sub>
                        <m:r>
                          <a:rPr lang="fr-FR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𝑅𝑛</m:t>
                        </m:r>
                      </m:sub>
                    </m:sSub>
                  </m:oMath>
                </a14:m>
                <a:r>
                  <a:rPr lang="fr-FR" sz="2400" dirty="0" smtClean="0">
                    <a:solidFill>
                      <a:srgbClr val="7030A0"/>
                    </a:solidFill>
                  </a:rPr>
                  <a:t> pour l’expérience de décroissance…</a:t>
                </a:r>
                <a:endParaRPr lang="fr-FR" sz="2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" name="ZoneText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3360" y="868064"/>
                <a:ext cx="5466080" cy="830997"/>
              </a:xfrm>
              <a:prstGeom prst="rect">
                <a:avLst/>
              </a:prstGeom>
              <a:blipFill rotWithShape="0">
                <a:blip r:embed="rId2"/>
                <a:stretch>
                  <a:fillRect l="-1786" t="-5839" b="-1532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ZoneTexte 5"/>
          <p:cNvSpPr txBox="1"/>
          <p:nvPr/>
        </p:nvSpPr>
        <p:spPr>
          <a:xfrm>
            <a:off x="3677920" y="2275840"/>
            <a:ext cx="1666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Système B : </a:t>
            </a:r>
            <a:endParaRPr lang="fr-FR" sz="2400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5811520" y="2418080"/>
            <a:ext cx="577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 smtClean="0">
                <a:solidFill>
                  <a:srgbClr val="7030A0"/>
                </a:solidFill>
              </a:rPr>
              <a:t>Noyau fils + particule(s) expulsée(s)/créée(s)</a:t>
            </a:r>
            <a:endParaRPr lang="fr-FR" sz="2400" b="1" i="1" dirty="0">
              <a:solidFill>
                <a:srgbClr val="7030A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754880" y="3515360"/>
            <a:ext cx="660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i="1" dirty="0" smtClean="0"/>
              <a:t>(Nous consultons notre diagramme N/Z pour découvrir la nature du système B pour les deux expériences proposées…)</a:t>
            </a:r>
            <a:endParaRPr lang="fr-FR" sz="2400" i="1" dirty="0"/>
          </a:p>
        </p:txBody>
      </p:sp>
    </p:spTree>
    <p:extLst>
      <p:ext uri="{BB962C8B-B14F-4D97-AF65-F5344CB8AC3E}">
        <p14:creationId xmlns:p14="http://schemas.microsoft.com/office/powerpoint/2010/main" val="3861817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2936</TotalTime>
  <Words>1535</Words>
  <Application>Microsoft Office PowerPoint</Application>
  <PresentationFormat>Grand écran</PresentationFormat>
  <Paragraphs>193</Paragraphs>
  <Slides>31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31</vt:i4>
      </vt:variant>
    </vt:vector>
  </HeadingPairs>
  <TitlesOfParts>
    <vt:vector size="41" baseType="lpstr">
      <vt:lpstr>Andalus</vt:lpstr>
      <vt:lpstr>Arial</vt:lpstr>
      <vt:lpstr>Arial Black</vt:lpstr>
      <vt:lpstr>Calibri</vt:lpstr>
      <vt:lpstr>Calibri Light</vt:lpstr>
      <vt:lpstr>Cambria Math</vt:lpstr>
      <vt:lpstr>Symbol</vt:lpstr>
      <vt:lpstr>Times New Roman</vt:lpstr>
      <vt:lpstr>Vijaya</vt:lpstr>
      <vt:lpstr>Thème Office</vt:lpstr>
      <vt:lpstr>« Décroissances radioactives, fissions et fusions »</vt:lpstr>
      <vt:lpstr>Rappels sur les noyaux atomiques</vt:lpstr>
      <vt:lpstr>Présentation PowerPoint</vt:lpstr>
      <vt:lpstr>Présentation PowerPoint</vt:lpstr>
      <vt:lpstr>Présentation PowerPoint</vt:lpstr>
      <vt:lpstr>Noyaux instables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 Décroissance radioactive »</dc:title>
  <dc:creator>jp Bruyère</dc:creator>
  <cp:lastModifiedBy>jp Bruyère</cp:lastModifiedBy>
  <cp:revision>110</cp:revision>
  <dcterms:created xsi:type="dcterms:W3CDTF">2014-03-24T07:36:56Z</dcterms:created>
  <dcterms:modified xsi:type="dcterms:W3CDTF">2016-12-13T17:36:30Z</dcterms:modified>
</cp:coreProperties>
</file>