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6" r:id="rId2"/>
    <p:sldId id="290" r:id="rId3"/>
    <p:sldId id="303" r:id="rId4"/>
    <p:sldId id="304" r:id="rId5"/>
    <p:sldId id="305" r:id="rId6"/>
    <p:sldId id="306" r:id="rId7"/>
    <p:sldId id="307" r:id="rId8"/>
    <p:sldId id="308" r:id="rId9"/>
    <p:sldId id="309" r:id="rId10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Maiandra GD" panose="020E0502030308020204" pitchFamily="34" charset="0"/>
      <p:regular r:id="rId16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4" autoAdjust="0"/>
  </p:normalViewPr>
  <p:slideViewPr>
    <p:cSldViewPr>
      <p:cViewPr varScale="1">
        <p:scale>
          <a:sx n="79" d="100"/>
          <a:sy n="79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D8EE3-4B51-4E4C-9739-93EA8BE4EAD9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BB188-888D-44A5-8A60-0743048A6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53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31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89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1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1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12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0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9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8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8FB8-747A-49CF-A8FB-B7E1F39D7961}" type="datetimeFigureOut">
              <a:rPr lang="fr-FR" smtClean="0"/>
              <a:t>17/08/2017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9A74-FF9D-48F1-9B22-AB175264EA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5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886700" cy="22322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8800" b="1" dirty="0">
                <a:solidFill>
                  <a:srgbClr val="FF0000"/>
                </a:solidFill>
                <a:latin typeface="Maiandra GD" pitchFamily="34" charset="0"/>
              </a:rPr>
              <a:t>Les grands nombres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/>
              <a:t>Mathématiques – </a:t>
            </a:r>
            <a:r>
              <a:rPr lang="fr-FR" i="1" dirty="0"/>
              <a:t>Numération</a:t>
            </a:r>
            <a:endParaRPr lang="fr-FR" dirty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79512" y="4357688"/>
            <a:ext cx="88569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4800" dirty="0">
                <a:solidFill>
                  <a:srgbClr val="0070C0"/>
                </a:solidFill>
                <a:latin typeface="Maiandra GD" pitchFamily="34" charset="0"/>
                <a:sym typeface="Wingdings"/>
              </a:rPr>
              <a:t></a:t>
            </a:r>
            <a:r>
              <a:rPr lang="fr-FR" sz="4800" i="1" dirty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 Écrire les nombres en lettres 2</a:t>
            </a:r>
            <a:endParaRPr lang="fr-FR" sz="4800" i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5" y="116632"/>
            <a:ext cx="1027566" cy="95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2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>
                <a:solidFill>
                  <a:srgbClr val="0070C0"/>
                </a:solidFill>
                <a:latin typeface="Maiandra GD" panose="020E0502030308020204" pitchFamily="34" charset="0"/>
              </a:rPr>
              <a:t>Souvenons-nous...</a:t>
            </a:r>
          </a:p>
        </p:txBody>
      </p:sp>
    </p:spTree>
    <p:extLst>
      <p:ext uri="{BB962C8B-B14F-4D97-AF65-F5344CB8AC3E}">
        <p14:creationId xmlns:p14="http://schemas.microsoft.com/office/powerpoint/2010/main" val="336160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pouvoir écrire un nombre en lettres, il faut...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349CC2-E75F-4502-8263-8B2A8EFCF772}"/>
              </a:ext>
            </a:extLst>
          </p:cNvPr>
          <p:cNvSpPr txBox="1"/>
          <p:nvPr/>
        </p:nvSpPr>
        <p:spPr>
          <a:xfrm>
            <a:off x="0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Savoir écrire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chaque mot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CEE1A9-C388-438E-85D0-2A493EFEFFE4}"/>
              </a:ext>
            </a:extLst>
          </p:cNvPr>
          <p:cNvSpPr txBox="1"/>
          <p:nvPr/>
        </p:nvSpPr>
        <p:spPr>
          <a:xfrm>
            <a:off x="0" y="11695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- Appliquer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3 règles d’orthographe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B5E1E5-1FD5-4D4B-ADA2-853D3C0EF21E}"/>
              </a:ext>
            </a:extLst>
          </p:cNvPr>
          <p:cNvSpPr txBox="1"/>
          <p:nvPr/>
        </p:nvSpPr>
        <p:spPr>
          <a:xfrm>
            <a:off x="-2680" y="17543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1 -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tiret entre tous les mots du nombre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61EEDC-7853-40AB-B73F-6EA9480A76C1}"/>
              </a:ext>
            </a:extLst>
          </p:cNvPr>
          <p:cNvSpPr txBox="1"/>
          <p:nvPr/>
        </p:nvSpPr>
        <p:spPr>
          <a:xfrm>
            <a:off x="0" y="231403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2 -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Mettre un -s à cent et à vingt seulement s’il n’y a rien après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(et s’ils sont au pluriel).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ECA496A-A255-49E0-9DB0-001DAA8CE1BA}"/>
              </a:ext>
            </a:extLst>
          </p:cNvPr>
          <p:cNvSpPr txBox="1"/>
          <p:nvPr/>
        </p:nvSpPr>
        <p:spPr>
          <a:xfrm>
            <a:off x="0" y="331295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3 -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Ne jamais mettre de -s à mille : il est invariable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13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5" grpId="0"/>
      <p:bldP spid="5" grpId="1"/>
      <p:bldP spid="7" grpId="0"/>
      <p:bldP spid="7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Prenons quelques exemples au tableau.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B59C48-4C25-4735-AF42-D91C4F445307}"/>
              </a:ext>
            </a:extLst>
          </p:cNvPr>
          <p:cNvSpPr txBox="1"/>
          <p:nvPr/>
        </p:nvSpPr>
        <p:spPr>
          <a:xfrm>
            <a:off x="-20200" y="68664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aiandra GD" panose="020E0502030308020204" pitchFamily="34" charset="0"/>
              </a:rPr>
              <a:t>12 812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64CA6B2-6E4A-4E03-9CF5-EE0F8EE156C4}"/>
              </a:ext>
            </a:extLst>
          </p:cNvPr>
          <p:cNvSpPr txBox="1"/>
          <p:nvPr/>
        </p:nvSpPr>
        <p:spPr>
          <a:xfrm>
            <a:off x="0" y="184080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 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ð"/>
            </a:pPr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........................................................</a:t>
            </a:r>
          </a:p>
          <a:p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</a:t>
            </a:r>
            <a:endParaRPr lang="fr-FR" sz="4400" dirty="0">
              <a:latin typeface="Maiandra GD" panose="020E0502030308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850830B-F1CD-4B73-89F7-540B2B8AEA87}"/>
              </a:ext>
            </a:extLst>
          </p:cNvPr>
          <p:cNvSpPr txBox="1"/>
          <p:nvPr/>
        </p:nvSpPr>
        <p:spPr>
          <a:xfrm>
            <a:off x="0" y="580526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solidFill>
                  <a:srgbClr val="00B050"/>
                </a:solidFill>
                <a:latin typeface="Maiandra GD" panose="020E0502030308020204" pitchFamily="34" charset="0"/>
                <a:sym typeface="Wingdings" panose="05000000000000000000" pitchFamily="2" charset="2"/>
              </a:rPr>
              <a:t>douze-mille-huit-cent-douze</a:t>
            </a:r>
            <a:endParaRPr lang="fr-FR" sz="4400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6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" grpId="0"/>
      <p:bldP spid="8" grpId="1"/>
      <p:bldP spid="9" grpId="0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Prenons quelques exemples au tableau.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B59C48-4C25-4735-AF42-D91C4F445307}"/>
              </a:ext>
            </a:extLst>
          </p:cNvPr>
          <p:cNvSpPr txBox="1"/>
          <p:nvPr/>
        </p:nvSpPr>
        <p:spPr>
          <a:xfrm>
            <a:off x="-20200" y="68664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aiandra GD" panose="020E0502030308020204" pitchFamily="34" charset="0"/>
              </a:rPr>
              <a:t>400 184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64CA6B2-6E4A-4E03-9CF5-EE0F8EE156C4}"/>
              </a:ext>
            </a:extLst>
          </p:cNvPr>
          <p:cNvSpPr txBox="1"/>
          <p:nvPr/>
        </p:nvSpPr>
        <p:spPr>
          <a:xfrm>
            <a:off x="0" y="184080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 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ð"/>
            </a:pPr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........................................................</a:t>
            </a:r>
          </a:p>
          <a:p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</a:t>
            </a:r>
            <a:endParaRPr lang="fr-FR" sz="4400" dirty="0">
              <a:latin typeface="Maiandra GD" panose="020E0502030308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850830B-F1CD-4B73-89F7-540B2B8AEA87}"/>
              </a:ext>
            </a:extLst>
          </p:cNvPr>
          <p:cNvSpPr txBox="1"/>
          <p:nvPr/>
        </p:nvSpPr>
        <p:spPr>
          <a:xfrm>
            <a:off x="0" y="5373216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solidFill>
                  <a:srgbClr val="00B050"/>
                </a:solidFill>
                <a:latin typeface="Maiandra GD" panose="020E0502030308020204" pitchFamily="34" charset="0"/>
                <a:sym typeface="Wingdings" panose="05000000000000000000" pitchFamily="2" charset="2"/>
              </a:rPr>
              <a:t> quatre-cent-mille-cent-quatre-vingt-quatre</a:t>
            </a:r>
            <a:endParaRPr lang="fr-FR" sz="4400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Prenons quelques exemples au tableau.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B59C48-4C25-4735-AF42-D91C4F445307}"/>
              </a:ext>
            </a:extLst>
          </p:cNvPr>
          <p:cNvSpPr txBox="1"/>
          <p:nvPr/>
        </p:nvSpPr>
        <p:spPr>
          <a:xfrm>
            <a:off x="-20200" y="68664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aiandra GD" panose="020E0502030308020204" pitchFamily="34" charset="0"/>
              </a:rPr>
              <a:t>18 320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64CA6B2-6E4A-4E03-9CF5-EE0F8EE156C4}"/>
              </a:ext>
            </a:extLst>
          </p:cNvPr>
          <p:cNvSpPr txBox="1"/>
          <p:nvPr/>
        </p:nvSpPr>
        <p:spPr>
          <a:xfrm>
            <a:off x="0" y="184080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 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ð"/>
            </a:pPr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........................................................</a:t>
            </a:r>
          </a:p>
          <a:p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</a:t>
            </a:r>
            <a:endParaRPr lang="fr-FR" sz="4400" dirty="0">
              <a:latin typeface="Maiandra GD" panose="020E0502030308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850830B-F1CD-4B73-89F7-540B2B8AEA87}"/>
              </a:ext>
            </a:extLst>
          </p:cNvPr>
          <p:cNvSpPr txBox="1"/>
          <p:nvPr/>
        </p:nvSpPr>
        <p:spPr>
          <a:xfrm>
            <a:off x="0" y="537321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solidFill>
                  <a:srgbClr val="00B050"/>
                </a:solidFill>
                <a:latin typeface="Maiandra GD" panose="020E0502030308020204" pitchFamily="34" charset="0"/>
                <a:sym typeface="Wingdings" panose="05000000000000000000" pitchFamily="2" charset="2"/>
              </a:rPr>
              <a:t> dix-huit-mille-trois-cent-vingt</a:t>
            </a:r>
            <a:endParaRPr lang="fr-FR" sz="4400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1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Prenons quelques exemples au tableau.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B59C48-4C25-4735-AF42-D91C4F445307}"/>
              </a:ext>
            </a:extLst>
          </p:cNvPr>
          <p:cNvSpPr txBox="1"/>
          <p:nvPr/>
        </p:nvSpPr>
        <p:spPr>
          <a:xfrm>
            <a:off x="-20200" y="68664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aiandra GD" panose="020E0502030308020204" pitchFamily="34" charset="0"/>
              </a:rPr>
              <a:t>25 280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64CA6B2-6E4A-4E03-9CF5-EE0F8EE156C4}"/>
              </a:ext>
            </a:extLst>
          </p:cNvPr>
          <p:cNvSpPr txBox="1"/>
          <p:nvPr/>
        </p:nvSpPr>
        <p:spPr>
          <a:xfrm>
            <a:off x="0" y="184080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 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ð"/>
            </a:pPr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........................................................</a:t>
            </a:r>
          </a:p>
          <a:p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</a:t>
            </a:r>
            <a:endParaRPr lang="fr-FR" sz="4400" dirty="0">
              <a:latin typeface="Maiandra GD" panose="020E0502030308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850830B-F1CD-4B73-89F7-540B2B8AEA87}"/>
              </a:ext>
            </a:extLst>
          </p:cNvPr>
          <p:cNvSpPr txBox="1"/>
          <p:nvPr/>
        </p:nvSpPr>
        <p:spPr>
          <a:xfrm>
            <a:off x="0" y="5373216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solidFill>
                  <a:srgbClr val="00B050"/>
                </a:solidFill>
                <a:latin typeface="Maiandra GD" panose="020E0502030308020204" pitchFamily="34" charset="0"/>
                <a:sym typeface="Wingdings" panose="05000000000000000000" pitchFamily="2" charset="2"/>
              </a:rPr>
              <a:t> vingt-cinq-mille-deux-cent-quatre-vingts</a:t>
            </a:r>
            <a:endParaRPr lang="fr-FR" sz="4400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8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3" grpId="0"/>
      <p:bldP spid="1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Prenons quelques exemples au tableau.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B59C48-4C25-4735-AF42-D91C4F445307}"/>
              </a:ext>
            </a:extLst>
          </p:cNvPr>
          <p:cNvSpPr txBox="1"/>
          <p:nvPr/>
        </p:nvSpPr>
        <p:spPr>
          <a:xfrm>
            <a:off x="-20200" y="68664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aiandra GD" panose="020E0502030308020204" pitchFamily="34" charset="0"/>
              </a:rPr>
              <a:t>30 600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64CA6B2-6E4A-4E03-9CF5-EE0F8EE156C4}"/>
              </a:ext>
            </a:extLst>
          </p:cNvPr>
          <p:cNvSpPr txBox="1"/>
          <p:nvPr/>
        </p:nvSpPr>
        <p:spPr>
          <a:xfrm>
            <a:off x="0" y="184080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 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ð"/>
            </a:pPr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........................................................</a:t>
            </a:r>
          </a:p>
          <a:p>
            <a:endParaRPr lang="fr-FR" sz="4400" dirty="0">
              <a:latin typeface="Maiandra GD" panose="020E0502030308020204" pitchFamily="34" charset="0"/>
              <a:sym typeface="Wingdings" panose="05000000000000000000" pitchFamily="2" charset="2"/>
            </a:endParaRPr>
          </a:p>
          <a:p>
            <a:r>
              <a:rPr lang="fr-FR" sz="4400" dirty="0">
                <a:latin typeface="Maiandra GD" panose="020E0502030308020204" pitchFamily="34" charset="0"/>
                <a:sym typeface="Wingdings" panose="05000000000000000000" pitchFamily="2" charset="2"/>
              </a:rPr>
              <a:t>.......................................................</a:t>
            </a:r>
            <a:endParaRPr lang="fr-FR" sz="4400" dirty="0">
              <a:latin typeface="Maiandra GD" panose="020E0502030308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850830B-F1CD-4B73-89F7-540B2B8AEA87}"/>
              </a:ext>
            </a:extLst>
          </p:cNvPr>
          <p:cNvSpPr txBox="1"/>
          <p:nvPr/>
        </p:nvSpPr>
        <p:spPr>
          <a:xfrm>
            <a:off x="0" y="537321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ð"/>
            </a:pPr>
            <a:r>
              <a:rPr lang="fr-FR" sz="4400" dirty="0">
                <a:solidFill>
                  <a:srgbClr val="00B050"/>
                </a:solidFill>
                <a:latin typeface="Maiandra GD" panose="020E0502030308020204" pitchFamily="34" charset="0"/>
                <a:sym typeface="Wingdings" panose="05000000000000000000" pitchFamily="2" charset="2"/>
              </a:rPr>
              <a:t> trente-mille-six-cents</a:t>
            </a:r>
            <a:endParaRPr lang="fr-FR" sz="4400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9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" grpId="0"/>
      <p:bldP spid="8" grpId="1"/>
      <p:bldP spid="9" grpId="1"/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>
            <a:extLst>
              <a:ext uri="{FF2B5EF4-FFF2-40B4-BE49-F238E27FC236}">
                <a16:creationId xmlns:a16="http://schemas.microsoft.com/office/drawing/2014/main" id="{4A23A271-06FA-49E4-A709-A6C5F3F958D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Maintenant, à vous de jouer !</a:t>
            </a:r>
          </a:p>
        </p:txBody>
      </p:sp>
    </p:spTree>
    <p:extLst>
      <p:ext uri="{BB962C8B-B14F-4D97-AF65-F5344CB8AC3E}">
        <p14:creationId xmlns:p14="http://schemas.microsoft.com/office/powerpoint/2010/main" val="55367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allAtOnce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168</Words>
  <Application>Microsoft Office PowerPoint</Application>
  <PresentationFormat>Affichage à l'écran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Calibri</vt:lpstr>
      <vt:lpstr>Maiandra GD</vt:lpstr>
      <vt:lpstr>Arial</vt:lpstr>
      <vt:lpstr>Wingdings</vt:lpstr>
      <vt:lpstr>Thème Office</vt:lpstr>
      <vt:lpstr>Les grands 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??? de l’indicatif</dc:title>
  <dc:creator>Maxime Paul</dc:creator>
  <cp:lastModifiedBy>Maxime Paul</cp:lastModifiedBy>
  <cp:revision>105</cp:revision>
  <dcterms:created xsi:type="dcterms:W3CDTF">2013-01-30T16:02:59Z</dcterms:created>
  <dcterms:modified xsi:type="dcterms:W3CDTF">2017-08-17T09:35:04Z</dcterms:modified>
</cp:coreProperties>
</file>