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900F65-D197-45EF-99AE-C381C762CD52}" type="datetimeFigureOut">
              <a:rPr lang="fr-FR" smtClean="0"/>
              <a:t>18/08/2014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25FAB73-E965-484D-B1FC-C03D2F38E802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59634"/>
            <a:ext cx="3805585" cy="479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55576" y="914094"/>
            <a:ext cx="36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François 1er</a:t>
            </a:r>
            <a:endParaRPr lang="fr-FR" sz="3600" dirty="0">
              <a:latin typeface="MamaeQueNosFaz" panose="020B06030503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9634"/>
            <a:ext cx="3804525" cy="4793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932040" y="1013303"/>
            <a:ext cx="36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Léonard de Vinci</a:t>
            </a:r>
            <a:endParaRPr lang="fr-FR" sz="3600" dirty="0">
              <a:latin typeface="MamaeQueNosFaz" panose="020B06030503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43" y="5545296"/>
            <a:ext cx="329157" cy="13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40828" y="694437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La Joconde de Léonard de Vinci</a:t>
            </a:r>
            <a:endParaRPr lang="fr-FR" sz="3600" dirty="0">
              <a:latin typeface="MamaeQueNosFaz" panose="020B06030503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8073"/>
            <a:ext cx="3543140" cy="527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0610" y="1340768"/>
            <a:ext cx="4874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0000"/>
                </a:solidFill>
              </a:rPr>
              <a:t>La Joconde</a:t>
            </a:r>
            <a:r>
              <a:rPr lang="fr-FR" sz="2000" dirty="0">
                <a:solidFill>
                  <a:srgbClr val="000000"/>
                </a:solidFill>
              </a:rPr>
              <a:t>, ou </a:t>
            </a:r>
            <a:r>
              <a:rPr lang="fr-FR" sz="2000" b="1" i="1" dirty="0">
                <a:solidFill>
                  <a:srgbClr val="000000"/>
                </a:solidFill>
              </a:rPr>
              <a:t>Portrait de Mona Lisa</a:t>
            </a:r>
            <a:r>
              <a:rPr lang="fr-FR" sz="2000" dirty="0">
                <a:solidFill>
                  <a:srgbClr val="000000"/>
                </a:solidFill>
              </a:rPr>
              <a:t>, est un tableau de Léonard de Vinci, </a:t>
            </a:r>
            <a:r>
              <a:rPr lang="fr-FR" sz="2000" dirty="0" smtClean="0">
                <a:solidFill>
                  <a:srgbClr val="000000"/>
                </a:solidFill>
              </a:rPr>
              <a:t>réalisé entre </a:t>
            </a:r>
            <a:r>
              <a:rPr lang="fr-FR" sz="2000" dirty="0" smtClean="0"/>
              <a:t>1503 et 1506,  qui représente un portrait mi-corps.  Acquise par François I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, cette peinture à l'huile sur panneau </a:t>
            </a:r>
            <a:r>
              <a:rPr lang="fr-FR" sz="2000" dirty="0" smtClean="0"/>
              <a:t>de bois de peuplier  de  77 </a:t>
            </a:r>
            <a:r>
              <a:rPr lang="fr-FR" sz="2000" dirty="0" smtClean="0"/>
              <a:t>× 53 cm est exposée au musée du Louvre à Paris.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140610" y="3651873"/>
            <a:ext cx="4874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0" i="0" dirty="0" smtClean="0">
                <a:solidFill>
                  <a:srgbClr val="252525"/>
                </a:solidFill>
                <a:effectLst/>
              </a:rPr>
              <a:t>Le sourire de </a:t>
            </a:r>
            <a:r>
              <a:rPr lang="fr-FR" sz="2000" b="0" i="1" dirty="0" smtClean="0">
                <a:solidFill>
                  <a:srgbClr val="252525"/>
                </a:solidFill>
                <a:effectLst/>
              </a:rPr>
              <a:t>La Joconde</a:t>
            </a:r>
            <a:r>
              <a:rPr lang="fr-FR" sz="2000" b="0" i="0" dirty="0" smtClean="0">
                <a:solidFill>
                  <a:srgbClr val="252525"/>
                </a:solidFill>
                <a:effectLst/>
              </a:rPr>
              <a:t> constitue un des éléments énigmatiques du tableau, qui a contribué au développement du mythe. </a:t>
            </a:r>
          </a:p>
          <a:p>
            <a:r>
              <a:rPr lang="fr-FR" sz="2000" b="0" i="0" dirty="0" smtClean="0">
                <a:solidFill>
                  <a:srgbClr val="252525"/>
                </a:solidFill>
                <a:effectLst/>
              </a:rPr>
              <a:t>Son sourire apparaît comme suspendu, prêt à s'éteindre : quand on le fixe directement, il semble disparaître pour réapparaître lorsque la vue se porte sur d'autres parties du visage. Le jeu des ombres accentue l'ambiguïté que produit le sourire.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9274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48531" y="925912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La leçon de lecture au 16</a:t>
            </a:r>
            <a:r>
              <a:rPr lang="fr-FR" sz="3600" baseline="30000" dirty="0">
                <a:latin typeface="MamaeQueNosFaz" panose="020B0603050302020204" pitchFamily="34" charset="0"/>
              </a:rPr>
              <a:t>e</a:t>
            </a:r>
            <a:r>
              <a:rPr lang="fr-FR" sz="3600" baseline="30000" dirty="0" smtClean="0">
                <a:latin typeface="MamaeQueNosFaz" panose="020B0603050302020204" pitchFamily="34" charset="0"/>
              </a:rPr>
              <a:t>me</a:t>
            </a:r>
            <a:r>
              <a:rPr lang="fr-FR" sz="3600" dirty="0" smtClean="0">
                <a:latin typeface="MamaeQueNosFaz" panose="020B0603050302020204" pitchFamily="34" charset="0"/>
              </a:rPr>
              <a:t> </a:t>
            </a:r>
            <a:r>
              <a:rPr lang="fr-FR" sz="3600" dirty="0" err="1" smtClean="0">
                <a:latin typeface="MamaeQueNosFaz" panose="020B0603050302020204" pitchFamily="34" charset="0"/>
              </a:rPr>
              <a:t>siecle</a:t>
            </a:r>
            <a:r>
              <a:rPr lang="fr-FR" sz="3600" dirty="0" smtClean="0">
                <a:latin typeface="MamaeQueNosFaz" panose="020B0603050302020204" pitchFamily="34" charset="0"/>
              </a:rPr>
              <a:t> </a:t>
            </a:r>
          </a:p>
          <a:p>
            <a:pPr algn="ctr"/>
            <a:r>
              <a:rPr lang="fr-FR" sz="2800" dirty="0" smtClean="0">
                <a:latin typeface="MamaeQueNosFaz" panose="020B0603050302020204" pitchFamily="34" charset="0"/>
              </a:rPr>
              <a:t>(</a:t>
            </a:r>
            <a:r>
              <a:rPr lang="fr-FR" sz="2800" dirty="0" err="1" smtClean="0">
                <a:latin typeface="MamaeQueNosFaz" panose="020B0603050302020204" pitchFamily="34" charset="0"/>
              </a:rPr>
              <a:t>Ambrosius</a:t>
            </a:r>
            <a:r>
              <a:rPr lang="fr-FR" sz="2800" dirty="0" smtClean="0">
                <a:latin typeface="MamaeQueNosFaz" panose="020B0603050302020204" pitchFamily="34" charset="0"/>
              </a:rPr>
              <a:t> Holbein 1516)</a:t>
            </a:r>
            <a:endParaRPr lang="fr-FR" sz="2800" dirty="0">
              <a:latin typeface="MamaeQueNosFaz" panose="020B06030503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5" y="2113766"/>
            <a:ext cx="8748464" cy="33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66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11560" y="70991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La </a:t>
            </a:r>
            <a:r>
              <a:rPr lang="fr-FR" sz="3600" dirty="0">
                <a:latin typeface="MamaeQueNosFaz" panose="020B0603050302020204" pitchFamily="34" charset="0"/>
              </a:rPr>
              <a:t>Bataille de Marignan </a:t>
            </a:r>
            <a:endParaRPr lang="fr-FR" sz="3600" dirty="0" smtClean="0">
              <a:latin typeface="MamaeQueNosFaz" panose="020B0603050302020204" pitchFamily="34" charset="0"/>
            </a:endParaRPr>
          </a:p>
          <a:p>
            <a:pPr algn="ctr"/>
            <a:r>
              <a:rPr lang="fr-FR" sz="2800" dirty="0" smtClean="0">
                <a:latin typeface="MamaeQueNosFaz" panose="020B0603050302020204" pitchFamily="34" charset="0"/>
              </a:rPr>
              <a:t>gagnée </a:t>
            </a:r>
            <a:r>
              <a:rPr lang="fr-FR" sz="2800" dirty="0">
                <a:latin typeface="MamaeQueNosFaz" panose="020B0603050302020204" pitchFamily="34" charset="0"/>
              </a:rPr>
              <a:t>par </a:t>
            </a:r>
            <a:r>
              <a:rPr lang="fr-FR" sz="2800" dirty="0" smtClean="0">
                <a:latin typeface="MamaeQueNosFaz" panose="020B0603050302020204" pitchFamily="34" charset="0"/>
              </a:rPr>
              <a:t> François </a:t>
            </a:r>
            <a:r>
              <a:rPr lang="fr-FR" sz="2800" dirty="0">
                <a:latin typeface="MamaeQueNosFaz" panose="020B0603050302020204" pitchFamily="34" charset="0"/>
              </a:rPr>
              <a:t>1er, le 14 septembre 1515</a:t>
            </a:r>
            <a:r>
              <a:rPr lang="fr-FR" sz="3600" dirty="0">
                <a:latin typeface="MamaeQueNosFaz" panose="020B0603050302020204" pitchFamily="34" charset="0"/>
              </a:rPr>
              <a:t>.</a:t>
            </a:r>
            <a:endParaRPr lang="fr-FR" sz="2800" dirty="0">
              <a:latin typeface="MamaeQueNosFaz" panose="020B06030503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82" y="1895311"/>
            <a:ext cx="6424653" cy="420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6" y="6237312"/>
            <a:ext cx="617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0000"/>
                </a:solidFill>
                <a:latin typeface="MamaeQueNosFaz" panose="020B0603050302020204" pitchFamily="34" charset="0"/>
              </a:rPr>
              <a:t>Alexandre-Evariste Fragonard</a:t>
            </a:r>
            <a:r>
              <a:rPr lang="fr-FR" sz="2400" dirty="0">
                <a:solidFill>
                  <a:srgbClr val="000000"/>
                </a:solidFill>
                <a:latin typeface="MamaeQueNosFaz" panose="020B0603050302020204" pitchFamily="34" charset="0"/>
              </a:rPr>
              <a:t> (1780-1850) </a:t>
            </a:r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7604787" y="2780928"/>
            <a:ext cx="153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maeQueNosFaz" panose="020B0603050302020204" pitchFamily="34" charset="0"/>
              </a:rPr>
              <a:t>Tableau exposé au château de Versailles</a:t>
            </a:r>
            <a:endParaRPr lang="fr-FR" sz="2400" dirty="0">
              <a:latin typeface="MamaeQueNosFa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068744" y="69269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MamaeQueNosFaz" panose="020B0603050302020204" pitchFamily="34" charset="0"/>
              </a:rPr>
              <a:t>Michel-Ange</a:t>
            </a:r>
            <a:endParaRPr lang="fr-FR" sz="2800" dirty="0">
              <a:latin typeface="MamaeQueNosFaz" panose="020B06030503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170"/>
            <a:ext cx="1872208" cy="255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1303802"/>
            <a:ext cx="63367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0" dirty="0" smtClean="0">
                <a:solidFill>
                  <a:srgbClr val="252525"/>
                </a:solidFill>
                <a:effectLst/>
              </a:rPr>
              <a:t>Michel-Ange</a:t>
            </a:r>
            <a:r>
              <a:rPr lang="fr-FR" b="0" i="0" dirty="0" smtClean="0">
                <a:solidFill>
                  <a:srgbClr val="252525"/>
                </a:solidFill>
                <a:effectLst/>
              </a:rPr>
              <a:t> (de son vrai nom </a:t>
            </a:r>
            <a:r>
              <a:rPr lang="fr-FR" b="1" i="0" dirty="0" smtClean="0">
                <a:solidFill>
                  <a:srgbClr val="252525"/>
                </a:solidFill>
                <a:effectLst/>
              </a:rPr>
              <a:t>Michelangelo Buonarroti</a:t>
            </a:r>
            <a:r>
              <a:rPr lang="fr-FR" b="0" i="0" dirty="0" smtClean="0">
                <a:solidFill>
                  <a:srgbClr val="252525"/>
                </a:solidFill>
                <a:effectLst/>
              </a:rPr>
              <a:t>) </a:t>
            </a:r>
            <a:r>
              <a:rPr lang="fr-FR" b="0" i="0" dirty="0" smtClean="0">
                <a:effectLst/>
              </a:rPr>
              <a:t>est un </a:t>
            </a:r>
            <a:r>
              <a:rPr lang="fr-FR" b="0" i="0" u="none" strike="noStrike" dirty="0" smtClean="0">
                <a:effectLst/>
              </a:rPr>
              <a:t>artiste</a:t>
            </a:r>
            <a:r>
              <a:rPr lang="fr-FR" b="0" i="0" dirty="0" smtClean="0">
                <a:effectLst/>
              </a:rPr>
              <a:t> </a:t>
            </a:r>
            <a:r>
              <a:rPr lang="fr-FR" b="0" i="0" u="none" strike="noStrike" dirty="0" smtClean="0">
                <a:effectLst/>
              </a:rPr>
              <a:t>italien</a:t>
            </a:r>
            <a:r>
              <a:rPr lang="fr-FR" b="0" i="0" dirty="0" smtClean="0">
                <a:effectLst/>
              </a:rPr>
              <a:t> de la </a:t>
            </a:r>
            <a:r>
              <a:rPr lang="fr-FR" b="0" i="0" u="none" strike="noStrike" dirty="0" smtClean="0">
                <a:effectLst/>
              </a:rPr>
              <a:t>Renaissance</a:t>
            </a:r>
            <a:r>
              <a:rPr lang="fr-FR" b="0" i="0" dirty="0" smtClean="0">
                <a:effectLst/>
              </a:rPr>
              <a:t>, né le 6 mars 1475 </a:t>
            </a:r>
            <a:r>
              <a:rPr lang="fr-FR" b="0" i="0" dirty="0" err="1" smtClean="0">
                <a:effectLst/>
              </a:rPr>
              <a:t>en</a:t>
            </a:r>
            <a:r>
              <a:rPr lang="fr-FR" b="0" i="0" u="none" strike="noStrike" dirty="0" err="1" smtClean="0">
                <a:effectLst/>
              </a:rPr>
              <a:t>Toscane</a:t>
            </a:r>
            <a:r>
              <a:rPr lang="fr-FR" b="0" i="0" dirty="0" smtClean="0">
                <a:effectLst/>
              </a:rPr>
              <a:t> (</a:t>
            </a:r>
            <a:r>
              <a:rPr lang="fr-FR" b="0" i="0" u="none" strike="noStrike" dirty="0" smtClean="0">
                <a:effectLst/>
              </a:rPr>
              <a:t>Italie</a:t>
            </a:r>
            <a:r>
              <a:rPr lang="fr-FR" b="0" i="0" dirty="0" smtClean="0">
                <a:effectLst/>
              </a:rPr>
              <a:t>), mort le 18 février 1564 à </a:t>
            </a:r>
            <a:r>
              <a:rPr lang="fr-FR" b="0" i="0" u="none" strike="noStrike" dirty="0" smtClean="0">
                <a:effectLst/>
              </a:rPr>
              <a:t>Rome</a:t>
            </a:r>
            <a:r>
              <a:rPr lang="fr-FR" b="0" i="0" dirty="0" smtClean="0">
                <a:effectLst/>
              </a:rPr>
              <a:t>, à l'âge de 89 ans. Alors qu'il souhaitait être enterré dans la </a:t>
            </a:r>
            <a:r>
              <a:rPr lang="fr-FR" b="0" i="0" u="none" strike="noStrike" dirty="0" smtClean="0">
                <a:effectLst/>
              </a:rPr>
              <a:t>Basilique Saint-Pierre</a:t>
            </a:r>
            <a:r>
              <a:rPr lang="fr-FR" b="0" i="0" dirty="0" smtClean="0">
                <a:effectLst/>
              </a:rPr>
              <a:t>, à </a:t>
            </a:r>
            <a:r>
              <a:rPr lang="fr-FR" b="0" i="0" u="none" strike="noStrike" dirty="0" smtClean="0">
                <a:effectLst/>
              </a:rPr>
              <a:t>Rome</a:t>
            </a:r>
            <a:r>
              <a:rPr lang="fr-FR" b="0" i="0" dirty="0" smtClean="0">
                <a:effectLst/>
              </a:rPr>
              <a:t>, il repose dans l'église </a:t>
            </a:r>
            <a:r>
              <a:rPr lang="fr-FR" b="0" i="0" u="none" strike="noStrike" dirty="0" smtClean="0">
                <a:effectLst/>
              </a:rPr>
              <a:t>Santa Croce</a:t>
            </a:r>
            <a:r>
              <a:rPr lang="fr-FR" b="0" i="0" dirty="0" smtClean="0">
                <a:effectLst/>
              </a:rPr>
              <a:t>, à </a:t>
            </a:r>
            <a:r>
              <a:rPr lang="fr-FR" b="0" i="0" u="none" strike="noStrike" dirty="0" smtClean="0">
                <a:effectLst/>
              </a:rPr>
              <a:t>Florence</a:t>
            </a:r>
            <a:r>
              <a:rPr lang="fr-FR" b="0" i="0" dirty="0" smtClean="0">
                <a:effectLst/>
              </a:rPr>
              <a:t>.</a:t>
            </a:r>
            <a:endParaRPr lang="fr-FR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3898"/>
            <a:ext cx="5359804" cy="275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963373"/>
            <a:ext cx="3151870" cy="327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95536" y="5819246"/>
            <a:ext cx="514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amaeQueNosFaz" panose="020B0603050302020204" pitchFamily="34" charset="0"/>
              </a:rPr>
              <a:t>Peinture : La création d’Adam, Chapelle Sixtine, </a:t>
            </a:r>
            <a:r>
              <a:rPr lang="fr-FR" sz="2400" dirty="0" smtClean="0">
                <a:latin typeface="MamaeQueNosFaz" panose="020B0603050302020204" pitchFamily="34" charset="0"/>
              </a:rPr>
              <a:t>Vatican</a:t>
            </a:r>
            <a:endParaRPr lang="fr-FR" sz="2400" dirty="0">
              <a:latin typeface="MamaeQueNosFaz" panose="020B06030503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07873" y="6272583"/>
            <a:ext cx="35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amaeQueNosFaz" panose="020B0603050302020204" pitchFamily="34" charset="0"/>
              </a:rPr>
              <a:t>Sculpture : La pietà</a:t>
            </a:r>
            <a:endParaRPr lang="fr-FR" sz="2400" dirty="0">
              <a:latin typeface="MamaeQueNosFa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50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400600" cy="601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6817243" y="1496973"/>
            <a:ext cx="2232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Peinture :</a:t>
            </a:r>
          </a:p>
          <a:p>
            <a:pPr algn="ctr"/>
            <a:endParaRPr lang="fr-FR" sz="3200" dirty="0" smtClean="0">
              <a:latin typeface="MamaeQueNosFaz" panose="020B0603050302020204" pitchFamily="34" charset="0"/>
            </a:endParaRP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Le jugement dernier, </a:t>
            </a:r>
          </a:p>
          <a:p>
            <a:pPr algn="ctr"/>
            <a:endParaRPr lang="fr-FR" sz="3200" dirty="0" smtClean="0">
              <a:latin typeface="MamaeQueNosFaz" panose="020B0603050302020204" pitchFamily="34" charset="0"/>
            </a:endParaRP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Chapelle Sixtine,</a:t>
            </a: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 </a:t>
            </a:r>
          </a:p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Vatican</a:t>
            </a:r>
            <a:endParaRPr lang="fr-FR" sz="3200" dirty="0" smtClean="0">
              <a:latin typeface="MamaeQueNosFaz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1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971600" y="430124"/>
            <a:ext cx="4250647" cy="0"/>
          </a:xfrm>
          <a:prstGeom prst="line">
            <a:avLst/>
          </a:prstGeom>
          <a:ln w="111125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22247" y="169476"/>
            <a:ext cx="392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ia's Scribblings ~" panose="02000000000000000000" pitchFamily="2" charset="0"/>
              </a:rPr>
              <a:t>La Renaissance</a:t>
            </a:r>
            <a:endParaRPr lang="fr-FR" sz="2800" dirty="0">
              <a:latin typeface="Mia's Scribblings ~" panose="02000000000000000000" pitchFamily="2" charset="0"/>
            </a:endParaRPr>
          </a:p>
        </p:txBody>
      </p:sp>
      <p:cxnSp>
        <p:nvCxnSpPr>
          <p:cNvPr id="9" name="Connecteur droit 8"/>
          <p:cNvCxnSpPr>
            <a:endCxn id="7" idx="3"/>
          </p:cNvCxnSpPr>
          <p:nvPr/>
        </p:nvCxnSpPr>
        <p:spPr>
          <a:xfrm>
            <a:off x="7884368" y="430124"/>
            <a:ext cx="1259632" cy="962"/>
          </a:xfrm>
          <a:prstGeom prst="line">
            <a:avLst/>
          </a:prstGeom>
          <a:ln w="107950" cmpd="thickThin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02661" y="53996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MamaeQueNosFaz" panose="020B0603050302020204" pitchFamily="34" charset="0"/>
              </a:rPr>
              <a:t>Le château de Chambord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3"/>
            <a:ext cx="7620000" cy="551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60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97</Words>
  <Application>Microsoft Office PowerPoint</Application>
  <PresentationFormat>Affichage à l'écran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Solstice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8</cp:revision>
  <dcterms:created xsi:type="dcterms:W3CDTF">2014-08-18T07:40:58Z</dcterms:created>
  <dcterms:modified xsi:type="dcterms:W3CDTF">2014-08-18T09:48:17Z</dcterms:modified>
</cp:coreProperties>
</file>