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4B22-3E94-4093-888E-19348C4C3A6A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C617-906E-43B2-9A1A-43CC620E53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79512" y="188640"/>
            <a:ext cx="8712968" cy="338554"/>
            <a:chOff x="179512" y="188640"/>
            <a:chExt cx="8712968" cy="338554"/>
          </a:xfrm>
        </p:grpSpPr>
        <p:sp>
          <p:nvSpPr>
            <p:cNvPr id="4" name="ZoneTexte 3"/>
            <p:cNvSpPr txBox="1"/>
            <p:nvPr/>
          </p:nvSpPr>
          <p:spPr>
            <a:xfrm>
              <a:off x="179512" y="188640"/>
              <a:ext cx="4464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u="sng" dirty="0" smtClean="0">
                  <a:solidFill>
                    <a:schemeClr val="accent1"/>
                  </a:solidFill>
                  <a:latin typeface="Suplexmentary Comic NC" pitchFamily="66" charset="0"/>
                </a:rPr>
                <a:t>Ateliers </a:t>
              </a:r>
              <a:r>
                <a:rPr lang="fr-FR" sz="1400" u="sng" dirty="0" err="1" smtClean="0">
                  <a:solidFill>
                    <a:schemeClr val="accent1"/>
                  </a:solidFill>
                  <a:latin typeface="Suplexmentary Comic NC" pitchFamily="66" charset="0"/>
                </a:rPr>
                <a:t>acrosport</a:t>
              </a:r>
              <a:r>
                <a:rPr lang="fr-FR" sz="1400" u="sng" dirty="0" smtClean="0">
                  <a:solidFill>
                    <a:schemeClr val="accent1"/>
                  </a:solidFill>
                  <a:latin typeface="Suplexmentary Comic NC" pitchFamily="66" charset="0"/>
                </a:rPr>
                <a:t> : les éléments de liaison</a:t>
              </a:r>
              <a:endParaRPr lang="fr-FR" sz="1400" u="sng" dirty="0">
                <a:solidFill>
                  <a:schemeClr val="accent1"/>
                </a:solidFill>
                <a:latin typeface="Suplexmentary Comic NC" pitchFamily="66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804248" y="18864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Date : </a:t>
              </a:r>
              <a:r>
                <a:rPr lang="fr-FR" sz="1600" u="sng" dirty="0" smtClean="0"/>
                <a:t>		</a:t>
              </a:r>
              <a:endParaRPr lang="fr-FR" sz="16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499992" y="18864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Séance n°: </a:t>
              </a:r>
              <a:r>
                <a:rPr lang="fr-FR" sz="1600" u="sng" dirty="0" smtClean="0"/>
                <a:t>		</a:t>
              </a:r>
              <a:endParaRPr lang="fr-FR" sz="1600" dirty="0"/>
            </a:p>
          </p:txBody>
        </p: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504" y="651013"/>
          <a:ext cx="8928993" cy="613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75"/>
                <a:gridCol w="686456"/>
                <a:gridCol w="686457"/>
                <a:gridCol w="686456"/>
                <a:gridCol w="558062"/>
                <a:gridCol w="558062"/>
                <a:gridCol w="558062"/>
                <a:gridCol w="558062"/>
                <a:gridCol w="648349"/>
                <a:gridCol w="648349"/>
                <a:gridCol w="648349"/>
                <a:gridCol w="827677"/>
                <a:gridCol w="827677"/>
              </a:tblGrid>
              <a:tr h="4557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Agent Orange" pitchFamily="2" charset="0"/>
                          <a:cs typeface="Agent Orange" pitchFamily="2" charset="0"/>
                        </a:rPr>
                        <a:t>1 - Sautiller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Agent Orange" pitchFamily="2" charset="0"/>
                          <a:cs typeface="Agent Orange" pitchFamily="2" charset="0"/>
                        </a:rPr>
                        <a:t>2- Tourner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Agent Orange" pitchFamily="2" charset="0"/>
                          <a:cs typeface="Agent Orange" pitchFamily="2" charset="0"/>
                        </a:rPr>
                        <a:t>3 - Se </a:t>
                      </a:r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  <a:latin typeface="Agent Orange" pitchFamily="2" charset="0"/>
                          <a:cs typeface="Agent Orange" pitchFamily="2" charset="0"/>
                        </a:rPr>
                        <a:t>deplacer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Agent Orange" pitchFamily="2" charset="0"/>
                          <a:cs typeface="Agent Orange" pitchFamily="2" charset="0"/>
                        </a:rPr>
                        <a:t>4 - Rouler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9443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AR CHRISTY" pitchFamily="2" charset="0"/>
                        </a:rPr>
                        <a:t>Chef d’atelier </a:t>
                      </a:r>
                      <a:r>
                        <a:rPr lang="fr-FR" sz="1200" b="0" dirty="0" smtClean="0">
                          <a:latin typeface="AR CHRISTY" pitchFamily="2" charset="0"/>
                        </a:rPr>
                        <a:t>:</a:t>
                      </a:r>
                    </a:p>
                    <a:p>
                      <a:pPr algn="ctr"/>
                      <a:endParaRPr lang="fr-FR" sz="1200" b="0" dirty="0" smtClean="0">
                        <a:latin typeface="AR CHRISTY" pitchFamily="2" charset="0"/>
                      </a:endParaRPr>
                    </a:p>
                    <a:p>
                      <a:pPr algn="ctr"/>
                      <a:r>
                        <a:rPr lang="fr-FR" sz="1400" b="0" dirty="0" smtClean="0">
                          <a:latin typeface="AR CHRISTY" pitchFamily="2" charset="0"/>
                        </a:rPr>
                        <a:t>…………………………</a:t>
                      </a:r>
                      <a:endParaRPr lang="fr-FR" sz="1400" b="0" dirty="0" smtClean="0">
                        <a:latin typeface="AR CHRISTY" pitchFamily="2" charset="0"/>
                      </a:endParaRPr>
                    </a:p>
                    <a:p>
                      <a:endParaRPr lang="fr-FR" u="sng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u="sng" dirty="0" smtClean="0">
                          <a:solidFill>
                            <a:schemeClr val="tx1"/>
                          </a:solidFill>
                        </a:rPr>
                        <a:t>Critère de réussite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: décoller les pieds du sol, les jambes sont gainées.</a:t>
                      </a:r>
                    </a:p>
                    <a:p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600" dirty="0" smtClean="0"/>
                    </a:p>
                    <a:p>
                      <a:pPr algn="ctr"/>
                      <a:r>
                        <a:rPr lang="fr-FR" sz="1100" dirty="0" smtClean="0"/>
                        <a:t>Sautillés, jambe avant fléchie</a:t>
                      </a:r>
                    </a:p>
                    <a:p>
                      <a:pPr algn="ctr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Saut vertical        Saut vertical</a:t>
                      </a:r>
                    </a:p>
                    <a:p>
                      <a:pPr algn="l"/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sans ½ tour        avec ½ tour</a:t>
                      </a:r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100" u="sng" dirty="0" smtClean="0">
                          <a:solidFill>
                            <a:schemeClr val="tx1"/>
                          </a:solidFill>
                        </a:rPr>
                        <a:t>Critère de réussite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: faire un ½ tour ou un tour complet en restant droit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et gainé.</a:t>
                      </a:r>
                    </a:p>
                    <a:p>
                      <a:pPr algn="ctr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100" dirty="0" smtClean="0"/>
                        <a:t>Demi-tour sur        Demi-tour sur</a:t>
                      </a:r>
                    </a:p>
                    <a:p>
                      <a:pPr algn="l"/>
                      <a:r>
                        <a:rPr lang="fr-FR" sz="1100" dirty="0" smtClean="0"/>
                        <a:t>deux pieds,             un pied, jambe</a:t>
                      </a:r>
                    </a:p>
                    <a:p>
                      <a:pPr algn="l"/>
                      <a:r>
                        <a:rPr lang="fr-FR" sz="1100" dirty="0" smtClean="0"/>
                        <a:t>sur</a:t>
                      </a:r>
                      <a:r>
                        <a:rPr lang="fr-FR" sz="1100" baseline="0" dirty="0" smtClean="0"/>
                        <a:t> ½ </a:t>
                      </a:r>
                      <a:r>
                        <a:rPr lang="fr-FR" sz="1100" dirty="0" smtClean="0"/>
                        <a:t>pointes          libre fléchie</a:t>
                      </a: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100" dirty="0" smtClean="0"/>
                    </a:p>
                    <a:p>
                      <a:pPr algn="l"/>
                      <a:endParaRPr lang="fr-FR" sz="200" dirty="0" smtClean="0"/>
                    </a:p>
                    <a:p>
                      <a:pPr algn="l"/>
                      <a:r>
                        <a:rPr lang="fr-FR" sz="1100" dirty="0" smtClean="0"/>
                        <a:t>Tour complet sur       Tour complet       un pied, jambe           sur  un pied, </a:t>
                      </a:r>
                    </a:p>
                    <a:p>
                      <a:pPr marL="1162050" marR="0" indent="-1162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 libre fléchie                jambe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smtClean="0"/>
                        <a:t> libre                     tendue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u="sng" dirty="0" smtClean="0">
                          <a:solidFill>
                            <a:schemeClr val="tx1"/>
                          </a:solidFill>
                        </a:rPr>
                        <a:t>Critère de réussite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: Franchir « un mouton » en restant gainé. 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Se déplacer d’un endroit à un autre sans laisser tomber le porté. Rester gainé.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u="sng" dirty="0" smtClean="0">
                          <a:solidFill>
                            <a:schemeClr val="tx1"/>
                          </a:solidFill>
                        </a:rPr>
                        <a:t>Critère de réussite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: ne tombe pas sur le côté</a:t>
                      </a: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Arriver debout</a:t>
                      </a: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Arriver debout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n°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 exercice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1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3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1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3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4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1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3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1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rayonE" pitchFamily="2" charset="0"/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rayon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940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940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940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739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47374" r="51025" b="20434"/>
          <a:stretch>
            <a:fillRect/>
          </a:stretch>
        </p:blipFill>
        <p:spPr bwMode="auto">
          <a:xfrm>
            <a:off x="1619672" y="1772816"/>
            <a:ext cx="1152128" cy="87112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2" name="Groupe 21"/>
          <p:cNvGrpSpPr/>
          <p:nvPr/>
        </p:nvGrpSpPr>
        <p:grpSpPr>
          <a:xfrm>
            <a:off x="1259632" y="3068960"/>
            <a:ext cx="1656184" cy="1224136"/>
            <a:chOff x="1907704" y="3212976"/>
            <a:chExt cx="1656184" cy="12241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6679" t="33384" r="39485" b="35462"/>
            <a:stretch>
              <a:fillRect/>
            </a:stretch>
          </p:blipFill>
          <p:spPr bwMode="auto">
            <a:xfrm>
              <a:off x="1907704" y="3284984"/>
              <a:ext cx="840093" cy="1152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5" name="Groupe 14"/>
            <p:cNvGrpSpPr/>
            <p:nvPr/>
          </p:nvGrpSpPr>
          <p:grpSpPr>
            <a:xfrm>
              <a:off x="2843808" y="3212976"/>
              <a:ext cx="720080" cy="1224136"/>
              <a:chOff x="2987824" y="3501008"/>
              <a:chExt cx="720080" cy="1224136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2987824" y="3501008"/>
                <a:ext cx="696077" cy="1080120"/>
                <a:chOff x="2987824" y="4005064"/>
                <a:chExt cx="696077" cy="1080120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3795" t="33384" r="39485" b="35462"/>
                <a:stretch>
                  <a:fillRect/>
                </a:stretch>
              </p:blipFill>
              <p:spPr bwMode="auto">
                <a:xfrm>
                  <a:off x="3275856" y="4005064"/>
                  <a:ext cx="408045" cy="1008112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6679" t="33384" r="46343" b="40172"/>
                <a:stretch>
                  <a:fillRect/>
                </a:stretch>
              </p:blipFill>
              <p:spPr bwMode="auto">
                <a:xfrm flipH="1">
                  <a:off x="2987824" y="4293096"/>
                  <a:ext cx="392164" cy="792088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2987824" y="3573016"/>
                <a:ext cx="720080" cy="115212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7" name="Connecteur droit 16"/>
          <p:cNvCxnSpPr/>
          <p:nvPr/>
        </p:nvCxnSpPr>
        <p:spPr>
          <a:xfrm>
            <a:off x="1115616" y="2996952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3435" t="45846" r="69370" b="28193"/>
          <a:stretch>
            <a:fillRect/>
          </a:stretch>
        </p:blipFill>
        <p:spPr bwMode="auto">
          <a:xfrm>
            <a:off x="3347864" y="1844824"/>
            <a:ext cx="504056" cy="969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l="50553" t="45846" r="35058" b="28193"/>
          <a:stretch>
            <a:fillRect/>
          </a:stretch>
        </p:blipFill>
        <p:spPr bwMode="auto">
          <a:xfrm>
            <a:off x="4211960" y="1844824"/>
            <a:ext cx="973548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2" name="Groupe 31"/>
          <p:cNvGrpSpPr/>
          <p:nvPr/>
        </p:nvGrpSpPr>
        <p:grpSpPr>
          <a:xfrm>
            <a:off x="3347864" y="3566048"/>
            <a:ext cx="2013093" cy="871064"/>
            <a:chOff x="3347864" y="3501008"/>
            <a:chExt cx="2013093" cy="871064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79885" t="45846" r="2958" b="28193"/>
            <a:stretch>
              <a:fillRect/>
            </a:stretch>
          </p:blipFill>
          <p:spPr bwMode="auto">
            <a:xfrm>
              <a:off x="3347864" y="3501008"/>
              <a:ext cx="1080120" cy="871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71584" t="46885" r="16794" b="29231"/>
            <a:stretch>
              <a:fillRect/>
            </a:stretch>
          </p:blipFill>
          <p:spPr bwMode="auto">
            <a:xfrm>
              <a:off x="4572000" y="3501008"/>
              <a:ext cx="788957" cy="8640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1584" t="44653" r="67901" b="27309"/>
          <a:stretch>
            <a:fillRect/>
          </a:stretch>
        </p:blipFill>
        <p:spPr bwMode="auto">
          <a:xfrm>
            <a:off x="6084168" y="3140968"/>
            <a:ext cx="792088" cy="11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/>
          <a:srcRect l="41508" t="47769" r="40229" b="30424"/>
          <a:stretch>
            <a:fillRect/>
          </a:stretch>
        </p:blipFill>
        <p:spPr bwMode="auto">
          <a:xfrm>
            <a:off x="5796136" y="4365104"/>
            <a:ext cx="1224136" cy="77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204864"/>
            <a:ext cx="17764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29"/>
          <p:cNvCxnSpPr/>
          <p:nvPr/>
        </p:nvCxnSpPr>
        <p:spPr>
          <a:xfrm>
            <a:off x="3203848" y="3429000"/>
            <a:ext cx="22322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61984" t="32192" r="14772" b="38732"/>
          <a:stretch>
            <a:fillRect/>
          </a:stretch>
        </p:blipFill>
        <p:spPr bwMode="auto">
          <a:xfrm>
            <a:off x="7524328" y="1772816"/>
            <a:ext cx="1404664" cy="9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GYM-roulade-arr.jpg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 l="1163" t="7887"/>
          <a:stretch>
            <a:fillRect/>
          </a:stretch>
        </p:blipFill>
        <p:spPr bwMode="auto">
          <a:xfrm>
            <a:off x="7452320" y="3645024"/>
            <a:ext cx="1528010" cy="709837"/>
          </a:xfrm>
          <a:prstGeom prst="rect">
            <a:avLst/>
          </a:prstGeom>
          <a:noFill/>
        </p:spPr>
      </p:pic>
      <p:sp>
        <p:nvSpPr>
          <p:cNvPr id="38" name="Ellipse 37"/>
          <p:cNvSpPr/>
          <p:nvPr/>
        </p:nvSpPr>
        <p:spPr>
          <a:xfrm>
            <a:off x="1259632" y="1628800"/>
            <a:ext cx="288032" cy="28803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1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403648" y="4797152"/>
            <a:ext cx="288032" cy="28803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2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2699792" y="4797152"/>
            <a:ext cx="288032" cy="28803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3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275856" y="1628800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1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004048" y="1556792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2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995936" y="4941168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3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076056" y="5013176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4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5436096" y="2924944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1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6804248" y="3356992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2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508104" y="4437112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3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7524328" y="1700808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1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8676456" y="4581128"/>
            <a:ext cx="288032" cy="28803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Agent Orange" pitchFamily="2" charset="0"/>
                <a:cs typeface="Agent Orange" pitchFamily="2" charset="0"/>
              </a:rPr>
              <a:t>2</a:t>
            </a:r>
            <a:endParaRPr lang="fr-FR" sz="1100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158</Words>
  <Application>Microsoft Office PowerPoint</Application>
  <PresentationFormat>Affichage à l'écran (4:3)</PresentationFormat>
  <Paragraphs>96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72</cp:revision>
  <dcterms:created xsi:type="dcterms:W3CDTF">2016-01-24T10:47:35Z</dcterms:created>
  <dcterms:modified xsi:type="dcterms:W3CDTF">2016-01-24T16:32:56Z</dcterms:modified>
</cp:coreProperties>
</file>