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163A4A3-F16E-4B6A-B45F-A09D8DC5DD5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710CE8-BEC3-49E6-849B-88B498C0A60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734402-3BD1-4A1A-A2A8-FB5330AB0BE0}" type="slidenum">
              <a:rPr lang="fr-FR"/>
              <a:pPr/>
              <a:t>1</a:t>
            </a:fld>
            <a:endParaRPr lang="fr-FR"/>
          </a:p>
        </p:txBody>
      </p:sp>
      <p:sp>
        <p:nvSpPr>
          <p:cNvPr id="81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11767-1BDB-4E1E-84EB-4AA17ABD42FE}" type="slidenum">
              <a:rPr lang="fr-FR"/>
              <a:pPr/>
              <a:t>2</a:t>
            </a:fld>
            <a:endParaRPr lang="fr-FR"/>
          </a:p>
        </p:txBody>
      </p:sp>
      <p:sp>
        <p:nvSpPr>
          <p:cNvPr id="92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D742E4-4F4C-41F1-A085-EAA3C24F26D9}" type="slidenum">
              <a:rPr lang="fr-FR"/>
              <a:pPr/>
              <a:t>3</a:t>
            </a:fld>
            <a:endParaRPr lang="fr-FR"/>
          </a:p>
        </p:txBody>
      </p:sp>
      <p:sp>
        <p:nvSpPr>
          <p:cNvPr id="102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D23905-A458-4CEB-9FBB-81998B6458DE}" type="slidenum">
              <a:rPr lang="fr-FR"/>
              <a:pPr/>
              <a:t>4</a:t>
            </a:fld>
            <a:endParaRPr lang="fr-FR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0E471-0826-446F-900F-7241ECD0277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B2CFF-5713-42CE-B657-832C94282A3E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EFFE9B-7DB2-4687-AE94-BE809FC3947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36BEB-E21B-4E5E-A46E-7A1102B61B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5EA05A-BBC8-4797-B11A-2107CD4A2CA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E3D2E-05C3-451B-AA17-1037D4D72F4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E0D3F-9CDE-400F-BE62-C1880E58AA0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25B23-3996-4AA4-8181-F3955A804BA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08868-EDDE-4D5B-AFFB-CE83D07BA78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C4CC9-F73B-4435-A162-E6DD1A885C0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587BDE-EDE0-4639-BD52-3CEF1536839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1BC5AC2-9134-4F0B-8A34-F9C49355930E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vtimamalidemnate.ek.l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ar-MA" sz="9600" b="1" dirty="0" smtClean="0">
                <a:solidFill>
                  <a:schemeClr val="tx1"/>
                </a:solidFill>
              </a:rPr>
              <a:t>تجربة مع ماء الجير</a:t>
            </a:r>
            <a:endParaRPr lang="fr-FR" sz="9600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4348" y="5534561"/>
            <a:ext cx="765786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000" b="1" dirty="0" smtClean="0">
                <a:hlinkClick r:id="rId3"/>
              </a:rPr>
              <a:t>http://svtimamalidemnate.ek.la</a:t>
            </a:r>
            <a:endParaRPr lang="ar-MA" sz="4000" b="1" dirty="0" smtClean="0"/>
          </a:p>
          <a:p>
            <a:r>
              <a:rPr lang="ar-MA" sz="4000" b="1" dirty="0" smtClean="0"/>
              <a:t> </a:t>
            </a:r>
            <a:endParaRPr lang="fr-FR" sz="4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3428992" y="4857760"/>
            <a:ext cx="22860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MA" sz="6000" b="1" dirty="0" smtClean="0">
                <a:solidFill>
                  <a:srgbClr val="FF0000"/>
                </a:solidFill>
              </a:rPr>
              <a:t>ترجمة</a:t>
            </a:r>
            <a:endParaRPr lang="fr-F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14282" y="2214554"/>
            <a:ext cx="844173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ar-MA" sz="7200" b="1" dirty="0" smtClean="0"/>
              <a:t>إنه متفاعل </a:t>
            </a:r>
            <a:r>
              <a:rPr lang="ar-MA" sz="7200" b="1" dirty="0" err="1" smtClean="0"/>
              <a:t>يتعكر</a:t>
            </a:r>
            <a:r>
              <a:rPr lang="ar-MA" sz="7200" b="1" dirty="0" smtClean="0"/>
              <a:t>  في </a:t>
            </a:r>
          </a:p>
          <a:p>
            <a:pPr algn="ctr"/>
            <a:r>
              <a:rPr lang="ar-MA" sz="7200" b="1" dirty="0" smtClean="0"/>
              <a:t>حضور ثنائي أكسيد الكربون</a:t>
            </a:r>
          </a:p>
          <a:p>
            <a:pPr algn="ctr"/>
            <a:r>
              <a:rPr lang="fr-FR" sz="7200" b="1" dirty="0" smtClean="0"/>
              <a:t>co</a:t>
            </a:r>
            <a:r>
              <a:rPr lang="fr-FR" sz="7200" b="1" baseline="-25000" dirty="0" smtClean="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4211638" y="3213100"/>
            <a:ext cx="647700" cy="43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40215" y="214290"/>
            <a:ext cx="747512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6000" b="1" dirty="0" smtClean="0"/>
              <a:t>ماذا يقع أثناء عملية الشهيق؟</a:t>
            </a:r>
            <a:endParaRPr lang="fr-FR" sz="6000" b="1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H="1">
            <a:off x="3636963" y="3429000"/>
            <a:ext cx="574675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4860925" y="3429000"/>
            <a:ext cx="574675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3636963" y="5661025"/>
            <a:ext cx="1798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3779838" y="5216525"/>
            <a:ext cx="1512887" cy="841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36" y="8"/>
              </a:cxn>
              <a:cxn ang="0">
                <a:pos x="408" y="53"/>
              </a:cxn>
              <a:cxn ang="0">
                <a:pos x="771" y="8"/>
              </a:cxn>
              <a:cxn ang="0">
                <a:pos x="953" y="53"/>
              </a:cxn>
            </a:cxnLst>
            <a:rect l="0" t="0" r="r" b="b"/>
            <a:pathLst>
              <a:path w="953" h="53">
                <a:moveTo>
                  <a:pt x="0" y="8"/>
                </a:moveTo>
                <a:cubicBezTo>
                  <a:pt x="34" y="4"/>
                  <a:pt x="68" y="0"/>
                  <a:pt x="136" y="8"/>
                </a:cubicBezTo>
                <a:cubicBezTo>
                  <a:pt x="204" y="16"/>
                  <a:pt x="302" y="53"/>
                  <a:pt x="408" y="53"/>
                </a:cubicBezTo>
                <a:cubicBezTo>
                  <a:pt x="514" y="53"/>
                  <a:pt x="680" y="8"/>
                  <a:pt x="771" y="8"/>
                </a:cubicBezTo>
                <a:cubicBezTo>
                  <a:pt x="862" y="8"/>
                  <a:pt x="923" y="46"/>
                  <a:pt x="953" y="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5148263" y="4941888"/>
            <a:ext cx="1008062" cy="5032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6424613" y="4673600"/>
            <a:ext cx="14478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3200" b="1" dirty="0" smtClean="0"/>
              <a:t>ماء الجير</a:t>
            </a:r>
            <a:endParaRPr lang="fr-FR" sz="3200" b="1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4572000" y="2492375"/>
            <a:ext cx="144463" cy="2449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4572000" y="2349500"/>
            <a:ext cx="2038350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4115" name="Group 19"/>
          <p:cNvGrpSpPr>
            <a:grpSpLocks/>
          </p:cNvGrpSpPr>
          <p:nvPr/>
        </p:nvGrpSpPr>
        <p:grpSpPr bwMode="auto">
          <a:xfrm flipH="1">
            <a:off x="2843213" y="2349500"/>
            <a:ext cx="1512887" cy="3240088"/>
            <a:chOff x="1292" y="1752"/>
            <a:chExt cx="635" cy="1451"/>
          </a:xfrm>
        </p:grpSpPr>
        <p:sp>
          <p:nvSpPr>
            <p:cNvPr id="4113" name="Rectangle 17"/>
            <p:cNvSpPr>
              <a:spLocks noChangeArrowheads="1"/>
            </p:cNvSpPr>
            <p:nvPr/>
          </p:nvSpPr>
          <p:spPr bwMode="auto">
            <a:xfrm>
              <a:off x="1292" y="1797"/>
              <a:ext cx="45" cy="14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114" name="Rectangle 18"/>
            <p:cNvSpPr>
              <a:spLocks noChangeArrowheads="1"/>
            </p:cNvSpPr>
            <p:nvPr/>
          </p:nvSpPr>
          <p:spPr bwMode="auto">
            <a:xfrm>
              <a:off x="1292" y="1752"/>
              <a:ext cx="635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663575" y="1479550"/>
            <a:ext cx="18325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3200" b="1" dirty="0" smtClean="0">
                <a:solidFill>
                  <a:srgbClr val="FF0000"/>
                </a:solidFill>
              </a:rPr>
              <a:t>مسار الهواء</a:t>
            </a:r>
            <a:endParaRPr lang="fr-FR" sz="3200" b="1" dirty="0">
              <a:solidFill>
                <a:srgbClr val="FF0000"/>
              </a:solidFill>
            </a:endParaRP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>
            <a:off x="1763713" y="2349500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sz="6600" b="1" dirty="0"/>
          </a:p>
        </p:txBody>
      </p:sp>
      <p:sp>
        <p:nvSpPr>
          <p:cNvPr id="4118" name="Line 22"/>
          <p:cNvSpPr>
            <a:spLocks noChangeShapeType="1"/>
          </p:cNvSpPr>
          <p:nvPr/>
        </p:nvSpPr>
        <p:spPr bwMode="auto">
          <a:xfrm>
            <a:off x="4284663" y="2492375"/>
            <a:ext cx="0" cy="360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19" name="Oval 23"/>
          <p:cNvSpPr>
            <a:spLocks noChangeArrowheads="1"/>
          </p:cNvSpPr>
          <p:nvPr/>
        </p:nvSpPr>
        <p:spPr bwMode="auto">
          <a:xfrm>
            <a:off x="4427538" y="54451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21" name="Oval 25"/>
          <p:cNvSpPr>
            <a:spLocks noChangeArrowheads="1"/>
          </p:cNvSpPr>
          <p:nvPr/>
        </p:nvSpPr>
        <p:spPr bwMode="auto">
          <a:xfrm>
            <a:off x="4643438" y="537368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22" name="Oval 26"/>
          <p:cNvSpPr>
            <a:spLocks noChangeArrowheads="1"/>
          </p:cNvSpPr>
          <p:nvPr/>
        </p:nvSpPr>
        <p:spPr bwMode="auto">
          <a:xfrm>
            <a:off x="4859338" y="5302250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V="1">
            <a:off x="4643438" y="4868863"/>
            <a:ext cx="0" cy="2889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4572000" y="2420938"/>
            <a:ext cx="5762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5715008" y="5857892"/>
            <a:ext cx="299953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3600" b="1" dirty="0" smtClean="0"/>
              <a:t>ماء الجير لا </a:t>
            </a:r>
            <a:r>
              <a:rPr lang="ar-MA" sz="3600" b="1" dirty="0" err="1" smtClean="0"/>
              <a:t>يتعكر</a:t>
            </a:r>
            <a:r>
              <a:rPr lang="ar-MA" sz="3600" b="1" dirty="0" smtClean="0"/>
              <a:t> </a:t>
            </a:r>
            <a:endParaRPr lang="fr-FR" sz="3600" b="1" dirty="0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>
            <a:off x="-71470" y="5876925"/>
            <a:ext cx="51435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fr-FR" sz="3600" b="1" u="sng" dirty="0" smtClean="0"/>
              <a:t>co</a:t>
            </a:r>
            <a:r>
              <a:rPr lang="fr-FR" sz="3600" b="1" u="sng" baseline="-25000" dirty="0" smtClean="0"/>
              <a:t>2</a:t>
            </a:r>
            <a:r>
              <a:rPr lang="ar-MA" sz="3600" b="1" u="sng" dirty="0" smtClean="0"/>
              <a:t>إذن هواء الشهيق يفتقر إلى</a:t>
            </a:r>
            <a:r>
              <a:rPr lang="fr-FR" sz="3600" b="1" u="sng" dirty="0" smtClean="0"/>
              <a:t> </a:t>
            </a:r>
            <a:endParaRPr lang="fr-FR" sz="36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5" dur="2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4"/>
                                            </p:cond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07 -0.04693 L -0.00607 0.372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4"/>
                                            </p:cond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8"/>
                                            </p:cond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2"/>
                                            </p:cond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41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0"/>
                                            </p:cond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9500"/>
                            </p:stCondLst>
                            <p:childTnLst>
                              <p:par>
                                <p:cTn id="47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8" dur="2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" grpId="0"/>
      <p:bldP spid="4117" grpId="0" animBg="1"/>
      <p:bldP spid="4117" grpId="1" animBg="1"/>
      <p:bldP spid="4118" grpId="0" animBg="1"/>
      <p:bldP spid="4118" grpId="1" animBg="1"/>
      <p:bldP spid="4119" grpId="0" animBg="1"/>
      <p:bldP spid="4121" grpId="0" animBg="1"/>
      <p:bldP spid="4122" grpId="0" animBg="1"/>
      <p:bldP spid="4123" grpId="0" animBg="1"/>
      <p:bldP spid="4123" grpId="1" animBg="1"/>
      <p:bldP spid="4124" grpId="0" animBg="1"/>
      <p:bldP spid="4124" grpId="1" animBg="1"/>
      <p:bldP spid="41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4211638" y="3213100"/>
            <a:ext cx="647700" cy="4318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85720" y="285728"/>
            <a:ext cx="8624477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6600" b="1" dirty="0" smtClean="0"/>
              <a:t>ماذا يحدث أثناء عملية الزفير ؟</a:t>
            </a:r>
            <a:endParaRPr lang="fr-FR" sz="6600" b="1" dirty="0"/>
          </a:p>
        </p:txBody>
      </p:sp>
      <p:sp>
        <p:nvSpPr>
          <p:cNvPr id="5125" name="Line 5"/>
          <p:cNvSpPr>
            <a:spLocks noChangeShapeType="1"/>
          </p:cNvSpPr>
          <p:nvPr/>
        </p:nvSpPr>
        <p:spPr bwMode="auto">
          <a:xfrm flipH="1">
            <a:off x="3636963" y="3429000"/>
            <a:ext cx="574675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860925" y="3429000"/>
            <a:ext cx="574675" cy="22320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27" name="Line 7"/>
          <p:cNvSpPr>
            <a:spLocks noChangeShapeType="1"/>
          </p:cNvSpPr>
          <p:nvPr/>
        </p:nvSpPr>
        <p:spPr bwMode="auto">
          <a:xfrm>
            <a:off x="3636963" y="5661025"/>
            <a:ext cx="1798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4572000" y="2492375"/>
            <a:ext cx="144463" cy="24495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4572000" y="2349500"/>
            <a:ext cx="2038350" cy="1492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 flipH="1">
            <a:off x="2843213" y="2349500"/>
            <a:ext cx="1512887" cy="3240088"/>
            <a:chOff x="1292" y="1752"/>
            <a:chExt cx="635" cy="1451"/>
          </a:xfrm>
        </p:grpSpPr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292" y="1797"/>
              <a:ext cx="45" cy="140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292" y="1752"/>
              <a:ext cx="635" cy="45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663575" y="1479550"/>
            <a:ext cx="121219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2000" b="1" dirty="0" smtClean="0">
                <a:solidFill>
                  <a:srgbClr val="FF0000"/>
                </a:solidFill>
              </a:rPr>
              <a:t>مسار الهواء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5134" name="Freeform 14"/>
          <p:cNvSpPr>
            <a:spLocks/>
          </p:cNvSpPr>
          <p:nvPr/>
        </p:nvSpPr>
        <p:spPr bwMode="auto">
          <a:xfrm>
            <a:off x="3779838" y="5216525"/>
            <a:ext cx="1512887" cy="84138"/>
          </a:xfrm>
          <a:custGeom>
            <a:avLst/>
            <a:gdLst/>
            <a:ahLst/>
            <a:cxnLst>
              <a:cxn ang="0">
                <a:pos x="0" y="8"/>
              </a:cxn>
              <a:cxn ang="0">
                <a:pos x="136" y="8"/>
              </a:cxn>
              <a:cxn ang="0">
                <a:pos x="408" y="53"/>
              </a:cxn>
              <a:cxn ang="0">
                <a:pos x="771" y="8"/>
              </a:cxn>
              <a:cxn ang="0">
                <a:pos x="953" y="53"/>
              </a:cxn>
            </a:cxnLst>
            <a:rect l="0" t="0" r="r" b="b"/>
            <a:pathLst>
              <a:path w="953" h="53">
                <a:moveTo>
                  <a:pt x="0" y="8"/>
                </a:moveTo>
                <a:cubicBezTo>
                  <a:pt x="34" y="4"/>
                  <a:pt x="68" y="0"/>
                  <a:pt x="136" y="8"/>
                </a:cubicBezTo>
                <a:cubicBezTo>
                  <a:pt x="204" y="16"/>
                  <a:pt x="302" y="53"/>
                  <a:pt x="408" y="53"/>
                </a:cubicBezTo>
                <a:cubicBezTo>
                  <a:pt x="514" y="53"/>
                  <a:pt x="680" y="8"/>
                  <a:pt x="771" y="8"/>
                </a:cubicBezTo>
                <a:cubicBezTo>
                  <a:pt x="862" y="8"/>
                  <a:pt x="923" y="46"/>
                  <a:pt x="953" y="5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 flipH="1">
            <a:off x="5148263" y="4941888"/>
            <a:ext cx="1008062" cy="50323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424613" y="4673600"/>
            <a:ext cx="15664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3600" dirty="0" smtClean="0"/>
              <a:t>ماء الجير</a:t>
            </a:r>
            <a:endParaRPr lang="fr-FR" sz="3600" dirty="0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4427538" y="5445125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4643438" y="537368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39" name="Oval 19"/>
          <p:cNvSpPr>
            <a:spLocks noChangeArrowheads="1"/>
          </p:cNvSpPr>
          <p:nvPr/>
        </p:nvSpPr>
        <p:spPr bwMode="auto">
          <a:xfrm>
            <a:off x="4859338" y="5302250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140" name="Text Box 20"/>
          <p:cNvSpPr txBox="1">
            <a:spLocks noChangeArrowheads="1"/>
          </p:cNvSpPr>
          <p:nvPr/>
        </p:nvSpPr>
        <p:spPr bwMode="auto">
          <a:xfrm>
            <a:off x="447675" y="2133600"/>
            <a:ext cx="13131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4000" b="1" dirty="0" smtClean="0"/>
              <a:t>الرئتان</a:t>
            </a:r>
            <a:endParaRPr lang="fr-FR" sz="4000" b="1" dirty="0"/>
          </a:p>
        </p:txBody>
      </p:sp>
      <p:sp>
        <p:nvSpPr>
          <p:cNvPr id="5141" name="Line 21"/>
          <p:cNvSpPr>
            <a:spLocks noChangeShapeType="1"/>
          </p:cNvSpPr>
          <p:nvPr/>
        </p:nvSpPr>
        <p:spPr bwMode="auto">
          <a:xfrm>
            <a:off x="2268538" y="2428868"/>
            <a:ext cx="3587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 b="1" dirty="0"/>
          </a:p>
        </p:txBody>
      </p:sp>
      <p:sp>
        <p:nvSpPr>
          <p:cNvPr id="5142" name="Line 22"/>
          <p:cNvSpPr>
            <a:spLocks noChangeShapeType="1"/>
          </p:cNvSpPr>
          <p:nvPr/>
        </p:nvSpPr>
        <p:spPr bwMode="auto">
          <a:xfrm>
            <a:off x="4286248" y="2500306"/>
            <a:ext cx="0" cy="2873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43" name="Line 23"/>
          <p:cNvSpPr>
            <a:spLocks noChangeShapeType="1"/>
          </p:cNvSpPr>
          <p:nvPr/>
        </p:nvSpPr>
        <p:spPr bwMode="auto">
          <a:xfrm flipV="1">
            <a:off x="4643438" y="4797425"/>
            <a:ext cx="0" cy="3603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44" name="Line 24"/>
          <p:cNvSpPr>
            <a:spLocks noChangeShapeType="1"/>
          </p:cNvSpPr>
          <p:nvPr/>
        </p:nvSpPr>
        <p:spPr bwMode="auto">
          <a:xfrm>
            <a:off x="4572000" y="2420938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6215074" y="5929330"/>
            <a:ext cx="258756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ar-MA" sz="4000" b="1" dirty="0" smtClean="0"/>
              <a:t>ماء الجير عكر</a:t>
            </a:r>
            <a:endParaRPr lang="fr-FR" sz="4000" b="1" dirty="0"/>
          </a:p>
        </p:txBody>
      </p:sp>
      <p:sp>
        <p:nvSpPr>
          <p:cNvPr id="5148" name="Rectangle 28"/>
          <p:cNvSpPr>
            <a:spLocks noChangeArrowheads="1"/>
          </p:cNvSpPr>
          <p:nvPr/>
        </p:nvSpPr>
        <p:spPr bwMode="auto">
          <a:xfrm>
            <a:off x="-214346" y="6017145"/>
            <a:ext cx="621507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/>
            <a:r>
              <a:rPr lang="ar-MA" sz="4400" b="1" dirty="0" smtClean="0"/>
              <a:t>إذن هواء الزفير غني </a:t>
            </a:r>
            <a:r>
              <a:rPr lang="ar-MA" sz="4400" b="1" dirty="0" err="1" smtClean="0"/>
              <a:t>ب</a:t>
            </a:r>
            <a:r>
              <a:rPr lang="fr-FR" sz="4400" b="1" dirty="0"/>
              <a:t> </a:t>
            </a:r>
            <a:r>
              <a:rPr lang="fr-FR" sz="4400" b="1" dirty="0" smtClean="0"/>
              <a:t> co</a:t>
            </a:r>
            <a:r>
              <a:rPr lang="fr-FR" sz="4400" b="1" baseline="-25000" dirty="0" smtClean="0"/>
              <a:t>2</a:t>
            </a:r>
            <a:r>
              <a:rPr lang="fr-FR" sz="4400" b="1" dirty="0" smtClean="0"/>
              <a:t>  </a:t>
            </a:r>
            <a:r>
              <a:rPr lang="ar-MA" sz="4400" b="1" dirty="0" smtClean="0"/>
              <a:t> </a:t>
            </a:r>
            <a:r>
              <a:rPr lang="fr-FR" sz="4400" b="1" dirty="0" smtClean="0"/>
              <a:t> </a:t>
            </a:r>
            <a:endParaRPr lang="fr-FR" sz="4400" b="1" dirty="0"/>
          </a:p>
        </p:txBody>
      </p:sp>
      <p:sp>
        <p:nvSpPr>
          <p:cNvPr id="5150" name="Freeform 30"/>
          <p:cNvSpPr>
            <a:spLocks/>
          </p:cNvSpPr>
          <p:nvPr/>
        </p:nvSpPr>
        <p:spPr bwMode="auto">
          <a:xfrm>
            <a:off x="3676650" y="5199063"/>
            <a:ext cx="1798638" cy="496887"/>
          </a:xfrm>
          <a:custGeom>
            <a:avLst/>
            <a:gdLst/>
            <a:ahLst/>
            <a:cxnLst>
              <a:cxn ang="0">
                <a:pos x="52" y="21"/>
              </a:cxn>
              <a:cxn ang="0">
                <a:pos x="24" y="65"/>
              </a:cxn>
              <a:cxn ang="0">
                <a:pos x="0" y="237"/>
              </a:cxn>
              <a:cxn ang="0">
                <a:pos x="52" y="273"/>
              </a:cxn>
              <a:cxn ang="0">
                <a:pos x="68" y="285"/>
              </a:cxn>
              <a:cxn ang="0">
                <a:pos x="72" y="273"/>
              </a:cxn>
              <a:cxn ang="0">
                <a:pos x="96" y="257"/>
              </a:cxn>
              <a:cxn ang="0">
                <a:pos x="116" y="261"/>
              </a:cxn>
              <a:cxn ang="0">
                <a:pos x="140" y="269"/>
              </a:cxn>
              <a:cxn ang="0">
                <a:pos x="104" y="285"/>
              </a:cxn>
              <a:cxn ang="0">
                <a:pos x="596" y="273"/>
              </a:cxn>
              <a:cxn ang="0">
                <a:pos x="652" y="269"/>
              </a:cxn>
              <a:cxn ang="0">
                <a:pos x="884" y="273"/>
              </a:cxn>
              <a:cxn ang="0">
                <a:pos x="932" y="277"/>
              </a:cxn>
              <a:cxn ang="0">
                <a:pos x="1072" y="265"/>
              </a:cxn>
              <a:cxn ang="0">
                <a:pos x="1052" y="221"/>
              </a:cxn>
              <a:cxn ang="0">
                <a:pos x="1044" y="117"/>
              </a:cxn>
              <a:cxn ang="0">
                <a:pos x="1000" y="81"/>
              </a:cxn>
              <a:cxn ang="0">
                <a:pos x="856" y="13"/>
              </a:cxn>
              <a:cxn ang="0">
                <a:pos x="644" y="37"/>
              </a:cxn>
              <a:cxn ang="0">
                <a:pos x="588" y="61"/>
              </a:cxn>
              <a:cxn ang="0">
                <a:pos x="284" y="57"/>
              </a:cxn>
              <a:cxn ang="0">
                <a:pos x="264" y="33"/>
              </a:cxn>
              <a:cxn ang="0">
                <a:pos x="160" y="1"/>
              </a:cxn>
              <a:cxn ang="0">
                <a:pos x="56" y="5"/>
              </a:cxn>
              <a:cxn ang="0">
                <a:pos x="52" y="21"/>
              </a:cxn>
            </a:cxnLst>
            <a:rect l="0" t="0" r="r" b="b"/>
            <a:pathLst>
              <a:path w="1133" h="313">
                <a:moveTo>
                  <a:pt x="52" y="21"/>
                </a:moveTo>
                <a:cubicBezTo>
                  <a:pt x="33" y="34"/>
                  <a:pt x="31" y="43"/>
                  <a:pt x="24" y="65"/>
                </a:cubicBezTo>
                <a:cubicBezTo>
                  <a:pt x="22" y="118"/>
                  <a:pt x="25" y="187"/>
                  <a:pt x="0" y="237"/>
                </a:cubicBezTo>
                <a:cubicBezTo>
                  <a:pt x="5" y="291"/>
                  <a:pt x="1" y="287"/>
                  <a:pt x="52" y="273"/>
                </a:cubicBezTo>
                <a:cubicBezTo>
                  <a:pt x="57" y="277"/>
                  <a:pt x="61" y="285"/>
                  <a:pt x="68" y="285"/>
                </a:cubicBezTo>
                <a:cubicBezTo>
                  <a:pt x="72" y="285"/>
                  <a:pt x="69" y="276"/>
                  <a:pt x="72" y="273"/>
                </a:cubicBezTo>
                <a:cubicBezTo>
                  <a:pt x="79" y="266"/>
                  <a:pt x="96" y="257"/>
                  <a:pt x="96" y="257"/>
                </a:cubicBezTo>
                <a:cubicBezTo>
                  <a:pt x="103" y="258"/>
                  <a:pt x="109" y="259"/>
                  <a:pt x="116" y="261"/>
                </a:cubicBezTo>
                <a:cubicBezTo>
                  <a:pt x="124" y="263"/>
                  <a:pt x="140" y="269"/>
                  <a:pt x="140" y="269"/>
                </a:cubicBezTo>
                <a:cubicBezTo>
                  <a:pt x="122" y="281"/>
                  <a:pt x="70" y="274"/>
                  <a:pt x="104" y="285"/>
                </a:cubicBezTo>
                <a:cubicBezTo>
                  <a:pt x="268" y="283"/>
                  <a:pt x="437" y="313"/>
                  <a:pt x="596" y="273"/>
                </a:cubicBezTo>
                <a:cubicBezTo>
                  <a:pt x="614" y="278"/>
                  <a:pt x="652" y="269"/>
                  <a:pt x="652" y="269"/>
                </a:cubicBezTo>
                <a:cubicBezTo>
                  <a:pt x="735" y="272"/>
                  <a:pt x="803" y="269"/>
                  <a:pt x="884" y="273"/>
                </a:cubicBezTo>
                <a:cubicBezTo>
                  <a:pt x="921" y="282"/>
                  <a:pt x="905" y="284"/>
                  <a:pt x="932" y="277"/>
                </a:cubicBezTo>
                <a:cubicBezTo>
                  <a:pt x="978" y="292"/>
                  <a:pt x="1133" y="306"/>
                  <a:pt x="1072" y="265"/>
                </a:cubicBezTo>
                <a:cubicBezTo>
                  <a:pt x="1054" y="229"/>
                  <a:pt x="1060" y="244"/>
                  <a:pt x="1052" y="221"/>
                </a:cubicBezTo>
                <a:cubicBezTo>
                  <a:pt x="1054" y="193"/>
                  <a:pt x="1072" y="136"/>
                  <a:pt x="1044" y="117"/>
                </a:cubicBezTo>
                <a:cubicBezTo>
                  <a:pt x="1037" y="90"/>
                  <a:pt x="1025" y="87"/>
                  <a:pt x="1000" y="81"/>
                </a:cubicBezTo>
                <a:cubicBezTo>
                  <a:pt x="950" y="48"/>
                  <a:pt x="919" y="19"/>
                  <a:pt x="856" y="13"/>
                </a:cubicBezTo>
                <a:cubicBezTo>
                  <a:pt x="785" y="20"/>
                  <a:pt x="715" y="30"/>
                  <a:pt x="644" y="37"/>
                </a:cubicBezTo>
                <a:cubicBezTo>
                  <a:pt x="625" y="46"/>
                  <a:pt x="606" y="49"/>
                  <a:pt x="588" y="61"/>
                </a:cubicBezTo>
                <a:cubicBezTo>
                  <a:pt x="487" y="60"/>
                  <a:pt x="385" y="61"/>
                  <a:pt x="284" y="57"/>
                </a:cubicBezTo>
                <a:cubicBezTo>
                  <a:pt x="269" y="56"/>
                  <a:pt x="272" y="40"/>
                  <a:pt x="264" y="33"/>
                </a:cubicBezTo>
                <a:cubicBezTo>
                  <a:pt x="242" y="14"/>
                  <a:pt x="189" y="11"/>
                  <a:pt x="160" y="1"/>
                </a:cubicBezTo>
                <a:cubicBezTo>
                  <a:pt x="125" y="2"/>
                  <a:pt x="90" y="0"/>
                  <a:pt x="56" y="5"/>
                </a:cubicBezTo>
                <a:cubicBezTo>
                  <a:pt x="43" y="7"/>
                  <a:pt x="64" y="45"/>
                  <a:pt x="52" y="21"/>
                </a:cubicBez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46821E-6 L 0.18507 3.46821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" y="0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500"/>
                            </p:stCondLst>
                            <p:childTnLst>
                              <p:par>
                                <p:cTn id="20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46821E-6 L 2.22222E-6 0.40901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9000"/>
                            </p:stCondLst>
                            <p:childTnLst>
                              <p:par>
                                <p:cTn id="3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9500"/>
                            </p:stCondLst>
                            <p:childTnLst>
                              <p:par>
                                <p:cTn id="43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44" dur="2000" fill="hold"/>
                                        <p:tgtEl>
                                          <p:spTgt spid="5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3"/>
                                            </p:cond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000"/>
                            </p:stCondLst>
                            <p:childTnLst>
                              <p:par>
                                <p:cTn id="5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1" dur="2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3" grpId="0"/>
      <p:bldP spid="5137" grpId="0" animBg="1"/>
      <p:bldP spid="5138" grpId="0" animBg="1"/>
      <p:bldP spid="5139" grpId="0" animBg="1"/>
      <p:bldP spid="5141" grpId="0" animBg="1"/>
      <p:bldP spid="5141" grpId="1" animBg="1"/>
      <p:bldP spid="5142" grpId="0" animBg="1"/>
      <p:bldP spid="5142" grpId="1" animBg="1"/>
      <p:bldP spid="5143" grpId="0" animBg="1"/>
      <p:bldP spid="5143" grpId="1" animBg="1"/>
      <p:bldP spid="5144" grpId="0" animBg="1"/>
      <p:bldP spid="5144" grpId="1" animBg="1"/>
      <p:bldP spid="5146" grpId="0"/>
      <p:bldP spid="5148" grpId="0"/>
      <p:bldP spid="5150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62</Words>
  <Application>Microsoft Office PowerPoint</Application>
  <PresentationFormat>Affichage à l'écran (4:3)</PresentationFormat>
  <Paragraphs>22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Arial</vt:lpstr>
      <vt:lpstr>Modèle par défaut</vt:lpstr>
      <vt:lpstr>تجربة مع ماء الجير</vt:lpstr>
      <vt:lpstr>Diapositive 2</vt:lpstr>
      <vt:lpstr>Diapositive 3</vt:lpstr>
      <vt:lpstr>Diapositive 4</vt:lpstr>
    </vt:vector>
  </TitlesOfParts>
  <Company>Samsung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Expérience  avec l’eau de chaux</dc:title>
  <dc:creator>christian</dc:creator>
  <cp:lastModifiedBy>SWEET</cp:lastModifiedBy>
  <cp:revision>13</cp:revision>
  <dcterms:created xsi:type="dcterms:W3CDTF">2005-11-24T15:43:28Z</dcterms:created>
  <dcterms:modified xsi:type="dcterms:W3CDTF">2013-10-28T22:08:26Z</dcterms:modified>
</cp:coreProperties>
</file>