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408BEA5B-E110-41CF-996F-001A7CF0A955}" type="datetimeFigureOut">
              <a:rPr lang="fr-FR" smtClean="0"/>
              <a:t>30/10/2017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FDBB77C-1CC9-4714-AEFC-E122FD45F9E7}" type="slidenum">
              <a:rPr lang="fr-FR" smtClean="0"/>
              <a:t>‹N°›</a:t>
            </a:fld>
            <a:endParaRPr lang="fr-FR"/>
          </a:p>
        </p:txBody>
      </p:sp>
    </p:spTree>
    <p:extLst>
      <p:ext uri="{BB962C8B-B14F-4D97-AF65-F5344CB8AC3E}">
        <p14:creationId xmlns:p14="http://schemas.microsoft.com/office/powerpoint/2010/main" val="29178825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08BEA5B-E110-41CF-996F-001A7CF0A955}" type="datetimeFigureOut">
              <a:rPr lang="fr-FR" smtClean="0"/>
              <a:t>30/10/2017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FDBB77C-1CC9-4714-AEFC-E122FD45F9E7}" type="slidenum">
              <a:rPr lang="fr-FR" smtClean="0"/>
              <a:t>‹N°›</a:t>
            </a:fld>
            <a:endParaRPr lang="fr-FR"/>
          </a:p>
        </p:txBody>
      </p:sp>
    </p:spTree>
    <p:extLst>
      <p:ext uri="{BB962C8B-B14F-4D97-AF65-F5344CB8AC3E}">
        <p14:creationId xmlns:p14="http://schemas.microsoft.com/office/powerpoint/2010/main" val="21535307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08BEA5B-E110-41CF-996F-001A7CF0A955}" type="datetimeFigureOut">
              <a:rPr lang="fr-FR" smtClean="0"/>
              <a:t>30/10/2017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FDBB77C-1CC9-4714-AEFC-E122FD45F9E7}" type="slidenum">
              <a:rPr lang="fr-FR" smtClean="0"/>
              <a:t>‹N°›</a:t>
            </a:fld>
            <a:endParaRPr lang="fr-FR"/>
          </a:p>
        </p:txBody>
      </p:sp>
    </p:spTree>
    <p:extLst>
      <p:ext uri="{BB962C8B-B14F-4D97-AF65-F5344CB8AC3E}">
        <p14:creationId xmlns:p14="http://schemas.microsoft.com/office/powerpoint/2010/main" val="8866050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08BEA5B-E110-41CF-996F-001A7CF0A955}" type="datetimeFigureOut">
              <a:rPr lang="fr-FR" smtClean="0"/>
              <a:t>30/10/2017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FDBB77C-1CC9-4714-AEFC-E122FD45F9E7}" type="slidenum">
              <a:rPr lang="fr-FR" smtClean="0"/>
              <a:t>‹N°›</a:t>
            </a:fld>
            <a:endParaRPr lang="fr-FR"/>
          </a:p>
        </p:txBody>
      </p:sp>
    </p:spTree>
    <p:extLst>
      <p:ext uri="{BB962C8B-B14F-4D97-AF65-F5344CB8AC3E}">
        <p14:creationId xmlns:p14="http://schemas.microsoft.com/office/powerpoint/2010/main" val="21076296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408BEA5B-E110-41CF-996F-001A7CF0A955}" type="datetimeFigureOut">
              <a:rPr lang="fr-FR" smtClean="0"/>
              <a:t>30/10/2017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FDBB77C-1CC9-4714-AEFC-E122FD45F9E7}" type="slidenum">
              <a:rPr lang="fr-FR" smtClean="0"/>
              <a:t>‹N°›</a:t>
            </a:fld>
            <a:endParaRPr lang="fr-FR"/>
          </a:p>
        </p:txBody>
      </p:sp>
    </p:spTree>
    <p:extLst>
      <p:ext uri="{BB962C8B-B14F-4D97-AF65-F5344CB8AC3E}">
        <p14:creationId xmlns:p14="http://schemas.microsoft.com/office/powerpoint/2010/main" val="1922806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408BEA5B-E110-41CF-996F-001A7CF0A955}" type="datetimeFigureOut">
              <a:rPr lang="fr-FR" smtClean="0"/>
              <a:t>30/10/2017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FDBB77C-1CC9-4714-AEFC-E122FD45F9E7}" type="slidenum">
              <a:rPr lang="fr-FR" smtClean="0"/>
              <a:t>‹N°›</a:t>
            </a:fld>
            <a:endParaRPr lang="fr-FR"/>
          </a:p>
        </p:txBody>
      </p:sp>
    </p:spTree>
    <p:extLst>
      <p:ext uri="{BB962C8B-B14F-4D97-AF65-F5344CB8AC3E}">
        <p14:creationId xmlns:p14="http://schemas.microsoft.com/office/powerpoint/2010/main" val="18114792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408BEA5B-E110-41CF-996F-001A7CF0A955}" type="datetimeFigureOut">
              <a:rPr lang="fr-FR" smtClean="0"/>
              <a:t>30/10/2017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EFDBB77C-1CC9-4714-AEFC-E122FD45F9E7}" type="slidenum">
              <a:rPr lang="fr-FR" smtClean="0"/>
              <a:t>‹N°›</a:t>
            </a:fld>
            <a:endParaRPr lang="fr-FR"/>
          </a:p>
        </p:txBody>
      </p:sp>
    </p:spTree>
    <p:extLst>
      <p:ext uri="{BB962C8B-B14F-4D97-AF65-F5344CB8AC3E}">
        <p14:creationId xmlns:p14="http://schemas.microsoft.com/office/powerpoint/2010/main" val="1249477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408BEA5B-E110-41CF-996F-001A7CF0A955}" type="datetimeFigureOut">
              <a:rPr lang="fr-FR" smtClean="0"/>
              <a:t>30/10/2017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EFDBB77C-1CC9-4714-AEFC-E122FD45F9E7}" type="slidenum">
              <a:rPr lang="fr-FR" smtClean="0"/>
              <a:t>‹N°›</a:t>
            </a:fld>
            <a:endParaRPr lang="fr-FR"/>
          </a:p>
        </p:txBody>
      </p:sp>
    </p:spTree>
    <p:extLst>
      <p:ext uri="{BB962C8B-B14F-4D97-AF65-F5344CB8AC3E}">
        <p14:creationId xmlns:p14="http://schemas.microsoft.com/office/powerpoint/2010/main" val="726198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08BEA5B-E110-41CF-996F-001A7CF0A955}" type="datetimeFigureOut">
              <a:rPr lang="fr-FR" smtClean="0"/>
              <a:t>30/10/2017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EFDBB77C-1CC9-4714-AEFC-E122FD45F9E7}" type="slidenum">
              <a:rPr lang="fr-FR" smtClean="0"/>
              <a:t>‹N°›</a:t>
            </a:fld>
            <a:endParaRPr lang="fr-FR"/>
          </a:p>
        </p:txBody>
      </p:sp>
    </p:spTree>
    <p:extLst>
      <p:ext uri="{BB962C8B-B14F-4D97-AF65-F5344CB8AC3E}">
        <p14:creationId xmlns:p14="http://schemas.microsoft.com/office/powerpoint/2010/main" val="1433310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408BEA5B-E110-41CF-996F-001A7CF0A955}" type="datetimeFigureOut">
              <a:rPr lang="fr-FR" smtClean="0"/>
              <a:t>30/10/2017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FDBB77C-1CC9-4714-AEFC-E122FD45F9E7}" type="slidenum">
              <a:rPr lang="fr-FR" smtClean="0"/>
              <a:t>‹N°›</a:t>
            </a:fld>
            <a:endParaRPr lang="fr-FR"/>
          </a:p>
        </p:txBody>
      </p:sp>
    </p:spTree>
    <p:extLst>
      <p:ext uri="{BB962C8B-B14F-4D97-AF65-F5344CB8AC3E}">
        <p14:creationId xmlns:p14="http://schemas.microsoft.com/office/powerpoint/2010/main" val="39175309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408BEA5B-E110-41CF-996F-001A7CF0A955}" type="datetimeFigureOut">
              <a:rPr lang="fr-FR" smtClean="0"/>
              <a:t>30/10/2017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FDBB77C-1CC9-4714-AEFC-E122FD45F9E7}" type="slidenum">
              <a:rPr lang="fr-FR" smtClean="0"/>
              <a:t>‹N°›</a:t>
            </a:fld>
            <a:endParaRPr lang="fr-FR"/>
          </a:p>
        </p:txBody>
      </p:sp>
    </p:spTree>
    <p:extLst>
      <p:ext uri="{BB962C8B-B14F-4D97-AF65-F5344CB8AC3E}">
        <p14:creationId xmlns:p14="http://schemas.microsoft.com/office/powerpoint/2010/main" val="3391844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8BEA5B-E110-41CF-996F-001A7CF0A955}" type="datetimeFigureOut">
              <a:rPr lang="fr-FR" smtClean="0"/>
              <a:t>30/10/2017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DBB77C-1CC9-4714-AEFC-E122FD45F9E7}" type="slidenum">
              <a:rPr lang="fr-FR" smtClean="0"/>
              <a:t>‹N°›</a:t>
            </a:fld>
            <a:endParaRPr lang="fr-FR"/>
          </a:p>
        </p:txBody>
      </p:sp>
    </p:spTree>
    <p:extLst>
      <p:ext uri="{BB962C8B-B14F-4D97-AF65-F5344CB8AC3E}">
        <p14:creationId xmlns:p14="http://schemas.microsoft.com/office/powerpoint/2010/main" val="18644371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2950" y="404664"/>
            <a:ext cx="8064896" cy="3693319"/>
          </a:xfrm>
          <a:prstGeom prst="rect">
            <a:avLst/>
          </a:prstGeom>
        </p:spPr>
        <p:txBody>
          <a:bodyPr wrap="square">
            <a:spAutoFit/>
          </a:bodyPr>
          <a:lstStyle/>
          <a:p>
            <a:r>
              <a:rPr lang="fr-FR" b="1" dirty="0"/>
              <a:t>Seigneur et château </a:t>
            </a:r>
            <a:r>
              <a:rPr lang="fr-FR" b="1" dirty="0" smtClean="0"/>
              <a:t>fort</a:t>
            </a:r>
          </a:p>
          <a:p>
            <a:endParaRPr lang="fr-FR" dirty="0"/>
          </a:p>
          <a:p>
            <a:r>
              <a:rPr lang="fr-FR" dirty="0"/>
              <a:t>À partir du XIe siècle, le château fort est une véritable forteresse en pierre. Sur une hauteur, il domine le paysage. Ainsi, il montre la puissance du seigneur. Il peut résister à de longs sièges. Il a des murs épais, de hautes tours et un donjon central. En temps de guerre, il protège ses habitants mais aussi ceux des campagnes environnantes. Il abrite les paysans et leurs troupeaux.</a:t>
            </a:r>
          </a:p>
          <a:p>
            <a:r>
              <a:rPr lang="fr-FR" dirty="0"/>
              <a:t>Le seigneur est surtout un guerrier. Très jeune, il apprend à combattre. Vers dix-huit ans, il devient chevalier. Comme il a besoin de s’entrainer à la guerre, il participe à des tournois. Sur un cheval lancé au galop, il essaie de faire tomber son adversaire avec une lance.</a:t>
            </a:r>
          </a:p>
          <a:p>
            <a:r>
              <a:rPr lang="fr-FR" dirty="0"/>
              <a:t>Quand il n’est pas à la guerre, le seigneur reste dans son château. Il administre son domaine et rend la justice.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05620" y="3861048"/>
            <a:ext cx="2954642" cy="28400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462323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2950" y="404664"/>
            <a:ext cx="8064896" cy="3693319"/>
          </a:xfrm>
          <a:prstGeom prst="rect">
            <a:avLst/>
          </a:prstGeom>
        </p:spPr>
        <p:txBody>
          <a:bodyPr wrap="square">
            <a:spAutoFit/>
          </a:bodyPr>
          <a:lstStyle/>
          <a:p>
            <a:r>
              <a:rPr lang="fr-FR" b="1" dirty="0"/>
              <a:t>Seigneur et château </a:t>
            </a:r>
            <a:r>
              <a:rPr lang="fr-FR" b="1" dirty="0" smtClean="0"/>
              <a:t>fort</a:t>
            </a:r>
          </a:p>
          <a:p>
            <a:endParaRPr lang="fr-FR" dirty="0"/>
          </a:p>
          <a:p>
            <a:r>
              <a:rPr lang="fr-FR" dirty="0"/>
              <a:t>À partir du XIe siècle, le château fort </a:t>
            </a:r>
            <a:r>
              <a:rPr lang="fr-FR" b="1" dirty="0" smtClean="0">
                <a:solidFill>
                  <a:srgbClr val="FF0000"/>
                </a:solidFill>
              </a:rPr>
              <a:t>était</a:t>
            </a:r>
            <a:r>
              <a:rPr lang="fr-FR" dirty="0" smtClean="0"/>
              <a:t> une </a:t>
            </a:r>
            <a:r>
              <a:rPr lang="fr-FR" dirty="0"/>
              <a:t>véritable forteresse en pierre. Sur une hauteur, il </a:t>
            </a:r>
            <a:r>
              <a:rPr lang="fr-FR" dirty="0" smtClean="0"/>
              <a:t>domin</a:t>
            </a:r>
            <a:r>
              <a:rPr lang="fr-FR" b="1" dirty="0" smtClean="0">
                <a:solidFill>
                  <a:srgbClr val="FF0000"/>
                </a:solidFill>
              </a:rPr>
              <a:t>ait </a:t>
            </a:r>
            <a:r>
              <a:rPr lang="fr-FR" dirty="0" smtClean="0"/>
              <a:t>le </a:t>
            </a:r>
            <a:r>
              <a:rPr lang="fr-FR" dirty="0"/>
              <a:t>paysage. Ainsi, il </a:t>
            </a:r>
            <a:r>
              <a:rPr lang="fr-FR" dirty="0" smtClean="0"/>
              <a:t>montr</a:t>
            </a:r>
            <a:r>
              <a:rPr lang="fr-FR" b="1" dirty="0" smtClean="0">
                <a:solidFill>
                  <a:srgbClr val="FF0000"/>
                </a:solidFill>
              </a:rPr>
              <a:t>ait</a:t>
            </a:r>
            <a:r>
              <a:rPr lang="fr-FR" dirty="0" smtClean="0"/>
              <a:t> </a:t>
            </a:r>
            <a:r>
              <a:rPr lang="fr-FR" dirty="0"/>
              <a:t>la puissance du seigneur. Il </a:t>
            </a:r>
            <a:r>
              <a:rPr lang="fr-FR" b="1" dirty="0" smtClean="0">
                <a:solidFill>
                  <a:srgbClr val="FF0000"/>
                </a:solidFill>
              </a:rPr>
              <a:t>pouvait</a:t>
            </a:r>
            <a:r>
              <a:rPr lang="fr-FR" dirty="0" smtClean="0"/>
              <a:t> résister </a:t>
            </a:r>
            <a:r>
              <a:rPr lang="fr-FR" dirty="0"/>
              <a:t>à de longs sièges. Il </a:t>
            </a:r>
            <a:r>
              <a:rPr lang="fr-FR" b="1" dirty="0" smtClean="0">
                <a:solidFill>
                  <a:srgbClr val="FF0000"/>
                </a:solidFill>
              </a:rPr>
              <a:t>avait</a:t>
            </a:r>
            <a:r>
              <a:rPr lang="fr-FR" dirty="0" smtClean="0"/>
              <a:t> </a:t>
            </a:r>
            <a:r>
              <a:rPr lang="fr-FR" dirty="0"/>
              <a:t>des murs épais, de hautes tours et un donjon central. En temps de guerre, il </a:t>
            </a:r>
            <a:r>
              <a:rPr lang="fr-FR" dirty="0" smtClean="0"/>
              <a:t>prot</a:t>
            </a:r>
            <a:r>
              <a:rPr lang="fr-FR" b="1" dirty="0" smtClean="0">
                <a:solidFill>
                  <a:srgbClr val="FF0000"/>
                </a:solidFill>
              </a:rPr>
              <a:t>é</a:t>
            </a:r>
            <a:r>
              <a:rPr lang="fr-FR" dirty="0" smtClean="0"/>
              <a:t>g</a:t>
            </a:r>
            <a:r>
              <a:rPr lang="fr-FR" b="1" dirty="0" smtClean="0">
                <a:solidFill>
                  <a:srgbClr val="FF0000"/>
                </a:solidFill>
              </a:rPr>
              <a:t>eait </a:t>
            </a:r>
            <a:r>
              <a:rPr lang="fr-FR" dirty="0"/>
              <a:t>ses habitants mais aussi ceux des campagnes environnantes. Il </a:t>
            </a:r>
            <a:r>
              <a:rPr lang="fr-FR" dirty="0" smtClean="0"/>
              <a:t>abrit</a:t>
            </a:r>
            <a:r>
              <a:rPr lang="fr-FR" b="1" dirty="0" smtClean="0">
                <a:solidFill>
                  <a:srgbClr val="FF0000"/>
                </a:solidFill>
              </a:rPr>
              <a:t>ait</a:t>
            </a:r>
            <a:r>
              <a:rPr lang="fr-FR" dirty="0" smtClean="0"/>
              <a:t> </a:t>
            </a:r>
            <a:r>
              <a:rPr lang="fr-FR" dirty="0"/>
              <a:t>les paysans et leurs troupeaux.</a:t>
            </a:r>
          </a:p>
          <a:p>
            <a:r>
              <a:rPr lang="fr-FR" dirty="0"/>
              <a:t>Le seigneur </a:t>
            </a:r>
            <a:r>
              <a:rPr lang="fr-FR" b="1" dirty="0" smtClean="0">
                <a:solidFill>
                  <a:srgbClr val="FF0000"/>
                </a:solidFill>
              </a:rPr>
              <a:t>était</a:t>
            </a:r>
            <a:r>
              <a:rPr lang="fr-FR" dirty="0" smtClean="0"/>
              <a:t> surtout </a:t>
            </a:r>
            <a:r>
              <a:rPr lang="fr-FR" dirty="0"/>
              <a:t>un guerrier. Très jeune, il </a:t>
            </a:r>
            <a:r>
              <a:rPr lang="fr-FR" dirty="0" smtClean="0"/>
              <a:t>appren</a:t>
            </a:r>
            <a:r>
              <a:rPr lang="fr-FR" b="1" dirty="0" smtClean="0">
                <a:solidFill>
                  <a:srgbClr val="FF0000"/>
                </a:solidFill>
              </a:rPr>
              <a:t>ait </a:t>
            </a:r>
            <a:r>
              <a:rPr lang="fr-FR" dirty="0" smtClean="0"/>
              <a:t>à </a:t>
            </a:r>
            <a:r>
              <a:rPr lang="fr-FR" dirty="0"/>
              <a:t>combattre. Vers dix-huit ans, il devient chevalier. Comme il a besoin de s’entrainer à la guerre, il participe à des tournois. Sur un cheval lancé au galop, il essaie de faire tomber son adversaire avec une lance.</a:t>
            </a:r>
          </a:p>
          <a:p>
            <a:r>
              <a:rPr lang="fr-FR" dirty="0"/>
              <a:t>Quand il n’est pas à la guerre, le seigneur reste dans son château. Il administre son domaine et rend la justice. </a:t>
            </a:r>
          </a:p>
        </p:txBody>
      </p:sp>
    </p:spTree>
    <p:extLst>
      <p:ext uri="{BB962C8B-B14F-4D97-AF65-F5344CB8AC3E}">
        <p14:creationId xmlns:p14="http://schemas.microsoft.com/office/powerpoint/2010/main" val="25660396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2950" y="404664"/>
            <a:ext cx="8064896" cy="3693319"/>
          </a:xfrm>
          <a:prstGeom prst="rect">
            <a:avLst/>
          </a:prstGeom>
        </p:spPr>
        <p:txBody>
          <a:bodyPr wrap="square">
            <a:spAutoFit/>
          </a:bodyPr>
          <a:lstStyle/>
          <a:p>
            <a:r>
              <a:rPr lang="fr-FR" b="1" dirty="0"/>
              <a:t>Seigneur et château </a:t>
            </a:r>
            <a:r>
              <a:rPr lang="fr-FR" b="1" dirty="0" smtClean="0"/>
              <a:t>fort</a:t>
            </a:r>
          </a:p>
          <a:p>
            <a:endParaRPr lang="fr-FR" dirty="0"/>
          </a:p>
          <a:p>
            <a:r>
              <a:rPr lang="fr-FR" dirty="0"/>
              <a:t>À partir du XIe siècle, le château fort </a:t>
            </a:r>
            <a:r>
              <a:rPr lang="fr-FR" b="1" dirty="0" smtClean="0">
                <a:solidFill>
                  <a:srgbClr val="FF0000"/>
                </a:solidFill>
              </a:rPr>
              <a:t>était</a:t>
            </a:r>
            <a:r>
              <a:rPr lang="fr-FR" dirty="0" smtClean="0"/>
              <a:t> une </a:t>
            </a:r>
            <a:r>
              <a:rPr lang="fr-FR" dirty="0"/>
              <a:t>véritable forteresse en pierre. Sur une hauteur, il </a:t>
            </a:r>
            <a:r>
              <a:rPr lang="fr-FR" dirty="0" smtClean="0"/>
              <a:t>domin</a:t>
            </a:r>
            <a:r>
              <a:rPr lang="fr-FR" b="1" dirty="0" smtClean="0">
                <a:solidFill>
                  <a:srgbClr val="FF0000"/>
                </a:solidFill>
              </a:rPr>
              <a:t>ait </a:t>
            </a:r>
            <a:r>
              <a:rPr lang="fr-FR" dirty="0" smtClean="0"/>
              <a:t>le </a:t>
            </a:r>
            <a:r>
              <a:rPr lang="fr-FR" dirty="0"/>
              <a:t>paysage. Ainsi, il </a:t>
            </a:r>
            <a:r>
              <a:rPr lang="fr-FR" dirty="0" smtClean="0"/>
              <a:t>montr</a:t>
            </a:r>
            <a:r>
              <a:rPr lang="fr-FR" b="1" dirty="0" smtClean="0">
                <a:solidFill>
                  <a:srgbClr val="FF0000"/>
                </a:solidFill>
              </a:rPr>
              <a:t>ait</a:t>
            </a:r>
            <a:r>
              <a:rPr lang="fr-FR" dirty="0" smtClean="0"/>
              <a:t> </a:t>
            </a:r>
            <a:r>
              <a:rPr lang="fr-FR" dirty="0"/>
              <a:t>la puissance du seigneur. Il </a:t>
            </a:r>
            <a:r>
              <a:rPr lang="fr-FR" b="1" dirty="0" smtClean="0">
                <a:solidFill>
                  <a:srgbClr val="FF0000"/>
                </a:solidFill>
              </a:rPr>
              <a:t>pouvait</a:t>
            </a:r>
            <a:r>
              <a:rPr lang="fr-FR" dirty="0" smtClean="0"/>
              <a:t> résister </a:t>
            </a:r>
            <a:r>
              <a:rPr lang="fr-FR" dirty="0"/>
              <a:t>à de longs sièges. Il </a:t>
            </a:r>
            <a:r>
              <a:rPr lang="fr-FR" b="1" dirty="0" smtClean="0">
                <a:solidFill>
                  <a:srgbClr val="FF0000"/>
                </a:solidFill>
              </a:rPr>
              <a:t>avait</a:t>
            </a:r>
            <a:r>
              <a:rPr lang="fr-FR" dirty="0" smtClean="0"/>
              <a:t> </a:t>
            </a:r>
            <a:r>
              <a:rPr lang="fr-FR" dirty="0"/>
              <a:t>des murs épais, de hautes tours et un donjon central. En temps de guerre, il </a:t>
            </a:r>
            <a:r>
              <a:rPr lang="fr-FR" dirty="0" smtClean="0"/>
              <a:t>prot</a:t>
            </a:r>
            <a:r>
              <a:rPr lang="fr-FR" b="1" dirty="0" smtClean="0">
                <a:solidFill>
                  <a:srgbClr val="FF0000"/>
                </a:solidFill>
              </a:rPr>
              <a:t>é</a:t>
            </a:r>
            <a:r>
              <a:rPr lang="fr-FR" dirty="0" smtClean="0"/>
              <a:t>g</a:t>
            </a:r>
            <a:r>
              <a:rPr lang="fr-FR" b="1" dirty="0" smtClean="0">
                <a:solidFill>
                  <a:srgbClr val="FF0000"/>
                </a:solidFill>
              </a:rPr>
              <a:t>eait </a:t>
            </a:r>
            <a:r>
              <a:rPr lang="fr-FR" dirty="0"/>
              <a:t>ses habitants mais aussi ceux des campagnes environnantes. Il </a:t>
            </a:r>
            <a:r>
              <a:rPr lang="fr-FR" dirty="0" smtClean="0"/>
              <a:t>abrit</a:t>
            </a:r>
            <a:r>
              <a:rPr lang="fr-FR" b="1" dirty="0" smtClean="0">
                <a:solidFill>
                  <a:srgbClr val="FF0000"/>
                </a:solidFill>
              </a:rPr>
              <a:t>ait</a:t>
            </a:r>
            <a:r>
              <a:rPr lang="fr-FR" dirty="0" smtClean="0"/>
              <a:t> </a:t>
            </a:r>
            <a:r>
              <a:rPr lang="fr-FR" dirty="0"/>
              <a:t>les paysans et leurs troupeaux.</a:t>
            </a:r>
          </a:p>
          <a:p>
            <a:r>
              <a:rPr lang="fr-FR" dirty="0"/>
              <a:t>Le seigneur </a:t>
            </a:r>
            <a:r>
              <a:rPr lang="fr-FR" b="1" dirty="0" smtClean="0">
                <a:solidFill>
                  <a:srgbClr val="FF0000"/>
                </a:solidFill>
              </a:rPr>
              <a:t>était</a:t>
            </a:r>
            <a:r>
              <a:rPr lang="fr-FR" dirty="0" smtClean="0"/>
              <a:t> surtout </a:t>
            </a:r>
            <a:r>
              <a:rPr lang="fr-FR" dirty="0"/>
              <a:t>un guerrier. Très jeune, il </a:t>
            </a:r>
            <a:r>
              <a:rPr lang="fr-FR" dirty="0" smtClean="0"/>
              <a:t>appren</a:t>
            </a:r>
            <a:r>
              <a:rPr lang="fr-FR" b="1" dirty="0" smtClean="0">
                <a:solidFill>
                  <a:srgbClr val="FF0000"/>
                </a:solidFill>
              </a:rPr>
              <a:t>ait </a:t>
            </a:r>
            <a:r>
              <a:rPr lang="fr-FR" dirty="0" smtClean="0"/>
              <a:t>à </a:t>
            </a:r>
            <a:r>
              <a:rPr lang="fr-FR" dirty="0"/>
              <a:t>combattre. Vers dix-huit ans, il </a:t>
            </a:r>
            <a:r>
              <a:rPr lang="fr-FR" b="1" dirty="0" smtClean="0">
                <a:solidFill>
                  <a:srgbClr val="FF0000"/>
                </a:solidFill>
              </a:rPr>
              <a:t>devenait </a:t>
            </a:r>
            <a:r>
              <a:rPr lang="fr-FR" dirty="0"/>
              <a:t>chevalier. Comme il a besoin de s’entrainer à la guerre, il participe à des tournois. Sur un cheval lancé au galop, il essaie de faire tomber son adversaire avec une lance.</a:t>
            </a:r>
          </a:p>
          <a:p>
            <a:r>
              <a:rPr lang="fr-FR" dirty="0"/>
              <a:t>Quand il n’est pas à la guerre, le seigneur reste dans son château. Il administre son domaine et rend la justice. </a:t>
            </a:r>
          </a:p>
        </p:txBody>
      </p:sp>
    </p:spTree>
    <p:extLst>
      <p:ext uri="{BB962C8B-B14F-4D97-AF65-F5344CB8AC3E}">
        <p14:creationId xmlns:p14="http://schemas.microsoft.com/office/powerpoint/2010/main" val="2212594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2950" y="404664"/>
            <a:ext cx="8064896" cy="3693319"/>
          </a:xfrm>
          <a:prstGeom prst="rect">
            <a:avLst/>
          </a:prstGeom>
        </p:spPr>
        <p:txBody>
          <a:bodyPr wrap="square">
            <a:spAutoFit/>
          </a:bodyPr>
          <a:lstStyle/>
          <a:p>
            <a:r>
              <a:rPr lang="fr-FR" b="1" dirty="0"/>
              <a:t>Seigneur et château </a:t>
            </a:r>
            <a:r>
              <a:rPr lang="fr-FR" b="1" dirty="0" smtClean="0"/>
              <a:t>fort</a:t>
            </a:r>
          </a:p>
          <a:p>
            <a:endParaRPr lang="fr-FR" dirty="0"/>
          </a:p>
          <a:p>
            <a:r>
              <a:rPr lang="fr-FR" dirty="0"/>
              <a:t>À partir du XIe siècle, le château fort </a:t>
            </a:r>
            <a:r>
              <a:rPr lang="fr-FR" b="1" dirty="0" smtClean="0">
                <a:solidFill>
                  <a:srgbClr val="FF0000"/>
                </a:solidFill>
              </a:rPr>
              <a:t>était</a:t>
            </a:r>
            <a:r>
              <a:rPr lang="fr-FR" dirty="0" smtClean="0"/>
              <a:t> une </a:t>
            </a:r>
            <a:r>
              <a:rPr lang="fr-FR" dirty="0"/>
              <a:t>véritable forteresse en pierre. Sur une hauteur, il </a:t>
            </a:r>
            <a:r>
              <a:rPr lang="fr-FR" dirty="0" smtClean="0"/>
              <a:t>domin</a:t>
            </a:r>
            <a:r>
              <a:rPr lang="fr-FR" b="1" dirty="0" smtClean="0">
                <a:solidFill>
                  <a:srgbClr val="FF0000"/>
                </a:solidFill>
              </a:rPr>
              <a:t>ait </a:t>
            </a:r>
            <a:r>
              <a:rPr lang="fr-FR" dirty="0" smtClean="0"/>
              <a:t>le </a:t>
            </a:r>
            <a:r>
              <a:rPr lang="fr-FR" dirty="0"/>
              <a:t>paysage. Ainsi, il </a:t>
            </a:r>
            <a:r>
              <a:rPr lang="fr-FR" dirty="0" smtClean="0"/>
              <a:t>montr</a:t>
            </a:r>
            <a:r>
              <a:rPr lang="fr-FR" b="1" dirty="0" smtClean="0">
                <a:solidFill>
                  <a:srgbClr val="FF0000"/>
                </a:solidFill>
              </a:rPr>
              <a:t>ait</a:t>
            </a:r>
            <a:r>
              <a:rPr lang="fr-FR" dirty="0" smtClean="0"/>
              <a:t> </a:t>
            </a:r>
            <a:r>
              <a:rPr lang="fr-FR" dirty="0"/>
              <a:t>la puissance du seigneur. Il </a:t>
            </a:r>
            <a:r>
              <a:rPr lang="fr-FR" b="1" dirty="0" smtClean="0">
                <a:solidFill>
                  <a:srgbClr val="FF0000"/>
                </a:solidFill>
              </a:rPr>
              <a:t>pouvait</a:t>
            </a:r>
            <a:r>
              <a:rPr lang="fr-FR" dirty="0" smtClean="0"/>
              <a:t> résister </a:t>
            </a:r>
            <a:r>
              <a:rPr lang="fr-FR" dirty="0"/>
              <a:t>à de longs sièges. Il </a:t>
            </a:r>
            <a:r>
              <a:rPr lang="fr-FR" b="1" dirty="0" smtClean="0">
                <a:solidFill>
                  <a:srgbClr val="FF0000"/>
                </a:solidFill>
              </a:rPr>
              <a:t>avait</a:t>
            </a:r>
            <a:r>
              <a:rPr lang="fr-FR" dirty="0" smtClean="0"/>
              <a:t> </a:t>
            </a:r>
            <a:r>
              <a:rPr lang="fr-FR" dirty="0"/>
              <a:t>des murs épais, de hautes tours et un donjon central. En temps de guerre, il </a:t>
            </a:r>
            <a:r>
              <a:rPr lang="fr-FR" dirty="0" smtClean="0"/>
              <a:t>prot</a:t>
            </a:r>
            <a:r>
              <a:rPr lang="fr-FR" b="1" dirty="0" smtClean="0">
                <a:solidFill>
                  <a:srgbClr val="FF0000"/>
                </a:solidFill>
              </a:rPr>
              <a:t>é</a:t>
            </a:r>
            <a:r>
              <a:rPr lang="fr-FR" dirty="0" smtClean="0"/>
              <a:t>g</a:t>
            </a:r>
            <a:r>
              <a:rPr lang="fr-FR" b="1" dirty="0" smtClean="0">
                <a:solidFill>
                  <a:srgbClr val="FF0000"/>
                </a:solidFill>
              </a:rPr>
              <a:t>eait </a:t>
            </a:r>
            <a:r>
              <a:rPr lang="fr-FR" dirty="0"/>
              <a:t>ses habitants mais aussi ceux des campagnes environnantes. Il </a:t>
            </a:r>
            <a:r>
              <a:rPr lang="fr-FR" dirty="0" smtClean="0"/>
              <a:t>abrit</a:t>
            </a:r>
            <a:r>
              <a:rPr lang="fr-FR" b="1" dirty="0" smtClean="0">
                <a:solidFill>
                  <a:srgbClr val="FF0000"/>
                </a:solidFill>
              </a:rPr>
              <a:t>ait</a:t>
            </a:r>
            <a:r>
              <a:rPr lang="fr-FR" dirty="0" smtClean="0"/>
              <a:t> </a:t>
            </a:r>
            <a:r>
              <a:rPr lang="fr-FR" dirty="0"/>
              <a:t>les paysans et leurs troupeaux.</a:t>
            </a:r>
          </a:p>
          <a:p>
            <a:r>
              <a:rPr lang="fr-FR" dirty="0"/>
              <a:t>Le seigneur </a:t>
            </a:r>
            <a:r>
              <a:rPr lang="fr-FR" b="1" dirty="0" smtClean="0">
                <a:solidFill>
                  <a:srgbClr val="FF0000"/>
                </a:solidFill>
              </a:rPr>
              <a:t>était</a:t>
            </a:r>
            <a:r>
              <a:rPr lang="fr-FR" dirty="0" smtClean="0"/>
              <a:t> surtout </a:t>
            </a:r>
            <a:r>
              <a:rPr lang="fr-FR" dirty="0"/>
              <a:t>un guerrier. Très jeune, il </a:t>
            </a:r>
            <a:r>
              <a:rPr lang="fr-FR" dirty="0" smtClean="0"/>
              <a:t>appren</a:t>
            </a:r>
            <a:r>
              <a:rPr lang="fr-FR" b="1" dirty="0" smtClean="0">
                <a:solidFill>
                  <a:srgbClr val="FF0000"/>
                </a:solidFill>
              </a:rPr>
              <a:t>ait </a:t>
            </a:r>
            <a:r>
              <a:rPr lang="fr-FR" dirty="0" smtClean="0"/>
              <a:t>à </a:t>
            </a:r>
            <a:r>
              <a:rPr lang="fr-FR" dirty="0"/>
              <a:t>combattre. Vers dix-huit ans, il </a:t>
            </a:r>
            <a:r>
              <a:rPr lang="fr-FR" b="1" dirty="0" smtClean="0">
                <a:solidFill>
                  <a:srgbClr val="FF0000"/>
                </a:solidFill>
              </a:rPr>
              <a:t>devenait </a:t>
            </a:r>
            <a:r>
              <a:rPr lang="fr-FR" dirty="0"/>
              <a:t>chevalier. Comme il </a:t>
            </a:r>
            <a:r>
              <a:rPr lang="fr-FR" b="1" dirty="0" smtClean="0">
                <a:solidFill>
                  <a:srgbClr val="FF0000"/>
                </a:solidFill>
              </a:rPr>
              <a:t>avait</a:t>
            </a:r>
            <a:r>
              <a:rPr lang="fr-FR" dirty="0" smtClean="0"/>
              <a:t> </a:t>
            </a:r>
            <a:r>
              <a:rPr lang="fr-FR" dirty="0"/>
              <a:t>besoin de s’entrainer à la guerre, il </a:t>
            </a:r>
            <a:r>
              <a:rPr lang="fr-FR" dirty="0" smtClean="0"/>
              <a:t>particip</a:t>
            </a:r>
            <a:r>
              <a:rPr lang="fr-FR" b="1" dirty="0" smtClean="0">
                <a:solidFill>
                  <a:srgbClr val="FF0000"/>
                </a:solidFill>
              </a:rPr>
              <a:t>ait</a:t>
            </a:r>
            <a:r>
              <a:rPr lang="fr-FR" dirty="0" smtClean="0"/>
              <a:t> </a:t>
            </a:r>
            <a:r>
              <a:rPr lang="fr-FR" dirty="0"/>
              <a:t>à des tournois. Sur un cheval lancé au galop, il essaie de faire tomber son adversaire avec une lance.</a:t>
            </a:r>
          </a:p>
          <a:p>
            <a:r>
              <a:rPr lang="fr-FR" dirty="0"/>
              <a:t>Quand il n’est pas à la guerre, le seigneur reste dans son château. Il administre son domaine et rend la justice. </a:t>
            </a:r>
          </a:p>
        </p:txBody>
      </p:sp>
    </p:spTree>
    <p:extLst>
      <p:ext uri="{BB962C8B-B14F-4D97-AF65-F5344CB8AC3E}">
        <p14:creationId xmlns:p14="http://schemas.microsoft.com/office/powerpoint/2010/main" val="3236652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2950" y="404664"/>
            <a:ext cx="8064896" cy="3693319"/>
          </a:xfrm>
          <a:prstGeom prst="rect">
            <a:avLst/>
          </a:prstGeom>
        </p:spPr>
        <p:txBody>
          <a:bodyPr wrap="square">
            <a:spAutoFit/>
          </a:bodyPr>
          <a:lstStyle/>
          <a:p>
            <a:r>
              <a:rPr lang="fr-FR" b="1" dirty="0"/>
              <a:t>Seigneur et château </a:t>
            </a:r>
            <a:r>
              <a:rPr lang="fr-FR" b="1" dirty="0" smtClean="0"/>
              <a:t>fort</a:t>
            </a:r>
          </a:p>
          <a:p>
            <a:endParaRPr lang="fr-FR" dirty="0"/>
          </a:p>
          <a:p>
            <a:r>
              <a:rPr lang="fr-FR" dirty="0"/>
              <a:t>À partir du XIe siècle, le château fort </a:t>
            </a:r>
            <a:r>
              <a:rPr lang="fr-FR" b="1" dirty="0" smtClean="0">
                <a:solidFill>
                  <a:srgbClr val="FF0000"/>
                </a:solidFill>
              </a:rPr>
              <a:t>était</a:t>
            </a:r>
            <a:r>
              <a:rPr lang="fr-FR" dirty="0" smtClean="0"/>
              <a:t> une </a:t>
            </a:r>
            <a:r>
              <a:rPr lang="fr-FR" dirty="0"/>
              <a:t>véritable forteresse en pierre. Sur une hauteur, il </a:t>
            </a:r>
            <a:r>
              <a:rPr lang="fr-FR" dirty="0" smtClean="0"/>
              <a:t>domin</a:t>
            </a:r>
            <a:r>
              <a:rPr lang="fr-FR" b="1" dirty="0" smtClean="0">
                <a:solidFill>
                  <a:srgbClr val="FF0000"/>
                </a:solidFill>
              </a:rPr>
              <a:t>ait </a:t>
            </a:r>
            <a:r>
              <a:rPr lang="fr-FR" dirty="0" smtClean="0"/>
              <a:t>le </a:t>
            </a:r>
            <a:r>
              <a:rPr lang="fr-FR" dirty="0"/>
              <a:t>paysage. Ainsi, il </a:t>
            </a:r>
            <a:r>
              <a:rPr lang="fr-FR" dirty="0" smtClean="0"/>
              <a:t>montr</a:t>
            </a:r>
            <a:r>
              <a:rPr lang="fr-FR" b="1" dirty="0" smtClean="0">
                <a:solidFill>
                  <a:srgbClr val="FF0000"/>
                </a:solidFill>
              </a:rPr>
              <a:t>ait</a:t>
            </a:r>
            <a:r>
              <a:rPr lang="fr-FR" dirty="0" smtClean="0"/>
              <a:t> </a:t>
            </a:r>
            <a:r>
              <a:rPr lang="fr-FR" dirty="0"/>
              <a:t>la puissance du seigneur. Il </a:t>
            </a:r>
            <a:r>
              <a:rPr lang="fr-FR" b="1" dirty="0" smtClean="0">
                <a:solidFill>
                  <a:srgbClr val="FF0000"/>
                </a:solidFill>
              </a:rPr>
              <a:t>pouvait</a:t>
            </a:r>
            <a:r>
              <a:rPr lang="fr-FR" dirty="0" smtClean="0"/>
              <a:t> résister </a:t>
            </a:r>
            <a:r>
              <a:rPr lang="fr-FR" dirty="0"/>
              <a:t>à de longs sièges. Il </a:t>
            </a:r>
            <a:r>
              <a:rPr lang="fr-FR" b="1" dirty="0" smtClean="0">
                <a:solidFill>
                  <a:srgbClr val="FF0000"/>
                </a:solidFill>
              </a:rPr>
              <a:t>avait</a:t>
            </a:r>
            <a:r>
              <a:rPr lang="fr-FR" dirty="0" smtClean="0"/>
              <a:t> </a:t>
            </a:r>
            <a:r>
              <a:rPr lang="fr-FR" dirty="0"/>
              <a:t>des murs épais, de hautes tours et un donjon central. En temps de guerre, il </a:t>
            </a:r>
            <a:r>
              <a:rPr lang="fr-FR" dirty="0" smtClean="0"/>
              <a:t>prot</a:t>
            </a:r>
            <a:r>
              <a:rPr lang="fr-FR" b="1" dirty="0" smtClean="0">
                <a:solidFill>
                  <a:srgbClr val="FF0000"/>
                </a:solidFill>
              </a:rPr>
              <a:t>é</a:t>
            </a:r>
            <a:r>
              <a:rPr lang="fr-FR" dirty="0" smtClean="0"/>
              <a:t>g</a:t>
            </a:r>
            <a:r>
              <a:rPr lang="fr-FR" b="1" dirty="0" smtClean="0">
                <a:solidFill>
                  <a:srgbClr val="FF0000"/>
                </a:solidFill>
              </a:rPr>
              <a:t>eait </a:t>
            </a:r>
            <a:r>
              <a:rPr lang="fr-FR" dirty="0"/>
              <a:t>ses habitants mais aussi ceux des campagnes environnantes. Il </a:t>
            </a:r>
            <a:r>
              <a:rPr lang="fr-FR" dirty="0" smtClean="0"/>
              <a:t>abrit</a:t>
            </a:r>
            <a:r>
              <a:rPr lang="fr-FR" b="1" dirty="0" smtClean="0">
                <a:solidFill>
                  <a:srgbClr val="FF0000"/>
                </a:solidFill>
              </a:rPr>
              <a:t>ait</a:t>
            </a:r>
            <a:r>
              <a:rPr lang="fr-FR" dirty="0" smtClean="0"/>
              <a:t> </a:t>
            </a:r>
            <a:r>
              <a:rPr lang="fr-FR" dirty="0"/>
              <a:t>les paysans et leurs troupeaux.</a:t>
            </a:r>
          </a:p>
          <a:p>
            <a:r>
              <a:rPr lang="fr-FR" dirty="0"/>
              <a:t>Le seigneur </a:t>
            </a:r>
            <a:r>
              <a:rPr lang="fr-FR" b="1" dirty="0" smtClean="0">
                <a:solidFill>
                  <a:srgbClr val="FF0000"/>
                </a:solidFill>
              </a:rPr>
              <a:t>était</a:t>
            </a:r>
            <a:r>
              <a:rPr lang="fr-FR" dirty="0" smtClean="0"/>
              <a:t> surtout </a:t>
            </a:r>
            <a:r>
              <a:rPr lang="fr-FR" dirty="0"/>
              <a:t>un guerrier. Très jeune, il </a:t>
            </a:r>
            <a:r>
              <a:rPr lang="fr-FR" dirty="0" smtClean="0"/>
              <a:t>appren</a:t>
            </a:r>
            <a:r>
              <a:rPr lang="fr-FR" b="1" dirty="0" smtClean="0">
                <a:solidFill>
                  <a:srgbClr val="FF0000"/>
                </a:solidFill>
              </a:rPr>
              <a:t>ait </a:t>
            </a:r>
            <a:r>
              <a:rPr lang="fr-FR" dirty="0" smtClean="0"/>
              <a:t>à </a:t>
            </a:r>
            <a:r>
              <a:rPr lang="fr-FR" dirty="0"/>
              <a:t>combattre. Vers dix-huit ans, il </a:t>
            </a:r>
            <a:r>
              <a:rPr lang="fr-FR" b="1" dirty="0" smtClean="0">
                <a:solidFill>
                  <a:srgbClr val="FF0000"/>
                </a:solidFill>
              </a:rPr>
              <a:t>devenait </a:t>
            </a:r>
            <a:r>
              <a:rPr lang="fr-FR" dirty="0"/>
              <a:t>chevalier. Comme il </a:t>
            </a:r>
            <a:r>
              <a:rPr lang="fr-FR" b="1" dirty="0" smtClean="0">
                <a:solidFill>
                  <a:srgbClr val="FF0000"/>
                </a:solidFill>
              </a:rPr>
              <a:t>avait</a:t>
            </a:r>
            <a:r>
              <a:rPr lang="fr-FR" dirty="0" smtClean="0"/>
              <a:t> </a:t>
            </a:r>
            <a:r>
              <a:rPr lang="fr-FR" dirty="0"/>
              <a:t>besoin de s’entrainer à la guerre, il </a:t>
            </a:r>
            <a:r>
              <a:rPr lang="fr-FR" dirty="0" smtClean="0"/>
              <a:t>particip</a:t>
            </a:r>
            <a:r>
              <a:rPr lang="fr-FR" b="1" dirty="0" smtClean="0">
                <a:solidFill>
                  <a:srgbClr val="FF0000"/>
                </a:solidFill>
              </a:rPr>
              <a:t>ait</a:t>
            </a:r>
            <a:r>
              <a:rPr lang="fr-FR" dirty="0" smtClean="0"/>
              <a:t> </a:t>
            </a:r>
            <a:r>
              <a:rPr lang="fr-FR" dirty="0"/>
              <a:t>à des tournois. Sur un cheval lancé au galop, il </a:t>
            </a:r>
            <a:r>
              <a:rPr lang="fr-FR" b="1" dirty="0" smtClean="0">
                <a:solidFill>
                  <a:srgbClr val="FF0000"/>
                </a:solidFill>
              </a:rPr>
              <a:t>essayait</a:t>
            </a:r>
            <a:r>
              <a:rPr lang="fr-FR" dirty="0" smtClean="0"/>
              <a:t> </a:t>
            </a:r>
            <a:r>
              <a:rPr lang="fr-FR" dirty="0"/>
              <a:t>de faire tomber son adversaire avec une lance.</a:t>
            </a:r>
          </a:p>
          <a:p>
            <a:r>
              <a:rPr lang="fr-FR" dirty="0"/>
              <a:t>Quand il n’est pas à la guerre, le seigneur reste dans son château. Il administre son domaine et rend la justice. </a:t>
            </a:r>
          </a:p>
        </p:txBody>
      </p:sp>
    </p:spTree>
    <p:extLst>
      <p:ext uri="{BB962C8B-B14F-4D97-AF65-F5344CB8AC3E}">
        <p14:creationId xmlns:p14="http://schemas.microsoft.com/office/powerpoint/2010/main" val="16912235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2950" y="404664"/>
            <a:ext cx="8064896" cy="3693319"/>
          </a:xfrm>
          <a:prstGeom prst="rect">
            <a:avLst/>
          </a:prstGeom>
        </p:spPr>
        <p:txBody>
          <a:bodyPr wrap="square">
            <a:spAutoFit/>
          </a:bodyPr>
          <a:lstStyle/>
          <a:p>
            <a:r>
              <a:rPr lang="fr-FR" b="1" dirty="0"/>
              <a:t>Seigneur et château </a:t>
            </a:r>
            <a:r>
              <a:rPr lang="fr-FR" b="1" dirty="0" smtClean="0"/>
              <a:t>fort</a:t>
            </a:r>
          </a:p>
          <a:p>
            <a:endParaRPr lang="fr-FR" dirty="0"/>
          </a:p>
          <a:p>
            <a:r>
              <a:rPr lang="fr-FR" dirty="0"/>
              <a:t>À partir du XIe siècle, le château fort </a:t>
            </a:r>
            <a:r>
              <a:rPr lang="fr-FR" b="1" dirty="0" smtClean="0">
                <a:solidFill>
                  <a:srgbClr val="FF0000"/>
                </a:solidFill>
              </a:rPr>
              <a:t>était</a:t>
            </a:r>
            <a:r>
              <a:rPr lang="fr-FR" dirty="0" smtClean="0"/>
              <a:t> une </a:t>
            </a:r>
            <a:r>
              <a:rPr lang="fr-FR" dirty="0"/>
              <a:t>véritable forteresse en pierre. Sur une hauteur, il </a:t>
            </a:r>
            <a:r>
              <a:rPr lang="fr-FR" dirty="0" smtClean="0"/>
              <a:t>domin</a:t>
            </a:r>
            <a:r>
              <a:rPr lang="fr-FR" b="1" dirty="0" smtClean="0">
                <a:solidFill>
                  <a:srgbClr val="FF0000"/>
                </a:solidFill>
              </a:rPr>
              <a:t>ait </a:t>
            </a:r>
            <a:r>
              <a:rPr lang="fr-FR" dirty="0" smtClean="0"/>
              <a:t>le </a:t>
            </a:r>
            <a:r>
              <a:rPr lang="fr-FR" dirty="0"/>
              <a:t>paysage. Ainsi, il </a:t>
            </a:r>
            <a:r>
              <a:rPr lang="fr-FR" dirty="0" smtClean="0"/>
              <a:t>montr</a:t>
            </a:r>
            <a:r>
              <a:rPr lang="fr-FR" b="1" dirty="0" smtClean="0">
                <a:solidFill>
                  <a:srgbClr val="FF0000"/>
                </a:solidFill>
              </a:rPr>
              <a:t>ait</a:t>
            </a:r>
            <a:r>
              <a:rPr lang="fr-FR" dirty="0" smtClean="0"/>
              <a:t> </a:t>
            </a:r>
            <a:r>
              <a:rPr lang="fr-FR" dirty="0"/>
              <a:t>la puissance du seigneur. Il </a:t>
            </a:r>
            <a:r>
              <a:rPr lang="fr-FR" b="1" dirty="0" smtClean="0">
                <a:solidFill>
                  <a:srgbClr val="FF0000"/>
                </a:solidFill>
              </a:rPr>
              <a:t>pouvait</a:t>
            </a:r>
            <a:r>
              <a:rPr lang="fr-FR" dirty="0" smtClean="0"/>
              <a:t> résister </a:t>
            </a:r>
            <a:r>
              <a:rPr lang="fr-FR" dirty="0"/>
              <a:t>à de longs sièges. Il </a:t>
            </a:r>
            <a:r>
              <a:rPr lang="fr-FR" b="1" dirty="0" smtClean="0">
                <a:solidFill>
                  <a:srgbClr val="FF0000"/>
                </a:solidFill>
              </a:rPr>
              <a:t>avait</a:t>
            </a:r>
            <a:r>
              <a:rPr lang="fr-FR" dirty="0" smtClean="0"/>
              <a:t> </a:t>
            </a:r>
            <a:r>
              <a:rPr lang="fr-FR" dirty="0"/>
              <a:t>des murs épais, de hautes tours et un donjon central. En temps de guerre, il </a:t>
            </a:r>
            <a:r>
              <a:rPr lang="fr-FR" dirty="0" smtClean="0"/>
              <a:t>prot</a:t>
            </a:r>
            <a:r>
              <a:rPr lang="fr-FR" b="1" dirty="0" smtClean="0">
                <a:solidFill>
                  <a:srgbClr val="FF0000"/>
                </a:solidFill>
              </a:rPr>
              <a:t>é</a:t>
            </a:r>
            <a:r>
              <a:rPr lang="fr-FR" dirty="0" smtClean="0"/>
              <a:t>g</a:t>
            </a:r>
            <a:r>
              <a:rPr lang="fr-FR" b="1" dirty="0" smtClean="0">
                <a:solidFill>
                  <a:srgbClr val="FF0000"/>
                </a:solidFill>
              </a:rPr>
              <a:t>eait </a:t>
            </a:r>
            <a:r>
              <a:rPr lang="fr-FR" dirty="0"/>
              <a:t>ses habitants mais aussi ceux des campagnes environnantes. Il </a:t>
            </a:r>
            <a:r>
              <a:rPr lang="fr-FR" dirty="0" smtClean="0"/>
              <a:t>abrit</a:t>
            </a:r>
            <a:r>
              <a:rPr lang="fr-FR" b="1" dirty="0" smtClean="0">
                <a:solidFill>
                  <a:srgbClr val="FF0000"/>
                </a:solidFill>
              </a:rPr>
              <a:t>ait</a:t>
            </a:r>
            <a:r>
              <a:rPr lang="fr-FR" dirty="0" smtClean="0"/>
              <a:t> </a:t>
            </a:r>
            <a:r>
              <a:rPr lang="fr-FR" dirty="0"/>
              <a:t>les paysans et leurs troupeaux.</a:t>
            </a:r>
          </a:p>
          <a:p>
            <a:r>
              <a:rPr lang="fr-FR" dirty="0"/>
              <a:t>Le seigneur </a:t>
            </a:r>
            <a:r>
              <a:rPr lang="fr-FR" b="1" dirty="0" smtClean="0">
                <a:solidFill>
                  <a:srgbClr val="FF0000"/>
                </a:solidFill>
              </a:rPr>
              <a:t>était</a:t>
            </a:r>
            <a:r>
              <a:rPr lang="fr-FR" dirty="0" smtClean="0"/>
              <a:t> surtout </a:t>
            </a:r>
            <a:r>
              <a:rPr lang="fr-FR" dirty="0"/>
              <a:t>un guerrier. Très jeune, il </a:t>
            </a:r>
            <a:r>
              <a:rPr lang="fr-FR" dirty="0" smtClean="0"/>
              <a:t>appren</a:t>
            </a:r>
            <a:r>
              <a:rPr lang="fr-FR" b="1" dirty="0" smtClean="0">
                <a:solidFill>
                  <a:srgbClr val="FF0000"/>
                </a:solidFill>
              </a:rPr>
              <a:t>ait </a:t>
            </a:r>
            <a:r>
              <a:rPr lang="fr-FR" dirty="0" smtClean="0"/>
              <a:t>à </a:t>
            </a:r>
            <a:r>
              <a:rPr lang="fr-FR" dirty="0"/>
              <a:t>combattre. Vers dix-huit ans, il </a:t>
            </a:r>
            <a:r>
              <a:rPr lang="fr-FR" b="1" dirty="0" smtClean="0">
                <a:solidFill>
                  <a:srgbClr val="FF0000"/>
                </a:solidFill>
              </a:rPr>
              <a:t>devenait </a:t>
            </a:r>
            <a:r>
              <a:rPr lang="fr-FR" dirty="0"/>
              <a:t>chevalier. Comme il </a:t>
            </a:r>
            <a:r>
              <a:rPr lang="fr-FR" b="1" dirty="0" smtClean="0">
                <a:solidFill>
                  <a:srgbClr val="FF0000"/>
                </a:solidFill>
              </a:rPr>
              <a:t>avait</a:t>
            </a:r>
            <a:r>
              <a:rPr lang="fr-FR" dirty="0" smtClean="0"/>
              <a:t> </a:t>
            </a:r>
            <a:r>
              <a:rPr lang="fr-FR" dirty="0"/>
              <a:t>besoin de s’entrainer à la guerre, il </a:t>
            </a:r>
            <a:r>
              <a:rPr lang="fr-FR" dirty="0" smtClean="0"/>
              <a:t>particip</a:t>
            </a:r>
            <a:r>
              <a:rPr lang="fr-FR" b="1" dirty="0" smtClean="0">
                <a:solidFill>
                  <a:srgbClr val="FF0000"/>
                </a:solidFill>
              </a:rPr>
              <a:t>ait</a:t>
            </a:r>
            <a:r>
              <a:rPr lang="fr-FR" dirty="0" smtClean="0"/>
              <a:t> </a:t>
            </a:r>
            <a:r>
              <a:rPr lang="fr-FR" dirty="0"/>
              <a:t>à des tournois. Sur un cheval lancé au galop, il </a:t>
            </a:r>
            <a:r>
              <a:rPr lang="fr-FR" b="1" dirty="0" smtClean="0">
                <a:solidFill>
                  <a:srgbClr val="FF0000"/>
                </a:solidFill>
              </a:rPr>
              <a:t>essayait</a:t>
            </a:r>
            <a:r>
              <a:rPr lang="fr-FR" dirty="0" smtClean="0"/>
              <a:t> </a:t>
            </a:r>
            <a:r>
              <a:rPr lang="fr-FR" dirty="0"/>
              <a:t>de faire tomber son adversaire avec une lance.</a:t>
            </a:r>
          </a:p>
          <a:p>
            <a:r>
              <a:rPr lang="fr-FR" dirty="0"/>
              <a:t>Quand il </a:t>
            </a:r>
            <a:r>
              <a:rPr lang="fr-FR" dirty="0" smtClean="0"/>
              <a:t>n’</a:t>
            </a:r>
            <a:r>
              <a:rPr lang="fr-FR" b="1" dirty="0" smtClean="0">
                <a:solidFill>
                  <a:srgbClr val="FF0000"/>
                </a:solidFill>
              </a:rPr>
              <a:t>était</a:t>
            </a:r>
            <a:r>
              <a:rPr lang="fr-FR" dirty="0" smtClean="0"/>
              <a:t> pas </a:t>
            </a:r>
            <a:r>
              <a:rPr lang="fr-FR" dirty="0"/>
              <a:t>à la guerre, le seigneur </a:t>
            </a:r>
            <a:r>
              <a:rPr lang="fr-FR" dirty="0" smtClean="0"/>
              <a:t>rest</a:t>
            </a:r>
            <a:r>
              <a:rPr lang="fr-FR" b="1" dirty="0" smtClean="0">
                <a:solidFill>
                  <a:srgbClr val="FF0000"/>
                </a:solidFill>
              </a:rPr>
              <a:t>ait</a:t>
            </a:r>
            <a:r>
              <a:rPr lang="fr-FR" dirty="0" smtClean="0"/>
              <a:t> dans </a:t>
            </a:r>
            <a:r>
              <a:rPr lang="fr-FR" dirty="0"/>
              <a:t>son château. Il administre son domaine et rend la justice. </a:t>
            </a:r>
          </a:p>
        </p:txBody>
      </p:sp>
    </p:spTree>
    <p:extLst>
      <p:ext uri="{BB962C8B-B14F-4D97-AF65-F5344CB8AC3E}">
        <p14:creationId xmlns:p14="http://schemas.microsoft.com/office/powerpoint/2010/main" val="28671136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2950" y="404664"/>
            <a:ext cx="8064896" cy="3693319"/>
          </a:xfrm>
          <a:prstGeom prst="rect">
            <a:avLst/>
          </a:prstGeom>
        </p:spPr>
        <p:txBody>
          <a:bodyPr wrap="square">
            <a:spAutoFit/>
          </a:bodyPr>
          <a:lstStyle/>
          <a:p>
            <a:r>
              <a:rPr lang="fr-FR" b="1" dirty="0"/>
              <a:t>Seigneur et château </a:t>
            </a:r>
            <a:r>
              <a:rPr lang="fr-FR" b="1" dirty="0" smtClean="0"/>
              <a:t>fort</a:t>
            </a:r>
          </a:p>
          <a:p>
            <a:endParaRPr lang="fr-FR" dirty="0"/>
          </a:p>
          <a:p>
            <a:r>
              <a:rPr lang="fr-FR" dirty="0"/>
              <a:t>À partir du XIe siècle, le château fort </a:t>
            </a:r>
            <a:r>
              <a:rPr lang="fr-FR" b="1" dirty="0" smtClean="0">
                <a:solidFill>
                  <a:srgbClr val="FF0000"/>
                </a:solidFill>
              </a:rPr>
              <a:t>était</a:t>
            </a:r>
            <a:r>
              <a:rPr lang="fr-FR" dirty="0" smtClean="0"/>
              <a:t> une </a:t>
            </a:r>
            <a:r>
              <a:rPr lang="fr-FR" dirty="0"/>
              <a:t>véritable forteresse en pierre. Sur une hauteur, il </a:t>
            </a:r>
            <a:r>
              <a:rPr lang="fr-FR" dirty="0" smtClean="0"/>
              <a:t>domin</a:t>
            </a:r>
            <a:r>
              <a:rPr lang="fr-FR" b="1" dirty="0" smtClean="0">
                <a:solidFill>
                  <a:srgbClr val="FF0000"/>
                </a:solidFill>
              </a:rPr>
              <a:t>ait </a:t>
            </a:r>
            <a:r>
              <a:rPr lang="fr-FR" dirty="0" smtClean="0"/>
              <a:t>le </a:t>
            </a:r>
            <a:r>
              <a:rPr lang="fr-FR" dirty="0"/>
              <a:t>paysage. Ainsi, il </a:t>
            </a:r>
            <a:r>
              <a:rPr lang="fr-FR" dirty="0" smtClean="0"/>
              <a:t>montr</a:t>
            </a:r>
            <a:r>
              <a:rPr lang="fr-FR" b="1" dirty="0" smtClean="0">
                <a:solidFill>
                  <a:srgbClr val="FF0000"/>
                </a:solidFill>
              </a:rPr>
              <a:t>ait</a:t>
            </a:r>
            <a:r>
              <a:rPr lang="fr-FR" dirty="0" smtClean="0"/>
              <a:t> </a:t>
            </a:r>
            <a:r>
              <a:rPr lang="fr-FR" dirty="0"/>
              <a:t>la puissance du seigneur. Il </a:t>
            </a:r>
            <a:r>
              <a:rPr lang="fr-FR" b="1" dirty="0" smtClean="0">
                <a:solidFill>
                  <a:srgbClr val="FF0000"/>
                </a:solidFill>
              </a:rPr>
              <a:t>pouvait</a:t>
            </a:r>
            <a:r>
              <a:rPr lang="fr-FR" dirty="0" smtClean="0"/>
              <a:t> résister </a:t>
            </a:r>
            <a:r>
              <a:rPr lang="fr-FR" dirty="0"/>
              <a:t>à de longs sièges. Il </a:t>
            </a:r>
            <a:r>
              <a:rPr lang="fr-FR" b="1" dirty="0" smtClean="0">
                <a:solidFill>
                  <a:srgbClr val="FF0000"/>
                </a:solidFill>
              </a:rPr>
              <a:t>avait</a:t>
            </a:r>
            <a:r>
              <a:rPr lang="fr-FR" dirty="0" smtClean="0"/>
              <a:t> </a:t>
            </a:r>
            <a:r>
              <a:rPr lang="fr-FR" dirty="0"/>
              <a:t>des murs épais, de hautes tours et un donjon central. En temps de guerre, il </a:t>
            </a:r>
            <a:r>
              <a:rPr lang="fr-FR" dirty="0" smtClean="0"/>
              <a:t>prot</a:t>
            </a:r>
            <a:r>
              <a:rPr lang="fr-FR" b="1" dirty="0" smtClean="0">
                <a:solidFill>
                  <a:srgbClr val="FF0000"/>
                </a:solidFill>
              </a:rPr>
              <a:t>é</a:t>
            </a:r>
            <a:r>
              <a:rPr lang="fr-FR" dirty="0" smtClean="0"/>
              <a:t>g</a:t>
            </a:r>
            <a:r>
              <a:rPr lang="fr-FR" b="1" dirty="0" smtClean="0">
                <a:solidFill>
                  <a:srgbClr val="FF0000"/>
                </a:solidFill>
              </a:rPr>
              <a:t>eait </a:t>
            </a:r>
            <a:r>
              <a:rPr lang="fr-FR" dirty="0"/>
              <a:t>ses habitants mais aussi ceux des campagnes environnantes. Il </a:t>
            </a:r>
            <a:r>
              <a:rPr lang="fr-FR" dirty="0" smtClean="0"/>
              <a:t>abrit</a:t>
            </a:r>
            <a:r>
              <a:rPr lang="fr-FR" b="1" dirty="0" smtClean="0">
                <a:solidFill>
                  <a:srgbClr val="FF0000"/>
                </a:solidFill>
              </a:rPr>
              <a:t>ait</a:t>
            </a:r>
            <a:r>
              <a:rPr lang="fr-FR" dirty="0" smtClean="0"/>
              <a:t> </a:t>
            </a:r>
            <a:r>
              <a:rPr lang="fr-FR" dirty="0"/>
              <a:t>les paysans et leurs troupeaux.</a:t>
            </a:r>
          </a:p>
          <a:p>
            <a:r>
              <a:rPr lang="fr-FR" dirty="0"/>
              <a:t>Le seigneur </a:t>
            </a:r>
            <a:r>
              <a:rPr lang="fr-FR" b="1" dirty="0" smtClean="0">
                <a:solidFill>
                  <a:srgbClr val="FF0000"/>
                </a:solidFill>
              </a:rPr>
              <a:t>était</a:t>
            </a:r>
            <a:r>
              <a:rPr lang="fr-FR" dirty="0" smtClean="0"/>
              <a:t> surtout </a:t>
            </a:r>
            <a:r>
              <a:rPr lang="fr-FR" dirty="0"/>
              <a:t>un guerrier. Très jeune, il </a:t>
            </a:r>
            <a:r>
              <a:rPr lang="fr-FR" dirty="0" smtClean="0"/>
              <a:t>appren</a:t>
            </a:r>
            <a:r>
              <a:rPr lang="fr-FR" b="1" dirty="0" smtClean="0">
                <a:solidFill>
                  <a:srgbClr val="FF0000"/>
                </a:solidFill>
              </a:rPr>
              <a:t>ait </a:t>
            </a:r>
            <a:r>
              <a:rPr lang="fr-FR" dirty="0" smtClean="0"/>
              <a:t>à </a:t>
            </a:r>
            <a:r>
              <a:rPr lang="fr-FR" dirty="0"/>
              <a:t>combattre. Vers dix-huit ans, il </a:t>
            </a:r>
            <a:r>
              <a:rPr lang="fr-FR" b="1" dirty="0" smtClean="0">
                <a:solidFill>
                  <a:srgbClr val="FF0000"/>
                </a:solidFill>
              </a:rPr>
              <a:t>devenait </a:t>
            </a:r>
            <a:r>
              <a:rPr lang="fr-FR" dirty="0"/>
              <a:t>chevalier. Comme il </a:t>
            </a:r>
            <a:r>
              <a:rPr lang="fr-FR" b="1" dirty="0" smtClean="0">
                <a:solidFill>
                  <a:srgbClr val="FF0000"/>
                </a:solidFill>
              </a:rPr>
              <a:t>avait</a:t>
            </a:r>
            <a:r>
              <a:rPr lang="fr-FR" dirty="0" smtClean="0"/>
              <a:t> </a:t>
            </a:r>
            <a:r>
              <a:rPr lang="fr-FR" dirty="0"/>
              <a:t>besoin de s’entrainer à la guerre, il </a:t>
            </a:r>
            <a:r>
              <a:rPr lang="fr-FR" dirty="0" smtClean="0"/>
              <a:t>particip</a:t>
            </a:r>
            <a:r>
              <a:rPr lang="fr-FR" b="1" dirty="0" smtClean="0">
                <a:solidFill>
                  <a:srgbClr val="FF0000"/>
                </a:solidFill>
              </a:rPr>
              <a:t>ait</a:t>
            </a:r>
            <a:r>
              <a:rPr lang="fr-FR" dirty="0" smtClean="0"/>
              <a:t> </a:t>
            </a:r>
            <a:r>
              <a:rPr lang="fr-FR" dirty="0"/>
              <a:t>à des tournois. Sur un cheval lancé au galop, il </a:t>
            </a:r>
            <a:r>
              <a:rPr lang="fr-FR" b="1" dirty="0" smtClean="0">
                <a:solidFill>
                  <a:srgbClr val="FF0000"/>
                </a:solidFill>
              </a:rPr>
              <a:t>essayait</a:t>
            </a:r>
            <a:r>
              <a:rPr lang="fr-FR" dirty="0" smtClean="0"/>
              <a:t> </a:t>
            </a:r>
            <a:r>
              <a:rPr lang="fr-FR" dirty="0"/>
              <a:t>de faire tomber son adversaire avec une lance.</a:t>
            </a:r>
          </a:p>
          <a:p>
            <a:r>
              <a:rPr lang="fr-FR" dirty="0"/>
              <a:t>Quand il </a:t>
            </a:r>
            <a:r>
              <a:rPr lang="fr-FR" dirty="0" smtClean="0"/>
              <a:t>n’</a:t>
            </a:r>
            <a:r>
              <a:rPr lang="fr-FR" b="1" dirty="0" smtClean="0">
                <a:solidFill>
                  <a:srgbClr val="FF0000"/>
                </a:solidFill>
              </a:rPr>
              <a:t>était</a:t>
            </a:r>
            <a:r>
              <a:rPr lang="fr-FR" dirty="0" smtClean="0"/>
              <a:t> pas </a:t>
            </a:r>
            <a:r>
              <a:rPr lang="fr-FR" dirty="0"/>
              <a:t>à la guerre, le seigneur </a:t>
            </a:r>
            <a:r>
              <a:rPr lang="fr-FR" dirty="0" smtClean="0"/>
              <a:t>rest</a:t>
            </a:r>
            <a:r>
              <a:rPr lang="fr-FR" b="1" dirty="0" smtClean="0">
                <a:solidFill>
                  <a:srgbClr val="FF0000"/>
                </a:solidFill>
              </a:rPr>
              <a:t>ait</a:t>
            </a:r>
            <a:r>
              <a:rPr lang="fr-FR" dirty="0" smtClean="0"/>
              <a:t> dans </a:t>
            </a:r>
            <a:r>
              <a:rPr lang="fr-FR" dirty="0"/>
              <a:t>son château. Il </a:t>
            </a:r>
            <a:r>
              <a:rPr lang="fr-FR" dirty="0" smtClean="0"/>
              <a:t>administr</a:t>
            </a:r>
            <a:r>
              <a:rPr lang="fr-FR" b="1" dirty="0" smtClean="0">
                <a:solidFill>
                  <a:srgbClr val="FF0000"/>
                </a:solidFill>
              </a:rPr>
              <a:t>ait</a:t>
            </a:r>
            <a:r>
              <a:rPr lang="fr-FR" dirty="0" smtClean="0"/>
              <a:t> son </a:t>
            </a:r>
            <a:r>
              <a:rPr lang="fr-FR" dirty="0"/>
              <a:t>domaine et </a:t>
            </a:r>
            <a:r>
              <a:rPr lang="fr-FR" dirty="0" smtClean="0"/>
              <a:t>rend</a:t>
            </a:r>
            <a:r>
              <a:rPr lang="fr-FR" b="1" dirty="0" smtClean="0">
                <a:solidFill>
                  <a:srgbClr val="FF0000"/>
                </a:solidFill>
              </a:rPr>
              <a:t>ait</a:t>
            </a:r>
            <a:r>
              <a:rPr lang="fr-FR" dirty="0" smtClean="0"/>
              <a:t> la </a:t>
            </a:r>
            <a:r>
              <a:rPr lang="fr-FR" dirty="0"/>
              <a:t>justice. </a:t>
            </a:r>
          </a:p>
        </p:txBody>
      </p:sp>
    </p:spTree>
    <p:extLst>
      <p:ext uri="{BB962C8B-B14F-4D97-AF65-F5344CB8AC3E}">
        <p14:creationId xmlns:p14="http://schemas.microsoft.com/office/powerpoint/2010/main" val="15999899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2950" y="404664"/>
            <a:ext cx="8064896" cy="3693319"/>
          </a:xfrm>
          <a:prstGeom prst="rect">
            <a:avLst/>
          </a:prstGeom>
        </p:spPr>
        <p:txBody>
          <a:bodyPr wrap="square">
            <a:spAutoFit/>
          </a:bodyPr>
          <a:lstStyle/>
          <a:p>
            <a:r>
              <a:rPr lang="fr-FR" b="1" dirty="0"/>
              <a:t>Seigneur et château </a:t>
            </a:r>
            <a:r>
              <a:rPr lang="fr-FR" b="1" dirty="0" smtClean="0"/>
              <a:t>fort</a:t>
            </a:r>
          </a:p>
          <a:p>
            <a:endParaRPr lang="fr-FR" dirty="0"/>
          </a:p>
          <a:p>
            <a:r>
              <a:rPr lang="fr-FR" dirty="0"/>
              <a:t>À partir du XIe siècle, le château fort </a:t>
            </a:r>
            <a:r>
              <a:rPr lang="fr-FR" b="1" dirty="0" smtClean="0">
                <a:solidFill>
                  <a:srgbClr val="FF0000"/>
                </a:solidFill>
              </a:rPr>
              <a:t>était</a:t>
            </a:r>
            <a:r>
              <a:rPr lang="fr-FR" dirty="0" smtClean="0"/>
              <a:t> une </a:t>
            </a:r>
            <a:r>
              <a:rPr lang="fr-FR" dirty="0"/>
              <a:t>véritable forteresse en pierre. Sur une hauteur, il domine le paysage. Ainsi, il montre la puissance du seigneur. Il peut résister à de longs sièges. Il a des murs épais, de hautes tours et un donjon central. En temps de guerre, il protège ses habitants mais aussi ceux des campagnes environnantes. Il abrite les paysans et leurs troupeaux.</a:t>
            </a:r>
          </a:p>
          <a:p>
            <a:r>
              <a:rPr lang="fr-FR" dirty="0"/>
              <a:t>Le seigneur est surtout un guerrier. Très jeune, il apprend à combattre. Vers dix-huit ans, il devient chevalier. Comme il a besoin de s’entrainer à la guerre, il participe à des tournois. Sur un cheval lancé au galop, il essaie de faire tomber son adversaire avec une lance.</a:t>
            </a:r>
          </a:p>
          <a:p>
            <a:r>
              <a:rPr lang="fr-FR" dirty="0"/>
              <a:t>Quand il n’est pas à la guerre, le seigneur reste dans son château. Il administre son domaine et rend la justice. </a:t>
            </a:r>
          </a:p>
        </p:txBody>
      </p:sp>
    </p:spTree>
    <p:extLst>
      <p:ext uri="{BB962C8B-B14F-4D97-AF65-F5344CB8AC3E}">
        <p14:creationId xmlns:p14="http://schemas.microsoft.com/office/powerpoint/2010/main" val="3527088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2950" y="404664"/>
            <a:ext cx="8064896" cy="3693319"/>
          </a:xfrm>
          <a:prstGeom prst="rect">
            <a:avLst/>
          </a:prstGeom>
        </p:spPr>
        <p:txBody>
          <a:bodyPr wrap="square">
            <a:spAutoFit/>
          </a:bodyPr>
          <a:lstStyle/>
          <a:p>
            <a:r>
              <a:rPr lang="fr-FR" b="1" dirty="0"/>
              <a:t>Seigneur et château </a:t>
            </a:r>
            <a:r>
              <a:rPr lang="fr-FR" b="1" dirty="0" smtClean="0"/>
              <a:t>fort</a:t>
            </a:r>
          </a:p>
          <a:p>
            <a:endParaRPr lang="fr-FR" dirty="0"/>
          </a:p>
          <a:p>
            <a:r>
              <a:rPr lang="fr-FR" dirty="0"/>
              <a:t>À partir du XIe siècle, le château fort </a:t>
            </a:r>
            <a:r>
              <a:rPr lang="fr-FR" b="1" dirty="0" smtClean="0">
                <a:solidFill>
                  <a:srgbClr val="FF0000"/>
                </a:solidFill>
              </a:rPr>
              <a:t>était</a:t>
            </a:r>
            <a:r>
              <a:rPr lang="fr-FR" dirty="0" smtClean="0"/>
              <a:t> une </a:t>
            </a:r>
            <a:r>
              <a:rPr lang="fr-FR" dirty="0"/>
              <a:t>véritable forteresse en pierre. Sur une hauteur, il </a:t>
            </a:r>
            <a:r>
              <a:rPr lang="fr-FR" dirty="0" smtClean="0"/>
              <a:t>domin</a:t>
            </a:r>
            <a:r>
              <a:rPr lang="fr-FR" b="1" dirty="0" smtClean="0">
                <a:solidFill>
                  <a:srgbClr val="FF0000"/>
                </a:solidFill>
              </a:rPr>
              <a:t>ait </a:t>
            </a:r>
            <a:r>
              <a:rPr lang="fr-FR" dirty="0" smtClean="0"/>
              <a:t>le </a:t>
            </a:r>
            <a:r>
              <a:rPr lang="fr-FR" dirty="0"/>
              <a:t>paysage. Ainsi, il montre la puissance du seigneur. Il peut résister à de longs sièges. Il a des murs épais, de hautes tours et un donjon central. En temps de guerre, il protège ses habitants mais aussi ceux des campagnes environnantes. Il abrite les paysans et leurs troupeaux.</a:t>
            </a:r>
          </a:p>
          <a:p>
            <a:r>
              <a:rPr lang="fr-FR" dirty="0"/>
              <a:t>Le seigneur est surtout un guerrier. Très jeune, il apprend à combattre. Vers dix-huit ans, il devient chevalier. Comme il a besoin de s’entrainer à la guerre, il participe à des tournois. Sur un cheval lancé au galop, il essaie de faire tomber son adversaire avec une lance.</a:t>
            </a:r>
          </a:p>
          <a:p>
            <a:r>
              <a:rPr lang="fr-FR" dirty="0"/>
              <a:t>Quand il n’est pas à la guerre, le seigneur reste dans son château. Il administre son domaine et rend la justice. </a:t>
            </a:r>
          </a:p>
        </p:txBody>
      </p:sp>
    </p:spTree>
    <p:extLst>
      <p:ext uri="{BB962C8B-B14F-4D97-AF65-F5344CB8AC3E}">
        <p14:creationId xmlns:p14="http://schemas.microsoft.com/office/powerpoint/2010/main" val="1927860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2950" y="404664"/>
            <a:ext cx="8064896" cy="3693319"/>
          </a:xfrm>
          <a:prstGeom prst="rect">
            <a:avLst/>
          </a:prstGeom>
        </p:spPr>
        <p:txBody>
          <a:bodyPr wrap="square">
            <a:spAutoFit/>
          </a:bodyPr>
          <a:lstStyle/>
          <a:p>
            <a:r>
              <a:rPr lang="fr-FR" b="1" dirty="0"/>
              <a:t>Seigneur et château </a:t>
            </a:r>
            <a:r>
              <a:rPr lang="fr-FR" b="1" dirty="0" smtClean="0"/>
              <a:t>fort</a:t>
            </a:r>
          </a:p>
          <a:p>
            <a:endParaRPr lang="fr-FR" dirty="0"/>
          </a:p>
          <a:p>
            <a:r>
              <a:rPr lang="fr-FR" dirty="0"/>
              <a:t>À partir du XIe siècle, le château fort </a:t>
            </a:r>
            <a:r>
              <a:rPr lang="fr-FR" b="1" dirty="0" smtClean="0">
                <a:solidFill>
                  <a:srgbClr val="FF0000"/>
                </a:solidFill>
              </a:rPr>
              <a:t>était</a:t>
            </a:r>
            <a:r>
              <a:rPr lang="fr-FR" dirty="0" smtClean="0"/>
              <a:t> une </a:t>
            </a:r>
            <a:r>
              <a:rPr lang="fr-FR" dirty="0"/>
              <a:t>véritable forteresse en pierre. Sur une hauteur, il </a:t>
            </a:r>
            <a:r>
              <a:rPr lang="fr-FR" dirty="0" smtClean="0"/>
              <a:t>domin</a:t>
            </a:r>
            <a:r>
              <a:rPr lang="fr-FR" b="1" dirty="0" smtClean="0">
                <a:solidFill>
                  <a:srgbClr val="FF0000"/>
                </a:solidFill>
              </a:rPr>
              <a:t>ait </a:t>
            </a:r>
            <a:r>
              <a:rPr lang="fr-FR" dirty="0" smtClean="0"/>
              <a:t>le </a:t>
            </a:r>
            <a:r>
              <a:rPr lang="fr-FR" dirty="0"/>
              <a:t>paysage. Ainsi, il </a:t>
            </a:r>
            <a:r>
              <a:rPr lang="fr-FR" dirty="0" smtClean="0"/>
              <a:t>montr</a:t>
            </a:r>
            <a:r>
              <a:rPr lang="fr-FR" b="1" dirty="0" smtClean="0">
                <a:solidFill>
                  <a:srgbClr val="FF0000"/>
                </a:solidFill>
              </a:rPr>
              <a:t>ait</a:t>
            </a:r>
            <a:r>
              <a:rPr lang="fr-FR" dirty="0" smtClean="0"/>
              <a:t> </a:t>
            </a:r>
            <a:r>
              <a:rPr lang="fr-FR" dirty="0"/>
              <a:t>la puissance du seigneur. Il peut résister à de longs sièges. Il a des murs épais, de hautes tours et un donjon central. En temps de guerre, il protège ses habitants mais aussi ceux des campagnes environnantes. Il abrite les paysans et leurs troupeaux.</a:t>
            </a:r>
          </a:p>
          <a:p>
            <a:r>
              <a:rPr lang="fr-FR" dirty="0"/>
              <a:t>Le seigneur est surtout un guerrier. Très jeune, il apprend à combattre. Vers dix-huit ans, il devient chevalier. Comme il a besoin de s’entrainer à la guerre, il participe à des tournois. Sur un cheval lancé au galop, il essaie de faire tomber son adversaire avec une lance.</a:t>
            </a:r>
          </a:p>
          <a:p>
            <a:r>
              <a:rPr lang="fr-FR" dirty="0"/>
              <a:t>Quand il n’est pas à la guerre, le seigneur reste dans son château. Il administre son domaine et rend la justice. </a:t>
            </a:r>
          </a:p>
        </p:txBody>
      </p:sp>
    </p:spTree>
    <p:extLst>
      <p:ext uri="{BB962C8B-B14F-4D97-AF65-F5344CB8AC3E}">
        <p14:creationId xmlns:p14="http://schemas.microsoft.com/office/powerpoint/2010/main" val="3250700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2950" y="404664"/>
            <a:ext cx="8064896" cy="3693319"/>
          </a:xfrm>
          <a:prstGeom prst="rect">
            <a:avLst/>
          </a:prstGeom>
        </p:spPr>
        <p:txBody>
          <a:bodyPr wrap="square">
            <a:spAutoFit/>
          </a:bodyPr>
          <a:lstStyle/>
          <a:p>
            <a:r>
              <a:rPr lang="fr-FR" b="1" dirty="0"/>
              <a:t>Seigneur et château </a:t>
            </a:r>
            <a:r>
              <a:rPr lang="fr-FR" b="1" dirty="0" smtClean="0"/>
              <a:t>fort</a:t>
            </a:r>
          </a:p>
          <a:p>
            <a:endParaRPr lang="fr-FR" dirty="0"/>
          </a:p>
          <a:p>
            <a:r>
              <a:rPr lang="fr-FR" dirty="0"/>
              <a:t>À partir du XIe siècle, le château fort </a:t>
            </a:r>
            <a:r>
              <a:rPr lang="fr-FR" b="1" dirty="0" smtClean="0">
                <a:solidFill>
                  <a:srgbClr val="FF0000"/>
                </a:solidFill>
              </a:rPr>
              <a:t>était</a:t>
            </a:r>
            <a:r>
              <a:rPr lang="fr-FR" dirty="0" smtClean="0"/>
              <a:t> une </a:t>
            </a:r>
            <a:r>
              <a:rPr lang="fr-FR" dirty="0"/>
              <a:t>véritable forteresse en pierre. Sur une hauteur, il </a:t>
            </a:r>
            <a:r>
              <a:rPr lang="fr-FR" dirty="0" smtClean="0"/>
              <a:t>domin</a:t>
            </a:r>
            <a:r>
              <a:rPr lang="fr-FR" b="1" dirty="0" smtClean="0">
                <a:solidFill>
                  <a:srgbClr val="FF0000"/>
                </a:solidFill>
              </a:rPr>
              <a:t>ait </a:t>
            </a:r>
            <a:r>
              <a:rPr lang="fr-FR" dirty="0" smtClean="0"/>
              <a:t>le </a:t>
            </a:r>
            <a:r>
              <a:rPr lang="fr-FR" dirty="0"/>
              <a:t>paysage. Ainsi, il </a:t>
            </a:r>
            <a:r>
              <a:rPr lang="fr-FR" dirty="0" smtClean="0"/>
              <a:t>montr</a:t>
            </a:r>
            <a:r>
              <a:rPr lang="fr-FR" b="1" dirty="0" smtClean="0">
                <a:solidFill>
                  <a:srgbClr val="FF0000"/>
                </a:solidFill>
              </a:rPr>
              <a:t>ait</a:t>
            </a:r>
            <a:r>
              <a:rPr lang="fr-FR" dirty="0" smtClean="0"/>
              <a:t> </a:t>
            </a:r>
            <a:r>
              <a:rPr lang="fr-FR" dirty="0"/>
              <a:t>la puissance du seigneur. Il </a:t>
            </a:r>
            <a:r>
              <a:rPr lang="fr-FR" b="1" dirty="0" smtClean="0">
                <a:solidFill>
                  <a:srgbClr val="FF0000"/>
                </a:solidFill>
              </a:rPr>
              <a:t>pouvait</a:t>
            </a:r>
            <a:r>
              <a:rPr lang="fr-FR" dirty="0" smtClean="0"/>
              <a:t> résister </a:t>
            </a:r>
            <a:r>
              <a:rPr lang="fr-FR" dirty="0"/>
              <a:t>à de longs sièges. Il a des murs épais, de hautes tours et un donjon central. En temps de guerre, il protège ses habitants mais aussi ceux des campagnes environnantes. Il abrite les paysans et leurs troupeaux.</a:t>
            </a:r>
          </a:p>
          <a:p>
            <a:r>
              <a:rPr lang="fr-FR" dirty="0"/>
              <a:t>Le seigneur est surtout un guerrier. Très jeune, il apprend à combattre. Vers dix-huit ans, il devient chevalier. Comme il a besoin de s’entrainer à la guerre, il participe à des tournois. Sur un cheval lancé au galop, il essaie de faire tomber son adversaire avec une lance.</a:t>
            </a:r>
          </a:p>
          <a:p>
            <a:r>
              <a:rPr lang="fr-FR" dirty="0"/>
              <a:t>Quand il n’est pas à la guerre, le seigneur reste dans son château. Il administre son domaine et rend la justice. </a:t>
            </a:r>
          </a:p>
        </p:txBody>
      </p:sp>
    </p:spTree>
    <p:extLst>
      <p:ext uri="{BB962C8B-B14F-4D97-AF65-F5344CB8AC3E}">
        <p14:creationId xmlns:p14="http://schemas.microsoft.com/office/powerpoint/2010/main" val="189133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2950" y="404664"/>
            <a:ext cx="8064896" cy="3693319"/>
          </a:xfrm>
          <a:prstGeom prst="rect">
            <a:avLst/>
          </a:prstGeom>
        </p:spPr>
        <p:txBody>
          <a:bodyPr wrap="square">
            <a:spAutoFit/>
          </a:bodyPr>
          <a:lstStyle/>
          <a:p>
            <a:r>
              <a:rPr lang="fr-FR" b="1" dirty="0"/>
              <a:t>Seigneur et château </a:t>
            </a:r>
            <a:r>
              <a:rPr lang="fr-FR" b="1" dirty="0" smtClean="0"/>
              <a:t>fort</a:t>
            </a:r>
          </a:p>
          <a:p>
            <a:endParaRPr lang="fr-FR" dirty="0"/>
          </a:p>
          <a:p>
            <a:r>
              <a:rPr lang="fr-FR" dirty="0"/>
              <a:t>À partir du XIe siècle, le château fort </a:t>
            </a:r>
            <a:r>
              <a:rPr lang="fr-FR" b="1" dirty="0" smtClean="0">
                <a:solidFill>
                  <a:srgbClr val="FF0000"/>
                </a:solidFill>
              </a:rPr>
              <a:t>était</a:t>
            </a:r>
            <a:r>
              <a:rPr lang="fr-FR" dirty="0" smtClean="0"/>
              <a:t> une </a:t>
            </a:r>
            <a:r>
              <a:rPr lang="fr-FR" dirty="0"/>
              <a:t>véritable forteresse en pierre. Sur une hauteur, il </a:t>
            </a:r>
            <a:r>
              <a:rPr lang="fr-FR" dirty="0" smtClean="0"/>
              <a:t>domin</a:t>
            </a:r>
            <a:r>
              <a:rPr lang="fr-FR" b="1" dirty="0" smtClean="0">
                <a:solidFill>
                  <a:srgbClr val="FF0000"/>
                </a:solidFill>
              </a:rPr>
              <a:t>ait </a:t>
            </a:r>
            <a:r>
              <a:rPr lang="fr-FR" dirty="0" smtClean="0"/>
              <a:t>le </a:t>
            </a:r>
            <a:r>
              <a:rPr lang="fr-FR" dirty="0"/>
              <a:t>paysage. Ainsi, il </a:t>
            </a:r>
            <a:r>
              <a:rPr lang="fr-FR" dirty="0" smtClean="0"/>
              <a:t>montr</a:t>
            </a:r>
            <a:r>
              <a:rPr lang="fr-FR" b="1" dirty="0" smtClean="0">
                <a:solidFill>
                  <a:srgbClr val="FF0000"/>
                </a:solidFill>
              </a:rPr>
              <a:t>ait</a:t>
            </a:r>
            <a:r>
              <a:rPr lang="fr-FR" dirty="0" smtClean="0"/>
              <a:t> </a:t>
            </a:r>
            <a:r>
              <a:rPr lang="fr-FR" dirty="0"/>
              <a:t>la puissance du seigneur. Il </a:t>
            </a:r>
            <a:r>
              <a:rPr lang="fr-FR" b="1" dirty="0" smtClean="0">
                <a:solidFill>
                  <a:srgbClr val="FF0000"/>
                </a:solidFill>
              </a:rPr>
              <a:t>pouvait</a:t>
            </a:r>
            <a:r>
              <a:rPr lang="fr-FR" dirty="0" smtClean="0"/>
              <a:t> résister </a:t>
            </a:r>
            <a:r>
              <a:rPr lang="fr-FR" dirty="0"/>
              <a:t>à de longs sièges. Il </a:t>
            </a:r>
            <a:r>
              <a:rPr lang="fr-FR" b="1" dirty="0" smtClean="0">
                <a:solidFill>
                  <a:srgbClr val="FF0000"/>
                </a:solidFill>
              </a:rPr>
              <a:t>avait</a:t>
            </a:r>
            <a:r>
              <a:rPr lang="fr-FR" dirty="0" smtClean="0"/>
              <a:t> </a:t>
            </a:r>
            <a:r>
              <a:rPr lang="fr-FR" dirty="0"/>
              <a:t>des murs épais, de hautes tours et un donjon central. En temps de guerre, il protège ses habitants mais aussi ceux des campagnes environnantes. Il abrite les paysans et leurs troupeaux.</a:t>
            </a:r>
          </a:p>
          <a:p>
            <a:r>
              <a:rPr lang="fr-FR" dirty="0"/>
              <a:t>Le seigneur est surtout un guerrier. Très jeune, il apprend à combattre. Vers dix-huit ans, il devient chevalier. Comme il a besoin de s’entrainer à la guerre, il participe à des tournois. Sur un cheval lancé au galop, il essaie de faire tomber son adversaire avec une lance.</a:t>
            </a:r>
          </a:p>
          <a:p>
            <a:r>
              <a:rPr lang="fr-FR" dirty="0"/>
              <a:t>Quand il n’est pas à la guerre, le seigneur reste dans son château. Il administre son domaine et rend la justice. </a:t>
            </a:r>
          </a:p>
        </p:txBody>
      </p:sp>
    </p:spTree>
    <p:extLst>
      <p:ext uri="{BB962C8B-B14F-4D97-AF65-F5344CB8AC3E}">
        <p14:creationId xmlns:p14="http://schemas.microsoft.com/office/powerpoint/2010/main" val="219000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2950" y="404664"/>
            <a:ext cx="8064896" cy="3693319"/>
          </a:xfrm>
          <a:prstGeom prst="rect">
            <a:avLst/>
          </a:prstGeom>
        </p:spPr>
        <p:txBody>
          <a:bodyPr wrap="square">
            <a:spAutoFit/>
          </a:bodyPr>
          <a:lstStyle/>
          <a:p>
            <a:r>
              <a:rPr lang="fr-FR" b="1" dirty="0"/>
              <a:t>Seigneur et château </a:t>
            </a:r>
            <a:r>
              <a:rPr lang="fr-FR" b="1" dirty="0" smtClean="0"/>
              <a:t>fort</a:t>
            </a:r>
          </a:p>
          <a:p>
            <a:endParaRPr lang="fr-FR" dirty="0"/>
          </a:p>
          <a:p>
            <a:r>
              <a:rPr lang="fr-FR" dirty="0"/>
              <a:t>À partir du XIe siècle, le château fort </a:t>
            </a:r>
            <a:r>
              <a:rPr lang="fr-FR" b="1" dirty="0" smtClean="0">
                <a:solidFill>
                  <a:srgbClr val="FF0000"/>
                </a:solidFill>
              </a:rPr>
              <a:t>était</a:t>
            </a:r>
            <a:r>
              <a:rPr lang="fr-FR" dirty="0" smtClean="0"/>
              <a:t> une </a:t>
            </a:r>
            <a:r>
              <a:rPr lang="fr-FR" dirty="0"/>
              <a:t>véritable forteresse en pierre. Sur une hauteur, il </a:t>
            </a:r>
            <a:r>
              <a:rPr lang="fr-FR" dirty="0" smtClean="0"/>
              <a:t>domin</a:t>
            </a:r>
            <a:r>
              <a:rPr lang="fr-FR" b="1" dirty="0" smtClean="0">
                <a:solidFill>
                  <a:srgbClr val="FF0000"/>
                </a:solidFill>
              </a:rPr>
              <a:t>ait </a:t>
            </a:r>
            <a:r>
              <a:rPr lang="fr-FR" dirty="0" smtClean="0"/>
              <a:t>le </a:t>
            </a:r>
            <a:r>
              <a:rPr lang="fr-FR" dirty="0"/>
              <a:t>paysage. Ainsi, il </a:t>
            </a:r>
            <a:r>
              <a:rPr lang="fr-FR" dirty="0" smtClean="0"/>
              <a:t>montr</a:t>
            </a:r>
            <a:r>
              <a:rPr lang="fr-FR" b="1" dirty="0" smtClean="0">
                <a:solidFill>
                  <a:srgbClr val="FF0000"/>
                </a:solidFill>
              </a:rPr>
              <a:t>ait</a:t>
            </a:r>
            <a:r>
              <a:rPr lang="fr-FR" dirty="0" smtClean="0"/>
              <a:t> </a:t>
            </a:r>
            <a:r>
              <a:rPr lang="fr-FR" dirty="0"/>
              <a:t>la puissance du seigneur. Il </a:t>
            </a:r>
            <a:r>
              <a:rPr lang="fr-FR" b="1" dirty="0" smtClean="0">
                <a:solidFill>
                  <a:srgbClr val="FF0000"/>
                </a:solidFill>
              </a:rPr>
              <a:t>pouvait</a:t>
            </a:r>
            <a:r>
              <a:rPr lang="fr-FR" dirty="0" smtClean="0"/>
              <a:t> résister </a:t>
            </a:r>
            <a:r>
              <a:rPr lang="fr-FR" dirty="0"/>
              <a:t>à de longs sièges. Il </a:t>
            </a:r>
            <a:r>
              <a:rPr lang="fr-FR" b="1" dirty="0" smtClean="0">
                <a:solidFill>
                  <a:srgbClr val="FF0000"/>
                </a:solidFill>
              </a:rPr>
              <a:t>avait</a:t>
            </a:r>
            <a:r>
              <a:rPr lang="fr-FR" dirty="0" smtClean="0"/>
              <a:t> </a:t>
            </a:r>
            <a:r>
              <a:rPr lang="fr-FR" dirty="0"/>
              <a:t>des murs épais, de hautes tours et un donjon central. En temps de guerre, il </a:t>
            </a:r>
            <a:r>
              <a:rPr lang="fr-FR" dirty="0" smtClean="0"/>
              <a:t>prot</a:t>
            </a:r>
            <a:r>
              <a:rPr lang="fr-FR" b="1" dirty="0" smtClean="0">
                <a:solidFill>
                  <a:srgbClr val="FF0000"/>
                </a:solidFill>
              </a:rPr>
              <a:t>é</a:t>
            </a:r>
            <a:r>
              <a:rPr lang="fr-FR" dirty="0" smtClean="0"/>
              <a:t>g</a:t>
            </a:r>
            <a:r>
              <a:rPr lang="fr-FR" b="1" dirty="0" smtClean="0">
                <a:solidFill>
                  <a:srgbClr val="FF0000"/>
                </a:solidFill>
              </a:rPr>
              <a:t>eait </a:t>
            </a:r>
            <a:r>
              <a:rPr lang="fr-FR" dirty="0"/>
              <a:t>ses habitants mais aussi ceux des campagnes environnantes. Il abrite les paysans et leurs troupeaux.</a:t>
            </a:r>
          </a:p>
          <a:p>
            <a:r>
              <a:rPr lang="fr-FR" dirty="0"/>
              <a:t>Le seigneur est surtout un guerrier. Très jeune, il apprend à combattre. Vers dix-huit ans, il devient chevalier. Comme il a besoin de s’entrainer à la guerre, il participe à des tournois. Sur un cheval lancé au galop, il essaie de faire tomber son adversaire avec une lance.</a:t>
            </a:r>
          </a:p>
          <a:p>
            <a:r>
              <a:rPr lang="fr-FR" dirty="0"/>
              <a:t>Quand il n’est pas à la guerre, le seigneur reste dans son château. Il administre son domaine et rend la justice. </a:t>
            </a:r>
          </a:p>
        </p:txBody>
      </p:sp>
    </p:spTree>
    <p:extLst>
      <p:ext uri="{BB962C8B-B14F-4D97-AF65-F5344CB8AC3E}">
        <p14:creationId xmlns:p14="http://schemas.microsoft.com/office/powerpoint/2010/main" val="36803475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2950" y="404664"/>
            <a:ext cx="8064896" cy="3693319"/>
          </a:xfrm>
          <a:prstGeom prst="rect">
            <a:avLst/>
          </a:prstGeom>
        </p:spPr>
        <p:txBody>
          <a:bodyPr wrap="square">
            <a:spAutoFit/>
          </a:bodyPr>
          <a:lstStyle/>
          <a:p>
            <a:r>
              <a:rPr lang="fr-FR" b="1" dirty="0"/>
              <a:t>Seigneur et château </a:t>
            </a:r>
            <a:r>
              <a:rPr lang="fr-FR" b="1" dirty="0" smtClean="0"/>
              <a:t>fort</a:t>
            </a:r>
          </a:p>
          <a:p>
            <a:endParaRPr lang="fr-FR" dirty="0"/>
          </a:p>
          <a:p>
            <a:r>
              <a:rPr lang="fr-FR" dirty="0"/>
              <a:t>À partir du XIe siècle, le château fort </a:t>
            </a:r>
            <a:r>
              <a:rPr lang="fr-FR" b="1" dirty="0" smtClean="0">
                <a:solidFill>
                  <a:srgbClr val="FF0000"/>
                </a:solidFill>
              </a:rPr>
              <a:t>était</a:t>
            </a:r>
            <a:r>
              <a:rPr lang="fr-FR" dirty="0" smtClean="0"/>
              <a:t> une </a:t>
            </a:r>
            <a:r>
              <a:rPr lang="fr-FR" dirty="0"/>
              <a:t>véritable forteresse en pierre. Sur une hauteur, il </a:t>
            </a:r>
            <a:r>
              <a:rPr lang="fr-FR" dirty="0" smtClean="0"/>
              <a:t>domin</a:t>
            </a:r>
            <a:r>
              <a:rPr lang="fr-FR" b="1" dirty="0" smtClean="0">
                <a:solidFill>
                  <a:srgbClr val="FF0000"/>
                </a:solidFill>
              </a:rPr>
              <a:t>ait </a:t>
            </a:r>
            <a:r>
              <a:rPr lang="fr-FR" dirty="0" smtClean="0"/>
              <a:t>le </a:t>
            </a:r>
            <a:r>
              <a:rPr lang="fr-FR" dirty="0"/>
              <a:t>paysage. Ainsi, il </a:t>
            </a:r>
            <a:r>
              <a:rPr lang="fr-FR" dirty="0" smtClean="0"/>
              <a:t>montr</a:t>
            </a:r>
            <a:r>
              <a:rPr lang="fr-FR" b="1" dirty="0" smtClean="0">
                <a:solidFill>
                  <a:srgbClr val="FF0000"/>
                </a:solidFill>
              </a:rPr>
              <a:t>ait</a:t>
            </a:r>
            <a:r>
              <a:rPr lang="fr-FR" dirty="0" smtClean="0"/>
              <a:t> </a:t>
            </a:r>
            <a:r>
              <a:rPr lang="fr-FR" dirty="0"/>
              <a:t>la puissance du seigneur. Il </a:t>
            </a:r>
            <a:r>
              <a:rPr lang="fr-FR" b="1" dirty="0" smtClean="0">
                <a:solidFill>
                  <a:srgbClr val="FF0000"/>
                </a:solidFill>
              </a:rPr>
              <a:t>pouvait</a:t>
            </a:r>
            <a:r>
              <a:rPr lang="fr-FR" dirty="0" smtClean="0"/>
              <a:t> résister </a:t>
            </a:r>
            <a:r>
              <a:rPr lang="fr-FR" dirty="0"/>
              <a:t>à de longs sièges. Il </a:t>
            </a:r>
            <a:r>
              <a:rPr lang="fr-FR" b="1" dirty="0" smtClean="0">
                <a:solidFill>
                  <a:srgbClr val="FF0000"/>
                </a:solidFill>
              </a:rPr>
              <a:t>avait</a:t>
            </a:r>
            <a:r>
              <a:rPr lang="fr-FR" dirty="0" smtClean="0"/>
              <a:t> </a:t>
            </a:r>
            <a:r>
              <a:rPr lang="fr-FR" dirty="0"/>
              <a:t>des murs épais, de hautes tours et un donjon central. En temps de guerre, il </a:t>
            </a:r>
            <a:r>
              <a:rPr lang="fr-FR" dirty="0" smtClean="0"/>
              <a:t>prot</a:t>
            </a:r>
            <a:r>
              <a:rPr lang="fr-FR" b="1" dirty="0" smtClean="0">
                <a:solidFill>
                  <a:srgbClr val="FF0000"/>
                </a:solidFill>
              </a:rPr>
              <a:t>é</a:t>
            </a:r>
            <a:r>
              <a:rPr lang="fr-FR" dirty="0" smtClean="0"/>
              <a:t>g</a:t>
            </a:r>
            <a:r>
              <a:rPr lang="fr-FR" b="1" dirty="0" smtClean="0">
                <a:solidFill>
                  <a:srgbClr val="FF0000"/>
                </a:solidFill>
              </a:rPr>
              <a:t>eait </a:t>
            </a:r>
            <a:r>
              <a:rPr lang="fr-FR" dirty="0"/>
              <a:t>ses habitants mais aussi ceux des campagnes environnantes. Il </a:t>
            </a:r>
            <a:r>
              <a:rPr lang="fr-FR" dirty="0" smtClean="0"/>
              <a:t>abrit</a:t>
            </a:r>
            <a:r>
              <a:rPr lang="fr-FR" b="1" dirty="0" smtClean="0">
                <a:solidFill>
                  <a:srgbClr val="FF0000"/>
                </a:solidFill>
              </a:rPr>
              <a:t>ait</a:t>
            </a:r>
            <a:r>
              <a:rPr lang="fr-FR" dirty="0" smtClean="0"/>
              <a:t> </a:t>
            </a:r>
            <a:r>
              <a:rPr lang="fr-FR" dirty="0"/>
              <a:t>les paysans et leurs troupeaux.</a:t>
            </a:r>
          </a:p>
          <a:p>
            <a:r>
              <a:rPr lang="fr-FR" dirty="0"/>
              <a:t>Le seigneur est surtout un guerrier. Très jeune, il apprend à combattre. Vers dix-huit ans, il devient chevalier. Comme il a besoin de s’entrainer à la guerre, il participe à des tournois. Sur un cheval lancé au galop, il essaie de faire tomber son adversaire avec une lance.</a:t>
            </a:r>
          </a:p>
          <a:p>
            <a:r>
              <a:rPr lang="fr-FR" dirty="0"/>
              <a:t>Quand il n’est pas à la guerre, le seigneur reste dans son château. Il administre son domaine et rend la justice. </a:t>
            </a:r>
          </a:p>
        </p:txBody>
      </p:sp>
    </p:spTree>
    <p:extLst>
      <p:ext uri="{BB962C8B-B14F-4D97-AF65-F5344CB8AC3E}">
        <p14:creationId xmlns:p14="http://schemas.microsoft.com/office/powerpoint/2010/main" val="38690252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2950" y="404664"/>
            <a:ext cx="8064896" cy="3693319"/>
          </a:xfrm>
          <a:prstGeom prst="rect">
            <a:avLst/>
          </a:prstGeom>
        </p:spPr>
        <p:txBody>
          <a:bodyPr wrap="square">
            <a:spAutoFit/>
          </a:bodyPr>
          <a:lstStyle/>
          <a:p>
            <a:r>
              <a:rPr lang="fr-FR" b="1" dirty="0"/>
              <a:t>Seigneur et château </a:t>
            </a:r>
            <a:r>
              <a:rPr lang="fr-FR" b="1" dirty="0" smtClean="0"/>
              <a:t>fort</a:t>
            </a:r>
          </a:p>
          <a:p>
            <a:endParaRPr lang="fr-FR" dirty="0"/>
          </a:p>
          <a:p>
            <a:r>
              <a:rPr lang="fr-FR" dirty="0"/>
              <a:t>À partir du XIe siècle, le château fort </a:t>
            </a:r>
            <a:r>
              <a:rPr lang="fr-FR" b="1" dirty="0" smtClean="0">
                <a:solidFill>
                  <a:srgbClr val="FF0000"/>
                </a:solidFill>
              </a:rPr>
              <a:t>était</a:t>
            </a:r>
            <a:r>
              <a:rPr lang="fr-FR" dirty="0" smtClean="0"/>
              <a:t> une </a:t>
            </a:r>
            <a:r>
              <a:rPr lang="fr-FR" dirty="0"/>
              <a:t>véritable forteresse en pierre. Sur une hauteur, il </a:t>
            </a:r>
            <a:r>
              <a:rPr lang="fr-FR" dirty="0" smtClean="0"/>
              <a:t>domin</a:t>
            </a:r>
            <a:r>
              <a:rPr lang="fr-FR" b="1" dirty="0" smtClean="0">
                <a:solidFill>
                  <a:srgbClr val="FF0000"/>
                </a:solidFill>
              </a:rPr>
              <a:t>ait </a:t>
            </a:r>
            <a:r>
              <a:rPr lang="fr-FR" dirty="0" smtClean="0"/>
              <a:t>le </a:t>
            </a:r>
            <a:r>
              <a:rPr lang="fr-FR" dirty="0"/>
              <a:t>paysage. Ainsi, il </a:t>
            </a:r>
            <a:r>
              <a:rPr lang="fr-FR" dirty="0" smtClean="0"/>
              <a:t>montr</a:t>
            </a:r>
            <a:r>
              <a:rPr lang="fr-FR" b="1" dirty="0" smtClean="0">
                <a:solidFill>
                  <a:srgbClr val="FF0000"/>
                </a:solidFill>
              </a:rPr>
              <a:t>ait</a:t>
            </a:r>
            <a:r>
              <a:rPr lang="fr-FR" dirty="0" smtClean="0"/>
              <a:t> </a:t>
            </a:r>
            <a:r>
              <a:rPr lang="fr-FR" dirty="0"/>
              <a:t>la puissance du seigneur. Il </a:t>
            </a:r>
            <a:r>
              <a:rPr lang="fr-FR" b="1" dirty="0" smtClean="0">
                <a:solidFill>
                  <a:srgbClr val="FF0000"/>
                </a:solidFill>
              </a:rPr>
              <a:t>pouvait</a:t>
            </a:r>
            <a:r>
              <a:rPr lang="fr-FR" dirty="0" smtClean="0"/>
              <a:t> résister </a:t>
            </a:r>
            <a:r>
              <a:rPr lang="fr-FR" dirty="0"/>
              <a:t>à de longs sièges. Il </a:t>
            </a:r>
            <a:r>
              <a:rPr lang="fr-FR" b="1" dirty="0" smtClean="0">
                <a:solidFill>
                  <a:srgbClr val="FF0000"/>
                </a:solidFill>
              </a:rPr>
              <a:t>avait</a:t>
            </a:r>
            <a:r>
              <a:rPr lang="fr-FR" dirty="0" smtClean="0"/>
              <a:t> </a:t>
            </a:r>
            <a:r>
              <a:rPr lang="fr-FR" dirty="0"/>
              <a:t>des murs épais, de hautes tours et un donjon central. En temps de guerre, il </a:t>
            </a:r>
            <a:r>
              <a:rPr lang="fr-FR" dirty="0" smtClean="0"/>
              <a:t>prot</a:t>
            </a:r>
            <a:r>
              <a:rPr lang="fr-FR" b="1" dirty="0" smtClean="0">
                <a:solidFill>
                  <a:srgbClr val="FF0000"/>
                </a:solidFill>
              </a:rPr>
              <a:t>é</a:t>
            </a:r>
            <a:r>
              <a:rPr lang="fr-FR" dirty="0" smtClean="0"/>
              <a:t>g</a:t>
            </a:r>
            <a:r>
              <a:rPr lang="fr-FR" b="1" dirty="0" smtClean="0">
                <a:solidFill>
                  <a:srgbClr val="FF0000"/>
                </a:solidFill>
              </a:rPr>
              <a:t>eait </a:t>
            </a:r>
            <a:r>
              <a:rPr lang="fr-FR" dirty="0"/>
              <a:t>ses habitants mais aussi ceux des campagnes environnantes. Il </a:t>
            </a:r>
            <a:r>
              <a:rPr lang="fr-FR" dirty="0" smtClean="0"/>
              <a:t>abrit</a:t>
            </a:r>
            <a:r>
              <a:rPr lang="fr-FR" b="1" dirty="0" smtClean="0">
                <a:solidFill>
                  <a:srgbClr val="FF0000"/>
                </a:solidFill>
              </a:rPr>
              <a:t>ait</a:t>
            </a:r>
            <a:r>
              <a:rPr lang="fr-FR" dirty="0" smtClean="0"/>
              <a:t> </a:t>
            </a:r>
            <a:r>
              <a:rPr lang="fr-FR" dirty="0"/>
              <a:t>les paysans et leurs troupeaux.</a:t>
            </a:r>
          </a:p>
          <a:p>
            <a:r>
              <a:rPr lang="fr-FR" dirty="0"/>
              <a:t>Le seigneur </a:t>
            </a:r>
            <a:r>
              <a:rPr lang="fr-FR" b="1" dirty="0" smtClean="0">
                <a:solidFill>
                  <a:srgbClr val="FF0000"/>
                </a:solidFill>
              </a:rPr>
              <a:t>était</a:t>
            </a:r>
            <a:r>
              <a:rPr lang="fr-FR" dirty="0" smtClean="0"/>
              <a:t> surtout </a:t>
            </a:r>
            <a:r>
              <a:rPr lang="fr-FR" dirty="0"/>
              <a:t>un guerrier. Très jeune, il apprend à combattre. Vers dix-huit ans, il devient chevalier. Comme il a besoin de s’entrainer à la guerre, il participe à des tournois. Sur un cheval lancé au galop, il essaie de faire tomber son adversaire avec une lance.</a:t>
            </a:r>
          </a:p>
          <a:p>
            <a:r>
              <a:rPr lang="fr-FR" dirty="0"/>
              <a:t>Quand il n’est pas à la guerre, le seigneur reste dans son château. Il administre son domaine et rend la justice. </a:t>
            </a:r>
          </a:p>
        </p:txBody>
      </p:sp>
    </p:spTree>
    <p:extLst>
      <p:ext uri="{BB962C8B-B14F-4D97-AF65-F5344CB8AC3E}">
        <p14:creationId xmlns:p14="http://schemas.microsoft.com/office/powerpoint/2010/main" val="2405228455"/>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TotalTime>
  <Words>2475</Words>
  <Application>Microsoft Office PowerPoint</Application>
  <PresentationFormat>Affichage à l'écran (4:3)</PresentationFormat>
  <Paragraphs>75</Paragraphs>
  <Slides>15</Slides>
  <Notes>0</Notes>
  <HiddenSlides>0</HiddenSlides>
  <MMClips>0</MMClips>
  <ScaleCrop>false</ScaleCrop>
  <HeadingPairs>
    <vt:vector size="4" baseType="variant">
      <vt:variant>
        <vt:lpstr>Thème</vt:lpstr>
      </vt:variant>
      <vt:variant>
        <vt:i4>1</vt:i4>
      </vt:variant>
      <vt:variant>
        <vt:lpstr>Titres des diapositives</vt:lpstr>
      </vt:variant>
      <vt:variant>
        <vt:i4>15</vt:i4>
      </vt:variant>
    </vt:vector>
  </HeadingPairs>
  <TitlesOfParts>
    <vt:vector size="16" baseType="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julie</dc:creator>
  <cp:lastModifiedBy>julie</cp:lastModifiedBy>
  <cp:revision>1</cp:revision>
  <dcterms:created xsi:type="dcterms:W3CDTF">2017-10-30T21:25:36Z</dcterms:created>
  <dcterms:modified xsi:type="dcterms:W3CDTF">2017-10-30T21:35:17Z</dcterms:modified>
</cp:coreProperties>
</file>