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smtClean="0"/>
              <a:t>Modifiez le style du titre</a:t>
            </a:r>
            <a:endParaRPr lang="fr-FR"/>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Modifiez le style des sous-titres du masque</a:t>
            </a:r>
            <a:endParaRPr lang="fr-FR"/>
          </a:p>
        </p:txBody>
      </p:sp>
      <p:sp>
        <p:nvSpPr>
          <p:cNvPr id="4" name="Espace réservé de la date 3"/>
          <p:cNvSpPr>
            <a:spLocks noGrp="1"/>
          </p:cNvSpPr>
          <p:nvPr>
            <p:ph type="dt" sz="half" idx="10"/>
          </p:nvPr>
        </p:nvSpPr>
        <p:spPr/>
        <p:txBody>
          <a:bodyPr/>
          <a:lstStyle/>
          <a:p>
            <a:fld id="{C53D8A5A-CAC5-465E-857D-CAF74F01F21B}"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25344177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53D8A5A-CAC5-465E-857D-CAF74F01F21B}"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390610313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smtClean="0"/>
              <a:t>Modifiez le style du titre</a:t>
            </a:r>
            <a:endParaRPr lang="fr-FR"/>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53D8A5A-CAC5-465E-857D-CAF74F01F21B}"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3138302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idx="1"/>
          </p:nvPr>
        </p:nvSpPr>
        <p:spPr/>
        <p:txBody>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fld id="{C53D8A5A-CAC5-465E-857D-CAF74F01F21B}"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10890398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smtClean="0"/>
              <a:t>Modifiez le style du titre</a:t>
            </a:r>
            <a:endParaRPr lang="fr-FR"/>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Modifiez les styles du texte du masque</a:t>
            </a:r>
          </a:p>
        </p:txBody>
      </p:sp>
      <p:sp>
        <p:nvSpPr>
          <p:cNvPr id="4" name="Espace réservé de la date 3"/>
          <p:cNvSpPr>
            <a:spLocks noGrp="1"/>
          </p:cNvSpPr>
          <p:nvPr>
            <p:ph type="dt" sz="half" idx="10"/>
          </p:nvPr>
        </p:nvSpPr>
        <p:spPr/>
        <p:txBody>
          <a:bodyPr/>
          <a:lstStyle/>
          <a:p>
            <a:fld id="{C53D8A5A-CAC5-465E-857D-CAF74F01F21B}" type="datetimeFigureOut">
              <a:rPr lang="fr-FR" smtClean="0"/>
              <a:t>04/01/2018</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24090072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fld id="{C53D8A5A-CAC5-465E-857D-CAF74F01F21B}" type="datetimeFigureOut">
              <a:rPr lang="fr-FR" smtClean="0"/>
              <a:t>04/01/2018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12999833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Modifiez le style du titre</a:t>
            </a:r>
            <a:endParaRPr lang="fr-FR"/>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Modifiez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fld id="{C53D8A5A-CAC5-465E-857D-CAF74F01F21B}" type="datetimeFigureOut">
              <a:rPr lang="fr-FR" smtClean="0"/>
              <a:t>04/01/2018</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17612917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Modifiez le style du titre</a:t>
            </a:r>
            <a:endParaRPr lang="fr-FR"/>
          </a:p>
        </p:txBody>
      </p:sp>
      <p:sp>
        <p:nvSpPr>
          <p:cNvPr id="3" name="Espace réservé de la date 2"/>
          <p:cNvSpPr>
            <a:spLocks noGrp="1"/>
          </p:cNvSpPr>
          <p:nvPr>
            <p:ph type="dt" sz="half" idx="10"/>
          </p:nvPr>
        </p:nvSpPr>
        <p:spPr/>
        <p:txBody>
          <a:bodyPr/>
          <a:lstStyle/>
          <a:p>
            <a:fld id="{C53D8A5A-CAC5-465E-857D-CAF74F01F21B}" type="datetimeFigureOut">
              <a:rPr lang="fr-FR" smtClean="0"/>
              <a:t>04/01/2018</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42923330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C53D8A5A-CAC5-465E-857D-CAF74F01F21B}" type="datetimeFigureOut">
              <a:rPr lang="fr-FR" smtClean="0"/>
              <a:t>04/01/2018</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29375729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smtClean="0"/>
              <a:t>Modifiez le style du titre</a:t>
            </a:r>
            <a:endParaRPr lang="fr-FR"/>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53D8A5A-CAC5-465E-857D-CAF74F01F21B}" type="datetimeFigureOut">
              <a:rPr lang="fr-FR" smtClean="0"/>
              <a:t>04/01/2018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34738990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smtClean="0"/>
              <a:t>Modifiez le style du titre</a:t>
            </a:r>
            <a:endParaRPr lang="fr-FR"/>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Modifiez les styles du texte du masque</a:t>
            </a:r>
          </a:p>
        </p:txBody>
      </p:sp>
      <p:sp>
        <p:nvSpPr>
          <p:cNvPr id="5" name="Espace réservé de la date 4"/>
          <p:cNvSpPr>
            <a:spLocks noGrp="1"/>
          </p:cNvSpPr>
          <p:nvPr>
            <p:ph type="dt" sz="half" idx="10"/>
          </p:nvPr>
        </p:nvSpPr>
        <p:spPr/>
        <p:txBody>
          <a:bodyPr/>
          <a:lstStyle/>
          <a:p>
            <a:fld id="{C53D8A5A-CAC5-465E-857D-CAF74F01F21B}" type="datetimeFigureOut">
              <a:rPr lang="fr-FR" smtClean="0"/>
              <a:t>04/01/2018</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DCB14FCE-70AA-4BCE-A17E-4BCCB48198A4}" type="slidenum">
              <a:rPr lang="fr-FR" smtClean="0"/>
              <a:t>‹N°›</a:t>
            </a:fld>
            <a:endParaRPr lang="fr-FR"/>
          </a:p>
        </p:txBody>
      </p:sp>
    </p:spTree>
    <p:extLst>
      <p:ext uri="{BB962C8B-B14F-4D97-AF65-F5344CB8AC3E}">
        <p14:creationId xmlns:p14="http://schemas.microsoft.com/office/powerpoint/2010/main" val="123291436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smtClean="0"/>
              <a:t>Modifiez le style du titre</a:t>
            </a:r>
            <a:endParaRPr lang="fr-F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smtClean="0"/>
              <a:t>Modifiez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53D8A5A-CAC5-465E-857D-CAF74F01F21B}" type="datetimeFigureOut">
              <a:rPr lang="fr-FR" smtClean="0"/>
              <a:t>04/01/2018</a:t>
            </a:fld>
            <a:endParaRPr lang="fr-FR"/>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B14FCE-70AA-4BCE-A17E-4BCCB48198A4}" type="slidenum">
              <a:rPr lang="fr-FR" smtClean="0"/>
              <a:t>‹N°›</a:t>
            </a:fld>
            <a:endParaRPr lang="fr-FR"/>
          </a:p>
        </p:txBody>
      </p:sp>
    </p:spTree>
    <p:extLst>
      <p:ext uri="{BB962C8B-B14F-4D97-AF65-F5344CB8AC3E}">
        <p14:creationId xmlns:p14="http://schemas.microsoft.com/office/powerpoint/2010/main" val="3527199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683568" y="612845"/>
            <a:ext cx="7920880" cy="4708981"/>
          </a:xfrm>
          <a:prstGeom prst="rect">
            <a:avLst/>
          </a:prstGeom>
        </p:spPr>
        <p:txBody>
          <a:bodyPr wrap="square">
            <a:spAutoFit/>
          </a:bodyPr>
          <a:lstStyle/>
          <a:p>
            <a:r>
              <a:rPr lang="fr-FR" sz="2000" b="1" dirty="0" smtClean="0"/>
              <a:t>Autour d’un compte rendu : Une expérience scientifique (2)</a:t>
            </a:r>
          </a:p>
          <a:p>
            <a:endParaRPr lang="fr-FR" sz="2000" dirty="0" smtClean="0"/>
          </a:p>
          <a:p>
            <a:r>
              <a:rPr lang="fr-FR" sz="2000" u="sng" dirty="0" smtClean="0"/>
              <a:t>La réalisation d’une mini-station d’épuration</a:t>
            </a:r>
          </a:p>
          <a:p>
            <a:endParaRPr lang="fr-FR" sz="2000" u="sng" dirty="0" smtClean="0"/>
          </a:p>
          <a:p>
            <a:r>
              <a:rPr lang="fr-FR" sz="2000" dirty="0" smtClean="0"/>
              <a:t>Dans notre classe, nous avons fabriqué une mini-station d’épuration.</a:t>
            </a:r>
          </a:p>
          <a:p>
            <a:r>
              <a:rPr lang="fr-FR" sz="2000" dirty="0" smtClean="0"/>
              <a:t>1. Nous avons découpé quatre grandes bouteilles en plastique. Puis, nous avons percé trois trous dans le fond de trois bouteilles.</a:t>
            </a:r>
          </a:p>
          <a:p>
            <a:r>
              <a:rPr lang="fr-FR" sz="2000" dirty="0" smtClean="0"/>
              <a:t>2. Dans la bouteille A, nous avons déposé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21414582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920880" cy="4708981"/>
          </a:xfrm>
          <a:prstGeom prst="rect">
            <a:avLst/>
          </a:prstGeom>
        </p:spPr>
        <p:txBody>
          <a:bodyPr wrap="square">
            <a:spAutoFit/>
          </a:bodyPr>
          <a:lstStyle/>
          <a:p>
            <a:r>
              <a:rPr lang="fr-FR" sz="2000" b="1" dirty="0" smtClean="0"/>
              <a:t>Autour d’un compte rendu : Une expérience scientifique (2)</a:t>
            </a:r>
          </a:p>
          <a:p>
            <a:endParaRPr lang="fr-FR" sz="2000" dirty="0" smtClean="0"/>
          </a:p>
          <a:p>
            <a:r>
              <a:rPr lang="fr-FR" sz="2000" u="sng" dirty="0" smtClean="0"/>
              <a:t>La réalisation d’une mini-station d’épuration</a:t>
            </a:r>
          </a:p>
          <a:p>
            <a:endParaRPr lang="fr-FR" sz="2000" u="sng" dirty="0" smtClean="0"/>
          </a:p>
          <a:p>
            <a:r>
              <a:rPr lang="fr-FR" sz="2000" dirty="0" smtClean="0"/>
              <a:t>Dans </a:t>
            </a:r>
            <a:r>
              <a:rPr lang="fr-FR" sz="2000" b="1" dirty="0" smtClean="0">
                <a:solidFill>
                  <a:srgbClr val="0070C0"/>
                </a:solidFill>
              </a:rPr>
              <a:t>leur</a:t>
            </a:r>
            <a:r>
              <a:rPr lang="fr-FR" sz="2000" dirty="0" smtClean="0"/>
              <a:t> classe, </a:t>
            </a:r>
            <a:r>
              <a:rPr lang="fr-FR" sz="2000" b="1" dirty="0" smtClean="0">
                <a:solidFill>
                  <a:srgbClr val="FF0000"/>
                </a:solidFill>
              </a:rPr>
              <a:t>les élèves ont </a:t>
            </a:r>
            <a:r>
              <a:rPr lang="fr-FR" sz="2000" b="1" dirty="0" smtClean="0">
                <a:solidFill>
                  <a:srgbClr val="00B050"/>
                </a:solidFill>
              </a:rPr>
              <a:t>fabriqué</a:t>
            </a:r>
            <a:r>
              <a:rPr lang="fr-FR" sz="2000" dirty="0" smtClean="0"/>
              <a:t> une mini-station d’épuration.</a:t>
            </a:r>
          </a:p>
          <a:p>
            <a:r>
              <a:rPr lang="fr-FR" sz="2000" dirty="0" smtClean="0"/>
              <a:t>1. Nous avons découpé quatre grandes bouteilles en plastique. Puis, nous avons percé trois trous dans le fond de trois bouteilles.</a:t>
            </a:r>
          </a:p>
          <a:p>
            <a:r>
              <a:rPr lang="fr-FR" sz="2000" dirty="0" smtClean="0"/>
              <a:t>2. Dans la bouteille A, nous avons déposé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2573302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920880" cy="4708981"/>
          </a:xfrm>
          <a:prstGeom prst="rect">
            <a:avLst/>
          </a:prstGeom>
        </p:spPr>
        <p:txBody>
          <a:bodyPr wrap="square">
            <a:spAutoFit/>
          </a:bodyPr>
          <a:lstStyle/>
          <a:p>
            <a:r>
              <a:rPr lang="fr-FR" sz="2000" b="1" dirty="0" smtClean="0"/>
              <a:t>Autour d’un compte rendu : Une expérience scientifique (2)</a:t>
            </a:r>
          </a:p>
          <a:p>
            <a:endParaRPr lang="fr-FR" sz="2000" dirty="0" smtClean="0"/>
          </a:p>
          <a:p>
            <a:r>
              <a:rPr lang="fr-FR" sz="2000" u="sng" dirty="0" smtClean="0"/>
              <a:t>La réalisation d’une mini-station d’épuration</a:t>
            </a:r>
          </a:p>
          <a:p>
            <a:endParaRPr lang="fr-FR" sz="2000" u="sng" dirty="0" smtClean="0"/>
          </a:p>
          <a:p>
            <a:r>
              <a:rPr lang="fr-FR" sz="2000" dirty="0" smtClean="0"/>
              <a:t>Dans </a:t>
            </a:r>
            <a:r>
              <a:rPr lang="fr-FR" sz="2000" b="1" dirty="0" smtClean="0">
                <a:solidFill>
                  <a:srgbClr val="0070C0"/>
                </a:solidFill>
              </a:rPr>
              <a:t>leur</a:t>
            </a:r>
            <a:r>
              <a:rPr lang="fr-FR" sz="2000" dirty="0" smtClean="0"/>
              <a:t> classe, </a:t>
            </a:r>
            <a:r>
              <a:rPr lang="fr-FR" sz="2000" b="1" dirty="0" smtClean="0">
                <a:solidFill>
                  <a:srgbClr val="FF0000"/>
                </a:solidFill>
              </a:rPr>
              <a:t>les élèves ont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Ils ont </a:t>
            </a:r>
            <a:r>
              <a:rPr lang="fr-FR" sz="2000" b="1" dirty="0" smtClean="0">
                <a:solidFill>
                  <a:srgbClr val="00B050"/>
                </a:solidFill>
              </a:rPr>
              <a:t>découpé</a:t>
            </a:r>
            <a:r>
              <a:rPr lang="fr-FR" sz="2000" dirty="0" smtClean="0"/>
              <a:t> quatre grandes bouteilles en plastique. Puis, nous avons percé trois trous dans le fond de trois bouteilles.</a:t>
            </a:r>
          </a:p>
          <a:p>
            <a:r>
              <a:rPr lang="fr-FR" sz="2000" dirty="0" smtClean="0"/>
              <a:t>2. Dans la bouteille A, nous avons déposé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2667655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920880" cy="4708981"/>
          </a:xfrm>
          <a:prstGeom prst="rect">
            <a:avLst/>
          </a:prstGeom>
        </p:spPr>
        <p:txBody>
          <a:bodyPr wrap="square">
            <a:spAutoFit/>
          </a:bodyPr>
          <a:lstStyle/>
          <a:p>
            <a:r>
              <a:rPr lang="fr-FR" sz="2000" b="1" dirty="0" smtClean="0"/>
              <a:t>Autour d’un compte rendu : Une expérience scientifique (2)</a:t>
            </a:r>
          </a:p>
          <a:p>
            <a:endParaRPr lang="fr-FR" sz="2000" dirty="0" smtClean="0"/>
          </a:p>
          <a:p>
            <a:r>
              <a:rPr lang="fr-FR" sz="2000" u="sng" dirty="0" smtClean="0"/>
              <a:t>La réalisation d’une mini-station d’épuration</a:t>
            </a:r>
          </a:p>
          <a:p>
            <a:endParaRPr lang="fr-FR" sz="2000" u="sng" dirty="0" smtClean="0"/>
          </a:p>
          <a:p>
            <a:r>
              <a:rPr lang="fr-FR" sz="2000" dirty="0" smtClean="0"/>
              <a:t>Dans </a:t>
            </a:r>
            <a:r>
              <a:rPr lang="fr-FR" sz="2000" b="1" dirty="0" smtClean="0">
                <a:solidFill>
                  <a:srgbClr val="0070C0"/>
                </a:solidFill>
              </a:rPr>
              <a:t>leur</a:t>
            </a:r>
            <a:r>
              <a:rPr lang="fr-FR" sz="2000" dirty="0" smtClean="0"/>
              <a:t> classe, </a:t>
            </a:r>
            <a:r>
              <a:rPr lang="fr-FR" sz="2000" b="1" dirty="0" smtClean="0">
                <a:solidFill>
                  <a:srgbClr val="FF0000"/>
                </a:solidFill>
              </a:rPr>
              <a:t>les élèves ont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Ils ont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ils ont </a:t>
            </a:r>
            <a:r>
              <a:rPr lang="fr-FR" sz="2000" b="1" dirty="0" smtClean="0">
                <a:solidFill>
                  <a:srgbClr val="00B050"/>
                </a:solidFill>
              </a:rPr>
              <a:t>percé</a:t>
            </a:r>
            <a:r>
              <a:rPr lang="fr-FR" sz="2000" dirty="0" smtClean="0"/>
              <a:t> trois trous dans le fond de trois bouteilles.</a:t>
            </a:r>
          </a:p>
          <a:p>
            <a:r>
              <a:rPr lang="fr-FR" sz="2000" dirty="0" smtClean="0"/>
              <a:t>2. Dans la bouteille A, nous avons déposé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5663787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920880" cy="4708981"/>
          </a:xfrm>
          <a:prstGeom prst="rect">
            <a:avLst/>
          </a:prstGeom>
        </p:spPr>
        <p:txBody>
          <a:bodyPr wrap="square">
            <a:spAutoFit/>
          </a:bodyPr>
          <a:lstStyle/>
          <a:p>
            <a:r>
              <a:rPr lang="fr-FR" sz="2000" b="1" dirty="0" smtClean="0"/>
              <a:t>Autour d’un compte rendu : Une expérience scientifique (2)</a:t>
            </a:r>
          </a:p>
          <a:p>
            <a:endParaRPr lang="fr-FR" sz="2000" dirty="0" smtClean="0"/>
          </a:p>
          <a:p>
            <a:r>
              <a:rPr lang="fr-FR" sz="2000" u="sng" dirty="0" smtClean="0"/>
              <a:t>La réalisation d’une mini-station d’épuration</a:t>
            </a:r>
          </a:p>
          <a:p>
            <a:endParaRPr lang="fr-FR" sz="2000" u="sng" dirty="0" smtClean="0"/>
          </a:p>
          <a:p>
            <a:r>
              <a:rPr lang="fr-FR" sz="2000" dirty="0" smtClean="0"/>
              <a:t>Dans </a:t>
            </a:r>
            <a:r>
              <a:rPr lang="fr-FR" sz="2000" b="1" dirty="0" smtClean="0">
                <a:solidFill>
                  <a:srgbClr val="0070C0"/>
                </a:solidFill>
              </a:rPr>
              <a:t>leur</a:t>
            </a:r>
            <a:r>
              <a:rPr lang="fr-FR" sz="2000" dirty="0" smtClean="0"/>
              <a:t> classe, </a:t>
            </a:r>
            <a:r>
              <a:rPr lang="fr-FR" sz="2000" b="1" dirty="0" smtClean="0">
                <a:solidFill>
                  <a:srgbClr val="FF0000"/>
                </a:solidFill>
              </a:rPr>
              <a:t>les élèves ont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Ils ont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ils ont </a:t>
            </a:r>
            <a:r>
              <a:rPr lang="fr-FR" sz="2000" b="1" dirty="0" smtClean="0">
                <a:solidFill>
                  <a:srgbClr val="00B050"/>
                </a:solidFill>
              </a:rPr>
              <a:t>percé</a:t>
            </a:r>
            <a:r>
              <a:rPr lang="fr-FR" sz="2000" dirty="0" smtClean="0"/>
              <a:t> trois trous dans le fond de trois bouteilles.</a:t>
            </a:r>
          </a:p>
          <a:p>
            <a:r>
              <a:rPr lang="fr-FR" sz="2000" dirty="0" smtClean="0"/>
              <a:t>2. Dans la bouteille A</a:t>
            </a:r>
            <a:r>
              <a:rPr lang="fr-FR" sz="2000" b="1" dirty="0" smtClean="0">
                <a:solidFill>
                  <a:srgbClr val="FF0000"/>
                </a:solidFill>
              </a:rPr>
              <a:t>, ils ont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nous avons placé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41856652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920880" cy="4708981"/>
          </a:xfrm>
          <a:prstGeom prst="rect">
            <a:avLst/>
          </a:prstGeom>
        </p:spPr>
        <p:txBody>
          <a:bodyPr wrap="square">
            <a:spAutoFit/>
          </a:bodyPr>
          <a:lstStyle/>
          <a:p>
            <a:r>
              <a:rPr lang="fr-FR" sz="2000" b="1" dirty="0" smtClean="0"/>
              <a:t>Autour d’un compte rendu : Une expérience scientifique (2)</a:t>
            </a:r>
          </a:p>
          <a:p>
            <a:endParaRPr lang="fr-FR" sz="2000" dirty="0" smtClean="0"/>
          </a:p>
          <a:p>
            <a:r>
              <a:rPr lang="fr-FR" sz="2000" u="sng" dirty="0" smtClean="0"/>
              <a:t>La réalisation d’une mini-station d’épuration</a:t>
            </a:r>
          </a:p>
          <a:p>
            <a:endParaRPr lang="fr-FR" sz="2000" u="sng" dirty="0" smtClean="0"/>
          </a:p>
          <a:p>
            <a:r>
              <a:rPr lang="fr-FR" sz="2000" dirty="0" smtClean="0"/>
              <a:t>Dans </a:t>
            </a:r>
            <a:r>
              <a:rPr lang="fr-FR" sz="2000" b="1" dirty="0" smtClean="0">
                <a:solidFill>
                  <a:srgbClr val="0070C0"/>
                </a:solidFill>
              </a:rPr>
              <a:t>leur</a:t>
            </a:r>
            <a:r>
              <a:rPr lang="fr-FR" sz="2000" dirty="0" smtClean="0"/>
              <a:t> classe, </a:t>
            </a:r>
            <a:r>
              <a:rPr lang="fr-FR" sz="2000" b="1" dirty="0" smtClean="0">
                <a:solidFill>
                  <a:srgbClr val="FF0000"/>
                </a:solidFill>
              </a:rPr>
              <a:t>les élèves ont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Ils ont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ils ont </a:t>
            </a:r>
            <a:r>
              <a:rPr lang="fr-FR" sz="2000" b="1" dirty="0" smtClean="0">
                <a:solidFill>
                  <a:srgbClr val="00B050"/>
                </a:solidFill>
              </a:rPr>
              <a:t>percé</a:t>
            </a:r>
            <a:r>
              <a:rPr lang="fr-FR" sz="2000" dirty="0" smtClean="0"/>
              <a:t> trois trous dans le fond de trois bouteilles.</a:t>
            </a:r>
          </a:p>
          <a:p>
            <a:r>
              <a:rPr lang="fr-FR" sz="2000" dirty="0" smtClean="0"/>
              <a:t>2. Dans la bouteille A</a:t>
            </a:r>
            <a:r>
              <a:rPr lang="fr-FR" sz="2000" b="1" dirty="0" smtClean="0">
                <a:solidFill>
                  <a:srgbClr val="FF0000"/>
                </a:solidFill>
              </a:rPr>
              <a:t>, ils ont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a:t>
            </a:r>
            <a:r>
              <a:rPr lang="fr-FR" sz="2000" b="1" dirty="0" smtClean="0">
                <a:solidFill>
                  <a:srgbClr val="FF0000"/>
                </a:solidFill>
              </a:rPr>
              <a:t>ils ont </a:t>
            </a:r>
            <a:r>
              <a:rPr lang="fr-FR" sz="2000" b="1" dirty="0" smtClean="0">
                <a:solidFill>
                  <a:srgbClr val="00B050"/>
                </a:solidFill>
              </a:rPr>
              <a:t>placé</a:t>
            </a:r>
            <a:r>
              <a:rPr lang="fr-FR" sz="2000" dirty="0" smtClean="0"/>
              <a:t> une couche de gravier. Ce gravier filtre l’eau.</a:t>
            </a:r>
          </a:p>
          <a:p>
            <a:r>
              <a:rPr lang="fr-FR" sz="2000" dirty="0" smtClean="0"/>
              <a:t>4. Dans la bouteille C, nous avons versé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33926174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920880" cy="4708981"/>
          </a:xfrm>
          <a:prstGeom prst="rect">
            <a:avLst/>
          </a:prstGeom>
        </p:spPr>
        <p:txBody>
          <a:bodyPr wrap="square">
            <a:spAutoFit/>
          </a:bodyPr>
          <a:lstStyle/>
          <a:p>
            <a:r>
              <a:rPr lang="fr-FR" sz="2000" b="1" dirty="0" smtClean="0"/>
              <a:t>Autour d’un compte rendu : Une expérience scientifique (2)</a:t>
            </a:r>
          </a:p>
          <a:p>
            <a:endParaRPr lang="fr-FR" sz="2000" dirty="0" smtClean="0"/>
          </a:p>
          <a:p>
            <a:r>
              <a:rPr lang="fr-FR" sz="2000" u="sng" dirty="0" smtClean="0"/>
              <a:t>La réalisation d’une mini-station d’épuration</a:t>
            </a:r>
          </a:p>
          <a:p>
            <a:endParaRPr lang="fr-FR" sz="2000" u="sng" dirty="0" smtClean="0"/>
          </a:p>
          <a:p>
            <a:r>
              <a:rPr lang="fr-FR" sz="2000" dirty="0" smtClean="0"/>
              <a:t>Dans </a:t>
            </a:r>
            <a:r>
              <a:rPr lang="fr-FR" sz="2000" b="1" dirty="0" smtClean="0">
                <a:solidFill>
                  <a:srgbClr val="0070C0"/>
                </a:solidFill>
              </a:rPr>
              <a:t>leur</a:t>
            </a:r>
            <a:r>
              <a:rPr lang="fr-FR" sz="2000" dirty="0" smtClean="0"/>
              <a:t> classe, </a:t>
            </a:r>
            <a:r>
              <a:rPr lang="fr-FR" sz="2000" b="1" dirty="0" smtClean="0">
                <a:solidFill>
                  <a:srgbClr val="FF0000"/>
                </a:solidFill>
              </a:rPr>
              <a:t>les élèves ont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Ils ont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ils ont </a:t>
            </a:r>
            <a:r>
              <a:rPr lang="fr-FR" sz="2000" b="1" dirty="0" smtClean="0">
                <a:solidFill>
                  <a:srgbClr val="00B050"/>
                </a:solidFill>
              </a:rPr>
              <a:t>percé</a:t>
            </a:r>
            <a:r>
              <a:rPr lang="fr-FR" sz="2000" dirty="0" smtClean="0"/>
              <a:t> trois trous dans le fond de trois bouteilles.</a:t>
            </a:r>
          </a:p>
          <a:p>
            <a:r>
              <a:rPr lang="fr-FR" sz="2000" dirty="0" smtClean="0"/>
              <a:t>2. Dans la bouteille A</a:t>
            </a:r>
            <a:r>
              <a:rPr lang="fr-FR" sz="2000" b="1" dirty="0" smtClean="0">
                <a:solidFill>
                  <a:srgbClr val="FF0000"/>
                </a:solidFill>
              </a:rPr>
              <a:t>, ils ont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a:t>
            </a:r>
            <a:r>
              <a:rPr lang="fr-FR" sz="2000" b="1" dirty="0" smtClean="0">
                <a:solidFill>
                  <a:srgbClr val="FF0000"/>
                </a:solidFill>
              </a:rPr>
              <a:t>ils ont </a:t>
            </a:r>
            <a:r>
              <a:rPr lang="fr-FR" sz="2000" b="1" dirty="0" smtClean="0">
                <a:solidFill>
                  <a:srgbClr val="00B050"/>
                </a:solidFill>
              </a:rPr>
              <a:t>placé</a:t>
            </a:r>
            <a:r>
              <a:rPr lang="fr-FR" sz="2000" dirty="0" smtClean="0"/>
              <a:t> une couche de gravier. Ce gravier filtre l’eau.</a:t>
            </a:r>
          </a:p>
          <a:p>
            <a:r>
              <a:rPr lang="fr-FR" sz="2000" dirty="0" smtClean="0"/>
              <a:t>4. Dans la bouteille C, </a:t>
            </a:r>
            <a:r>
              <a:rPr lang="fr-FR" sz="2000" b="1" dirty="0" smtClean="0">
                <a:solidFill>
                  <a:srgbClr val="FF0000"/>
                </a:solidFill>
              </a:rPr>
              <a:t>ils ont </a:t>
            </a:r>
            <a:r>
              <a:rPr lang="fr-FR" sz="2000" b="1" dirty="0" smtClean="0">
                <a:solidFill>
                  <a:srgbClr val="00B050"/>
                </a:solidFill>
              </a:rPr>
              <a:t>versé</a:t>
            </a:r>
            <a:r>
              <a:rPr lang="fr-FR" sz="2000" dirty="0" smtClean="0"/>
              <a:t> du sable. Dessus, nous avons étalé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55318046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920880" cy="4708981"/>
          </a:xfrm>
          <a:prstGeom prst="rect">
            <a:avLst/>
          </a:prstGeom>
        </p:spPr>
        <p:txBody>
          <a:bodyPr wrap="square">
            <a:spAutoFit/>
          </a:bodyPr>
          <a:lstStyle/>
          <a:p>
            <a:r>
              <a:rPr lang="fr-FR" sz="2000" b="1" dirty="0" smtClean="0"/>
              <a:t>Autour d’un compte rendu : Une expérience scientifique (2)</a:t>
            </a:r>
          </a:p>
          <a:p>
            <a:endParaRPr lang="fr-FR" sz="2000" dirty="0" smtClean="0"/>
          </a:p>
          <a:p>
            <a:r>
              <a:rPr lang="fr-FR" sz="2000" u="sng" dirty="0" smtClean="0"/>
              <a:t>La réalisation d’une mini-station d’épuration</a:t>
            </a:r>
          </a:p>
          <a:p>
            <a:endParaRPr lang="fr-FR" sz="2000" u="sng" dirty="0" smtClean="0"/>
          </a:p>
          <a:p>
            <a:r>
              <a:rPr lang="fr-FR" sz="2000" dirty="0" smtClean="0"/>
              <a:t>Dans </a:t>
            </a:r>
            <a:r>
              <a:rPr lang="fr-FR" sz="2000" b="1" dirty="0" smtClean="0">
                <a:solidFill>
                  <a:srgbClr val="0070C0"/>
                </a:solidFill>
              </a:rPr>
              <a:t>leur</a:t>
            </a:r>
            <a:r>
              <a:rPr lang="fr-FR" sz="2000" dirty="0" smtClean="0"/>
              <a:t> classe, </a:t>
            </a:r>
            <a:r>
              <a:rPr lang="fr-FR" sz="2000" b="1" dirty="0" smtClean="0">
                <a:solidFill>
                  <a:srgbClr val="FF0000"/>
                </a:solidFill>
              </a:rPr>
              <a:t>les élèves ont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Ils ont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ils ont </a:t>
            </a:r>
            <a:r>
              <a:rPr lang="fr-FR" sz="2000" b="1" dirty="0" smtClean="0">
                <a:solidFill>
                  <a:srgbClr val="00B050"/>
                </a:solidFill>
              </a:rPr>
              <a:t>percé</a:t>
            </a:r>
            <a:r>
              <a:rPr lang="fr-FR" sz="2000" dirty="0" smtClean="0"/>
              <a:t> trois trous dans le fond de trois bouteilles.</a:t>
            </a:r>
          </a:p>
          <a:p>
            <a:r>
              <a:rPr lang="fr-FR" sz="2000" dirty="0" smtClean="0"/>
              <a:t>2. Dans la bouteille A</a:t>
            </a:r>
            <a:r>
              <a:rPr lang="fr-FR" sz="2000" b="1" dirty="0" smtClean="0">
                <a:solidFill>
                  <a:srgbClr val="FF0000"/>
                </a:solidFill>
              </a:rPr>
              <a:t>, ils ont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a:t>
            </a:r>
            <a:r>
              <a:rPr lang="fr-FR" sz="2000" b="1" dirty="0" smtClean="0">
                <a:solidFill>
                  <a:srgbClr val="FF0000"/>
                </a:solidFill>
              </a:rPr>
              <a:t>ils ont </a:t>
            </a:r>
            <a:r>
              <a:rPr lang="fr-FR" sz="2000" b="1" dirty="0" smtClean="0">
                <a:solidFill>
                  <a:srgbClr val="00B050"/>
                </a:solidFill>
              </a:rPr>
              <a:t>placé</a:t>
            </a:r>
            <a:r>
              <a:rPr lang="fr-FR" sz="2000" dirty="0" smtClean="0"/>
              <a:t> une couche de gravier. Ce gravier filtre l’eau.</a:t>
            </a:r>
          </a:p>
          <a:p>
            <a:r>
              <a:rPr lang="fr-FR" sz="2000" dirty="0" smtClean="0"/>
              <a:t>4. Dans la bouteille C, </a:t>
            </a:r>
            <a:r>
              <a:rPr lang="fr-FR" sz="2000" b="1" dirty="0" smtClean="0">
                <a:solidFill>
                  <a:srgbClr val="FF0000"/>
                </a:solidFill>
              </a:rPr>
              <a:t>ils ont </a:t>
            </a:r>
            <a:r>
              <a:rPr lang="fr-FR" sz="2000" b="1" dirty="0" smtClean="0">
                <a:solidFill>
                  <a:srgbClr val="00B050"/>
                </a:solidFill>
              </a:rPr>
              <a:t>versé</a:t>
            </a:r>
            <a:r>
              <a:rPr lang="fr-FR" sz="2000" dirty="0" smtClean="0"/>
              <a:t> du sable. Dessus, </a:t>
            </a:r>
            <a:r>
              <a:rPr lang="fr-FR" sz="2000" b="1" dirty="0" smtClean="0">
                <a:solidFill>
                  <a:srgbClr val="FF0000"/>
                </a:solidFill>
              </a:rPr>
              <a:t>ils ont </a:t>
            </a:r>
            <a:r>
              <a:rPr lang="fr-FR" sz="2000" b="1" dirty="0" smtClean="0">
                <a:solidFill>
                  <a:srgbClr val="00B050"/>
                </a:solidFill>
              </a:rPr>
              <a:t>étalé</a:t>
            </a:r>
            <a:r>
              <a:rPr lang="fr-FR" sz="2000" dirty="0" smtClean="0"/>
              <a:t> du charbon de bois. Le charbon de bois détruit les produits chimiques et le sable filtre l’eau, une dernière fois.</a:t>
            </a:r>
          </a:p>
          <a:p>
            <a:r>
              <a:rPr lang="fr-FR" sz="2000" dirty="0" smtClean="0"/>
              <a:t>5. Dans la bouteille D, nous n’avons rien mis.</a:t>
            </a:r>
            <a:endParaRPr lang="fr-FR" sz="2000" dirty="0"/>
          </a:p>
        </p:txBody>
      </p:sp>
    </p:spTree>
    <p:extLst>
      <p:ext uri="{BB962C8B-B14F-4D97-AF65-F5344CB8AC3E}">
        <p14:creationId xmlns:p14="http://schemas.microsoft.com/office/powerpoint/2010/main" val="19296272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683568" y="612845"/>
            <a:ext cx="7920880" cy="4708981"/>
          </a:xfrm>
          <a:prstGeom prst="rect">
            <a:avLst/>
          </a:prstGeom>
        </p:spPr>
        <p:txBody>
          <a:bodyPr wrap="square">
            <a:spAutoFit/>
          </a:bodyPr>
          <a:lstStyle/>
          <a:p>
            <a:r>
              <a:rPr lang="fr-FR" sz="2000" b="1" dirty="0" smtClean="0"/>
              <a:t>Autour d’un compte rendu : Une expérience scientifique (2)</a:t>
            </a:r>
          </a:p>
          <a:p>
            <a:endParaRPr lang="fr-FR" sz="2000" dirty="0" smtClean="0"/>
          </a:p>
          <a:p>
            <a:r>
              <a:rPr lang="fr-FR" sz="2000" u="sng" dirty="0" smtClean="0"/>
              <a:t>La réalisation d’une mini-station d’épuration</a:t>
            </a:r>
          </a:p>
          <a:p>
            <a:endParaRPr lang="fr-FR" sz="2000" u="sng" dirty="0" smtClean="0"/>
          </a:p>
          <a:p>
            <a:r>
              <a:rPr lang="fr-FR" sz="2000" dirty="0" smtClean="0"/>
              <a:t>Dans </a:t>
            </a:r>
            <a:r>
              <a:rPr lang="fr-FR" sz="2000" b="1" dirty="0" smtClean="0">
                <a:solidFill>
                  <a:srgbClr val="0070C0"/>
                </a:solidFill>
              </a:rPr>
              <a:t>leur</a:t>
            </a:r>
            <a:r>
              <a:rPr lang="fr-FR" sz="2000" dirty="0" smtClean="0"/>
              <a:t> classe, </a:t>
            </a:r>
            <a:r>
              <a:rPr lang="fr-FR" sz="2000" b="1" dirty="0" smtClean="0">
                <a:solidFill>
                  <a:srgbClr val="FF0000"/>
                </a:solidFill>
              </a:rPr>
              <a:t>les élèves ont </a:t>
            </a:r>
            <a:r>
              <a:rPr lang="fr-FR" sz="2000" b="1" dirty="0" smtClean="0">
                <a:solidFill>
                  <a:srgbClr val="00B050"/>
                </a:solidFill>
              </a:rPr>
              <a:t>fabriqué</a:t>
            </a:r>
            <a:r>
              <a:rPr lang="fr-FR" sz="2000" dirty="0" smtClean="0"/>
              <a:t> une mini-station d’épuration.</a:t>
            </a:r>
          </a:p>
          <a:p>
            <a:r>
              <a:rPr lang="fr-FR" sz="2000" dirty="0" smtClean="0"/>
              <a:t>1. </a:t>
            </a:r>
            <a:r>
              <a:rPr lang="fr-FR" sz="2000" b="1" dirty="0" smtClean="0">
                <a:solidFill>
                  <a:srgbClr val="FF0000"/>
                </a:solidFill>
              </a:rPr>
              <a:t>Ils ont </a:t>
            </a:r>
            <a:r>
              <a:rPr lang="fr-FR" sz="2000" b="1" dirty="0" smtClean="0">
                <a:solidFill>
                  <a:srgbClr val="00B050"/>
                </a:solidFill>
              </a:rPr>
              <a:t>découpé</a:t>
            </a:r>
            <a:r>
              <a:rPr lang="fr-FR" sz="2000" dirty="0" smtClean="0"/>
              <a:t> quatre grandes bouteilles en plastique. Puis, </a:t>
            </a:r>
            <a:r>
              <a:rPr lang="fr-FR" sz="2000" b="1" dirty="0" smtClean="0">
                <a:solidFill>
                  <a:srgbClr val="FF0000"/>
                </a:solidFill>
              </a:rPr>
              <a:t>ils ont </a:t>
            </a:r>
            <a:r>
              <a:rPr lang="fr-FR" sz="2000" b="1" dirty="0" smtClean="0">
                <a:solidFill>
                  <a:srgbClr val="00B050"/>
                </a:solidFill>
              </a:rPr>
              <a:t>percé</a:t>
            </a:r>
            <a:r>
              <a:rPr lang="fr-FR" sz="2000" dirty="0" smtClean="0"/>
              <a:t> trois trous dans le fond de trois bouteilles.</a:t>
            </a:r>
          </a:p>
          <a:p>
            <a:r>
              <a:rPr lang="fr-FR" sz="2000" dirty="0" smtClean="0"/>
              <a:t>2. Dans la bouteille A</a:t>
            </a:r>
            <a:r>
              <a:rPr lang="fr-FR" sz="2000" b="1" dirty="0" smtClean="0">
                <a:solidFill>
                  <a:srgbClr val="FF0000"/>
                </a:solidFill>
              </a:rPr>
              <a:t>, ils ont </a:t>
            </a:r>
            <a:r>
              <a:rPr lang="fr-FR" sz="2000" b="1" dirty="0" smtClean="0">
                <a:solidFill>
                  <a:srgbClr val="00B050"/>
                </a:solidFill>
              </a:rPr>
              <a:t>déposé</a:t>
            </a:r>
            <a:r>
              <a:rPr lang="fr-FR" sz="2000" dirty="0" smtClean="0"/>
              <a:t> une grille. Cette grille arrête les gros débris naturels.</a:t>
            </a:r>
          </a:p>
          <a:p>
            <a:r>
              <a:rPr lang="fr-FR" sz="2000" dirty="0" smtClean="0"/>
              <a:t>3. Dans la bouteille B, </a:t>
            </a:r>
            <a:r>
              <a:rPr lang="fr-FR" sz="2000" b="1" dirty="0" smtClean="0">
                <a:solidFill>
                  <a:srgbClr val="FF0000"/>
                </a:solidFill>
              </a:rPr>
              <a:t>ils ont </a:t>
            </a:r>
            <a:r>
              <a:rPr lang="fr-FR" sz="2000" b="1" dirty="0" smtClean="0">
                <a:solidFill>
                  <a:srgbClr val="00B050"/>
                </a:solidFill>
              </a:rPr>
              <a:t>placé</a:t>
            </a:r>
            <a:r>
              <a:rPr lang="fr-FR" sz="2000" dirty="0" smtClean="0"/>
              <a:t> une couche de gravier. Ce gravier filtre l’eau.</a:t>
            </a:r>
          </a:p>
          <a:p>
            <a:r>
              <a:rPr lang="fr-FR" sz="2000" dirty="0" smtClean="0"/>
              <a:t>4. Dans la bouteille C, </a:t>
            </a:r>
            <a:r>
              <a:rPr lang="fr-FR" sz="2000" b="1" dirty="0" smtClean="0">
                <a:solidFill>
                  <a:srgbClr val="FF0000"/>
                </a:solidFill>
              </a:rPr>
              <a:t>ils ont </a:t>
            </a:r>
            <a:r>
              <a:rPr lang="fr-FR" sz="2000" b="1" dirty="0" smtClean="0">
                <a:solidFill>
                  <a:srgbClr val="00B050"/>
                </a:solidFill>
              </a:rPr>
              <a:t>versé</a:t>
            </a:r>
            <a:r>
              <a:rPr lang="fr-FR" sz="2000" dirty="0" smtClean="0"/>
              <a:t> du sable. Dessus, </a:t>
            </a:r>
            <a:r>
              <a:rPr lang="fr-FR" sz="2000" b="1" dirty="0" smtClean="0">
                <a:solidFill>
                  <a:srgbClr val="FF0000"/>
                </a:solidFill>
              </a:rPr>
              <a:t>ils ont </a:t>
            </a:r>
            <a:r>
              <a:rPr lang="fr-FR" sz="2000" b="1" dirty="0" smtClean="0">
                <a:solidFill>
                  <a:srgbClr val="00B050"/>
                </a:solidFill>
              </a:rPr>
              <a:t>étalé</a:t>
            </a:r>
            <a:r>
              <a:rPr lang="fr-FR" sz="2000" dirty="0" smtClean="0"/>
              <a:t> du charbon de bois. Le charbon de bois détruit les produits chimiques et le sable filtre l’eau, une dernière fois.</a:t>
            </a:r>
          </a:p>
          <a:p>
            <a:r>
              <a:rPr lang="fr-FR" sz="2000" dirty="0" smtClean="0"/>
              <a:t>5. Dans la bouteille D, </a:t>
            </a:r>
            <a:r>
              <a:rPr lang="fr-FR" sz="2000" b="1" dirty="0" smtClean="0">
                <a:solidFill>
                  <a:srgbClr val="FF0000"/>
                </a:solidFill>
              </a:rPr>
              <a:t>ils</a:t>
            </a:r>
            <a:r>
              <a:rPr lang="fr-FR" sz="2000" dirty="0" smtClean="0"/>
              <a:t> n’</a:t>
            </a:r>
            <a:r>
              <a:rPr lang="fr-FR" sz="2000" b="1" dirty="0" smtClean="0">
                <a:solidFill>
                  <a:srgbClr val="FF0000"/>
                </a:solidFill>
              </a:rPr>
              <a:t>ont</a:t>
            </a:r>
            <a:r>
              <a:rPr lang="fr-FR" sz="2000" dirty="0" smtClean="0"/>
              <a:t> rien </a:t>
            </a:r>
            <a:r>
              <a:rPr lang="fr-FR" sz="2000" b="1" dirty="0" smtClean="0">
                <a:solidFill>
                  <a:srgbClr val="00B050"/>
                </a:solidFill>
              </a:rPr>
              <a:t>mis</a:t>
            </a:r>
            <a:r>
              <a:rPr lang="fr-FR" sz="2000" dirty="0" smtClean="0"/>
              <a:t>.</a:t>
            </a:r>
            <a:endParaRPr lang="fr-FR" sz="2000" dirty="0"/>
          </a:p>
        </p:txBody>
      </p:sp>
    </p:spTree>
    <p:extLst>
      <p:ext uri="{BB962C8B-B14F-4D97-AF65-F5344CB8AC3E}">
        <p14:creationId xmlns:p14="http://schemas.microsoft.com/office/powerpoint/2010/main" val="2308641335"/>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TotalTime>
  <Words>1322</Words>
  <Application>Microsoft Office PowerPoint</Application>
  <PresentationFormat>Affichage à l'écran (4:3)</PresentationFormat>
  <Paragraphs>90</Paragraphs>
  <Slides>9</Slides>
  <Notes>0</Notes>
  <HiddenSlides>0</HiddenSlides>
  <MMClips>0</MMClips>
  <ScaleCrop>false</ScaleCrop>
  <HeadingPairs>
    <vt:vector size="4" baseType="variant">
      <vt:variant>
        <vt:lpstr>Thème</vt:lpstr>
      </vt:variant>
      <vt:variant>
        <vt:i4>1</vt:i4>
      </vt:variant>
      <vt:variant>
        <vt:lpstr>Titres des diapositives</vt:lpstr>
      </vt:variant>
      <vt:variant>
        <vt:i4>9</vt:i4>
      </vt:variant>
    </vt:vector>
  </HeadingPairs>
  <TitlesOfParts>
    <vt:vector size="10" baseType="lpstr">
      <vt:lpstr>Thème Office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dc:creator>
  <cp:lastModifiedBy>julie</cp:lastModifiedBy>
  <cp:revision>1</cp:revision>
  <dcterms:created xsi:type="dcterms:W3CDTF">2018-01-04T17:06:51Z</dcterms:created>
  <dcterms:modified xsi:type="dcterms:W3CDTF">2018-01-04T17:15:29Z</dcterms:modified>
</cp:coreProperties>
</file>