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0" d="100"/>
          <a:sy n="110" d="100"/>
        </p:scale>
        <p:origin x="24" y="-3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55CEE551-281C-4531-B0A2-4ADD238B5D6E}" type="datetimeFigureOut">
              <a:rPr lang="fr-FR" smtClean="0"/>
              <a:t>15/01/2018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D71FFC1-106C-46A9-83D1-EFB95598E945}" type="slidenum">
              <a:rPr lang="fr-FR" smtClean="0"/>
              <a:t>‹N°›</a:t>
            </a:fld>
            <a:endParaRPr lang="fr-FR"/>
          </a:p>
        </p:txBody>
      </p:sp>
    </p:spTree>
    <p:extLst>
      <p:ext uri="{BB962C8B-B14F-4D97-AF65-F5344CB8AC3E}">
        <p14:creationId xmlns:p14="http://schemas.microsoft.com/office/powerpoint/2010/main" val="3765662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5CEE551-281C-4531-B0A2-4ADD238B5D6E}" type="datetimeFigureOut">
              <a:rPr lang="fr-FR" smtClean="0"/>
              <a:t>15/01/2018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D71FFC1-106C-46A9-83D1-EFB95598E945}" type="slidenum">
              <a:rPr lang="fr-FR" smtClean="0"/>
              <a:t>‹N°›</a:t>
            </a:fld>
            <a:endParaRPr lang="fr-FR"/>
          </a:p>
        </p:txBody>
      </p:sp>
    </p:spTree>
    <p:extLst>
      <p:ext uri="{BB962C8B-B14F-4D97-AF65-F5344CB8AC3E}">
        <p14:creationId xmlns:p14="http://schemas.microsoft.com/office/powerpoint/2010/main" val="967596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5CEE551-281C-4531-B0A2-4ADD238B5D6E}" type="datetimeFigureOut">
              <a:rPr lang="fr-FR" smtClean="0"/>
              <a:t>15/01/2018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D71FFC1-106C-46A9-83D1-EFB95598E945}" type="slidenum">
              <a:rPr lang="fr-FR" smtClean="0"/>
              <a:t>‹N°›</a:t>
            </a:fld>
            <a:endParaRPr lang="fr-FR"/>
          </a:p>
        </p:txBody>
      </p:sp>
    </p:spTree>
    <p:extLst>
      <p:ext uri="{BB962C8B-B14F-4D97-AF65-F5344CB8AC3E}">
        <p14:creationId xmlns:p14="http://schemas.microsoft.com/office/powerpoint/2010/main" val="3017156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5CEE551-281C-4531-B0A2-4ADD238B5D6E}" type="datetimeFigureOut">
              <a:rPr lang="fr-FR" smtClean="0"/>
              <a:t>15/01/2018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D71FFC1-106C-46A9-83D1-EFB95598E945}" type="slidenum">
              <a:rPr lang="fr-FR" smtClean="0"/>
              <a:t>‹N°›</a:t>
            </a:fld>
            <a:endParaRPr lang="fr-FR"/>
          </a:p>
        </p:txBody>
      </p:sp>
    </p:spTree>
    <p:extLst>
      <p:ext uri="{BB962C8B-B14F-4D97-AF65-F5344CB8AC3E}">
        <p14:creationId xmlns:p14="http://schemas.microsoft.com/office/powerpoint/2010/main" val="29381129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55CEE551-281C-4531-B0A2-4ADD238B5D6E}" type="datetimeFigureOut">
              <a:rPr lang="fr-FR" smtClean="0"/>
              <a:t>15/01/2018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D71FFC1-106C-46A9-83D1-EFB95598E945}" type="slidenum">
              <a:rPr lang="fr-FR" smtClean="0"/>
              <a:t>‹N°›</a:t>
            </a:fld>
            <a:endParaRPr lang="fr-FR"/>
          </a:p>
        </p:txBody>
      </p:sp>
    </p:spTree>
    <p:extLst>
      <p:ext uri="{BB962C8B-B14F-4D97-AF65-F5344CB8AC3E}">
        <p14:creationId xmlns:p14="http://schemas.microsoft.com/office/powerpoint/2010/main" val="2189129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55CEE551-281C-4531-B0A2-4ADD238B5D6E}" type="datetimeFigureOut">
              <a:rPr lang="fr-FR" smtClean="0"/>
              <a:t>15/01/2018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D71FFC1-106C-46A9-83D1-EFB95598E945}" type="slidenum">
              <a:rPr lang="fr-FR" smtClean="0"/>
              <a:t>‹N°›</a:t>
            </a:fld>
            <a:endParaRPr lang="fr-FR"/>
          </a:p>
        </p:txBody>
      </p:sp>
    </p:spTree>
    <p:extLst>
      <p:ext uri="{BB962C8B-B14F-4D97-AF65-F5344CB8AC3E}">
        <p14:creationId xmlns:p14="http://schemas.microsoft.com/office/powerpoint/2010/main" val="2105191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55CEE551-281C-4531-B0A2-4ADD238B5D6E}" type="datetimeFigureOut">
              <a:rPr lang="fr-FR" smtClean="0"/>
              <a:t>15/01/2018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D71FFC1-106C-46A9-83D1-EFB95598E945}" type="slidenum">
              <a:rPr lang="fr-FR" smtClean="0"/>
              <a:t>‹N°›</a:t>
            </a:fld>
            <a:endParaRPr lang="fr-FR"/>
          </a:p>
        </p:txBody>
      </p:sp>
    </p:spTree>
    <p:extLst>
      <p:ext uri="{BB962C8B-B14F-4D97-AF65-F5344CB8AC3E}">
        <p14:creationId xmlns:p14="http://schemas.microsoft.com/office/powerpoint/2010/main" val="2005800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55CEE551-281C-4531-B0A2-4ADD238B5D6E}" type="datetimeFigureOut">
              <a:rPr lang="fr-FR" smtClean="0"/>
              <a:t>15/01/2018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D71FFC1-106C-46A9-83D1-EFB95598E945}" type="slidenum">
              <a:rPr lang="fr-FR" smtClean="0"/>
              <a:t>‹N°›</a:t>
            </a:fld>
            <a:endParaRPr lang="fr-FR"/>
          </a:p>
        </p:txBody>
      </p:sp>
    </p:spTree>
    <p:extLst>
      <p:ext uri="{BB962C8B-B14F-4D97-AF65-F5344CB8AC3E}">
        <p14:creationId xmlns:p14="http://schemas.microsoft.com/office/powerpoint/2010/main" val="2653812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5CEE551-281C-4531-B0A2-4ADD238B5D6E}" type="datetimeFigureOut">
              <a:rPr lang="fr-FR" smtClean="0"/>
              <a:t>15/01/2018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D71FFC1-106C-46A9-83D1-EFB95598E945}" type="slidenum">
              <a:rPr lang="fr-FR" smtClean="0"/>
              <a:t>‹N°›</a:t>
            </a:fld>
            <a:endParaRPr lang="fr-FR"/>
          </a:p>
        </p:txBody>
      </p:sp>
    </p:spTree>
    <p:extLst>
      <p:ext uri="{BB962C8B-B14F-4D97-AF65-F5344CB8AC3E}">
        <p14:creationId xmlns:p14="http://schemas.microsoft.com/office/powerpoint/2010/main" val="3491981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5CEE551-281C-4531-B0A2-4ADD238B5D6E}" type="datetimeFigureOut">
              <a:rPr lang="fr-FR" smtClean="0"/>
              <a:t>15/01/2018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D71FFC1-106C-46A9-83D1-EFB95598E945}" type="slidenum">
              <a:rPr lang="fr-FR" smtClean="0"/>
              <a:t>‹N°›</a:t>
            </a:fld>
            <a:endParaRPr lang="fr-FR"/>
          </a:p>
        </p:txBody>
      </p:sp>
    </p:spTree>
    <p:extLst>
      <p:ext uri="{BB962C8B-B14F-4D97-AF65-F5344CB8AC3E}">
        <p14:creationId xmlns:p14="http://schemas.microsoft.com/office/powerpoint/2010/main" val="20815371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5CEE551-281C-4531-B0A2-4ADD238B5D6E}" type="datetimeFigureOut">
              <a:rPr lang="fr-FR" smtClean="0"/>
              <a:t>15/01/2018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D71FFC1-106C-46A9-83D1-EFB95598E945}" type="slidenum">
              <a:rPr lang="fr-FR" smtClean="0"/>
              <a:t>‹N°›</a:t>
            </a:fld>
            <a:endParaRPr lang="fr-FR"/>
          </a:p>
        </p:txBody>
      </p:sp>
    </p:spTree>
    <p:extLst>
      <p:ext uri="{BB962C8B-B14F-4D97-AF65-F5344CB8AC3E}">
        <p14:creationId xmlns:p14="http://schemas.microsoft.com/office/powerpoint/2010/main" val="2753071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CEE551-281C-4531-B0A2-4ADD238B5D6E}" type="datetimeFigureOut">
              <a:rPr lang="fr-FR" smtClean="0"/>
              <a:t>15/01/2018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71FFC1-106C-46A9-83D1-EFB95598E945}" type="slidenum">
              <a:rPr lang="fr-FR" smtClean="0"/>
              <a:t>‹N°›</a:t>
            </a:fld>
            <a:endParaRPr lang="fr-FR"/>
          </a:p>
        </p:txBody>
      </p:sp>
    </p:spTree>
    <p:extLst>
      <p:ext uri="{BB962C8B-B14F-4D97-AF65-F5344CB8AC3E}">
        <p14:creationId xmlns:p14="http://schemas.microsoft.com/office/powerpoint/2010/main" val="379705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16140" y="476672"/>
            <a:ext cx="7776864" cy="4493538"/>
          </a:xfrm>
          <a:prstGeom prst="rect">
            <a:avLst/>
          </a:prstGeom>
        </p:spPr>
        <p:txBody>
          <a:bodyPr wrap="square">
            <a:spAutoFit/>
          </a:bodyPr>
          <a:lstStyle/>
          <a:p>
            <a:r>
              <a:rPr lang="fr-FR" sz="2200" b="1" dirty="0" smtClean="0"/>
              <a:t>Seule dans la nuit</a:t>
            </a:r>
          </a:p>
          <a:p>
            <a:endParaRPr lang="fr-FR" sz="2200" dirty="0" smtClean="0"/>
          </a:p>
          <a:p>
            <a:r>
              <a:rPr lang="fr-FR" sz="2200" dirty="0" smtClean="0"/>
              <a:t>En ce soir de Noël, Mme Thénardier dit à Cosette : « Il n’y a plus d’eau ! Va en puiser à la source. » Cosette quitte l’auberge avec un seau, elle longe une rangée de boutiques. Dans la vitrine de la dernière baraque, elle voit une immense poupée. La jeune orpheline ne peut pas détacher ses yeux de cette prodigieuse poupée : elle admire la belle robe rose, les beaux cheveux lisses. Elle pense : « Comme elle doit être heureuse cette poupée-là ! »</a:t>
            </a:r>
          </a:p>
          <a:p>
            <a:r>
              <a:rPr lang="fr-FR" sz="2200" dirty="0" smtClean="0"/>
              <a:t>Enfin, elle quitte la baraque et elle avance lentement vers la sortie du village. Les ténèbres sont de plus en plus épaisses. La fillette âgée seulement de huit ans est terrifiée. Après quelques hésitations, au bord d’un champ, elle prend le chemin de la source. </a:t>
            </a:r>
            <a:endParaRPr lang="fr-FR" sz="2200" dirty="0"/>
          </a:p>
        </p:txBody>
      </p:sp>
    </p:spTree>
    <p:extLst>
      <p:ext uri="{BB962C8B-B14F-4D97-AF65-F5344CB8AC3E}">
        <p14:creationId xmlns:p14="http://schemas.microsoft.com/office/powerpoint/2010/main" val="6158991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140" y="476672"/>
            <a:ext cx="7776864" cy="4493538"/>
          </a:xfrm>
          <a:prstGeom prst="rect">
            <a:avLst/>
          </a:prstGeom>
        </p:spPr>
        <p:txBody>
          <a:bodyPr wrap="square">
            <a:spAutoFit/>
          </a:bodyPr>
          <a:lstStyle/>
          <a:p>
            <a:r>
              <a:rPr lang="fr-FR" sz="2200" b="1" dirty="0" smtClean="0"/>
              <a:t>Seule dans la nuit</a:t>
            </a:r>
          </a:p>
          <a:p>
            <a:endParaRPr lang="fr-FR" sz="2200" dirty="0" smtClean="0"/>
          </a:p>
          <a:p>
            <a:r>
              <a:rPr lang="fr-FR" sz="2200" dirty="0" smtClean="0"/>
              <a:t>En ce soir de Noël, Mme Thénardier </a:t>
            </a:r>
            <a:r>
              <a:rPr lang="fr-FR" sz="2200" b="1" dirty="0" smtClean="0">
                <a:solidFill>
                  <a:srgbClr val="FF0000"/>
                </a:solidFill>
              </a:rPr>
              <a:t>a </a:t>
            </a:r>
            <a:r>
              <a:rPr lang="fr-FR" sz="2200" b="1" dirty="0" smtClean="0">
                <a:solidFill>
                  <a:srgbClr val="00B050"/>
                </a:solidFill>
              </a:rPr>
              <a:t>dit</a:t>
            </a:r>
            <a:r>
              <a:rPr lang="fr-FR" sz="2200" b="1" dirty="0" smtClean="0">
                <a:solidFill>
                  <a:srgbClr val="FF0000"/>
                </a:solidFill>
              </a:rPr>
              <a:t> </a:t>
            </a:r>
            <a:r>
              <a:rPr lang="fr-FR" sz="2200" dirty="0" smtClean="0"/>
              <a:t>à Cosette : « Il n’y a plus d’eau ! Va en puiser à la source. » Cosette </a:t>
            </a:r>
            <a:r>
              <a:rPr lang="fr-FR" sz="2200" b="1" dirty="0" smtClean="0">
                <a:solidFill>
                  <a:srgbClr val="FF0000"/>
                </a:solidFill>
              </a:rPr>
              <a:t>a </a:t>
            </a:r>
            <a:r>
              <a:rPr lang="fr-FR" sz="2200" b="1" dirty="0" smtClean="0">
                <a:solidFill>
                  <a:srgbClr val="00B050"/>
                </a:solidFill>
              </a:rPr>
              <a:t>quitté</a:t>
            </a:r>
            <a:r>
              <a:rPr lang="fr-FR" sz="2200" b="1" dirty="0" smtClean="0">
                <a:solidFill>
                  <a:srgbClr val="FF0000"/>
                </a:solidFill>
              </a:rPr>
              <a:t>  </a:t>
            </a:r>
            <a:r>
              <a:rPr lang="fr-FR" sz="2200" dirty="0" smtClean="0"/>
              <a:t>l’auberge avec un seau, elle </a:t>
            </a:r>
            <a:r>
              <a:rPr lang="fr-FR" sz="2200" b="1" dirty="0" smtClean="0">
                <a:solidFill>
                  <a:srgbClr val="FF0000"/>
                </a:solidFill>
              </a:rPr>
              <a:t>a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elle </a:t>
            </a:r>
            <a:r>
              <a:rPr lang="fr-FR" sz="2200" b="1" dirty="0" smtClean="0">
                <a:solidFill>
                  <a:srgbClr val="FF0000"/>
                </a:solidFill>
              </a:rPr>
              <a:t>a </a:t>
            </a:r>
            <a:r>
              <a:rPr lang="fr-FR" sz="2200" b="1" dirty="0" smtClean="0">
                <a:solidFill>
                  <a:srgbClr val="00B050"/>
                </a:solidFill>
              </a:rPr>
              <a:t>vu</a:t>
            </a:r>
            <a:r>
              <a:rPr lang="fr-FR" sz="2200" b="1" dirty="0" smtClean="0">
                <a:solidFill>
                  <a:srgbClr val="FF0000"/>
                </a:solidFill>
              </a:rPr>
              <a:t> </a:t>
            </a:r>
            <a:r>
              <a:rPr lang="fr-FR" sz="2200" dirty="0" smtClean="0"/>
              <a:t>une immense poupée. La jeune orpheline ne </a:t>
            </a:r>
            <a:r>
              <a:rPr lang="fr-FR" sz="2200" b="1" dirty="0" smtClean="0">
                <a:solidFill>
                  <a:srgbClr val="FF0000"/>
                </a:solidFill>
              </a:rPr>
              <a:t>pouvait</a:t>
            </a:r>
            <a:r>
              <a:rPr lang="fr-FR" sz="2200" dirty="0" smtClean="0"/>
              <a:t> pas détacher ses yeux de cette prodigieuse poupée : elle </a:t>
            </a:r>
            <a:r>
              <a:rPr lang="fr-FR" sz="2200" b="1" dirty="0" smtClean="0">
                <a:solidFill>
                  <a:srgbClr val="FF0000"/>
                </a:solidFill>
              </a:rPr>
              <a:t>admirait</a:t>
            </a:r>
            <a:r>
              <a:rPr lang="fr-FR" sz="2200" dirty="0" smtClean="0"/>
              <a:t> la belle robe rose, les beaux cheveux lisses. Elle </a:t>
            </a:r>
            <a:r>
              <a:rPr lang="fr-FR" sz="2200" b="1" dirty="0" smtClean="0">
                <a:solidFill>
                  <a:srgbClr val="FF0000"/>
                </a:solidFill>
              </a:rPr>
              <a:t>pensait</a:t>
            </a:r>
            <a:r>
              <a:rPr lang="fr-FR" sz="2200" dirty="0" smtClean="0"/>
              <a:t> : « Comme elle doit être heureuse cette poupée-là ! »</a:t>
            </a:r>
          </a:p>
          <a:p>
            <a:r>
              <a:rPr lang="fr-FR" sz="2200" dirty="0" smtClean="0"/>
              <a:t>Enfin, elle </a:t>
            </a:r>
            <a:r>
              <a:rPr lang="fr-FR" sz="2200" b="1" dirty="0" smtClean="0">
                <a:solidFill>
                  <a:srgbClr val="FF0000"/>
                </a:solidFill>
              </a:rPr>
              <a:t>a </a:t>
            </a:r>
            <a:r>
              <a:rPr lang="fr-FR" sz="2200" b="1" dirty="0" smtClean="0">
                <a:solidFill>
                  <a:srgbClr val="00B050"/>
                </a:solidFill>
              </a:rPr>
              <a:t>quitté</a:t>
            </a:r>
            <a:r>
              <a:rPr lang="fr-FR" sz="2200" b="1" dirty="0" smtClean="0">
                <a:solidFill>
                  <a:srgbClr val="FF0000"/>
                </a:solidFill>
              </a:rPr>
              <a:t> </a:t>
            </a:r>
            <a:r>
              <a:rPr lang="fr-FR" sz="2200" dirty="0" smtClean="0"/>
              <a:t>la baraque et elle </a:t>
            </a:r>
            <a:r>
              <a:rPr lang="fr-FR" sz="2200" b="1" dirty="0" smtClean="0">
                <a:solidFill>
                  <a:srgbClr val="FF0000"/>
                </a:solidFill>
              </a:rPr>
              <a:t>a </a:t>
            </a:r>
            <a:r>
              <a:rPr lang="fr-FR" sz="2200" b="1" dirty="0" smtClean="0">
                <a:solidFill>
                  <a:srgbClr val="00B050"/>
                </a:solidFill>
              </a:rPr>
              <a:t>avancé</a:t>
            </a:r>
            <a:r>
              <a:rPr lang="fr-FR" sz="2200" b="1" dirty="0" smtClean="0">
                <a:solidFill>
                  <a:srgbClr val="FF0000"/>
                </a:solidFill>
              </a:rPr>
              <a:t> </a:t>
            </a:r>
            <a:r>
              <a:rPr lang="fr-FR" sz="2200" dirty="0" smtClean="0"/>
              <a:t>lentement vers la sortie du village. Les ténèbres sont de plus en plus épaisses. La fillette âgée seulement de huit ans est terrifiée. Après quelques hésitations, au bord d’un champ, elle prend le chemin de la source. </a:t>
            </a:r>
            <a:endParaRPr lang="fr-FR" sz="2200" dirty="0"/>
          </a:p>
        </p:txBody>
      </p:sp>
    </p:spTree>
    <p:extLst>
      <p:ext uri="{BB962C8B-B14F-4D97-AF65-F5344CB8AC3E}">
        <p14:creationId xmlns:p14="http://schemas.microsoft.com/office/powerpoint/2010/main" val="40944417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140" y="476672"/>
            <a:ext cx="7776864" cy="4493538"/>
          </a:xfrm>
          <a:prstGeom prst="rect">
            <a:avLst/>
          </a:prstGeom>
        </p:spPr>
        <p:txBody>
          <a:bodyPr wrap="square">
            <a:spAutoFit/>
          </a:bodyPr>
          <a:lstStyle/>
          <a:p>
            <a:r>
              <a:rPr lang="fr-FR" sz="2200" b="1" dirty="0" smtClean="0"/>
              <a:t>Seule dans la nuit</a:t>
            </a:r>
          </a:p>
          <a:p>
            <a:endParaRPr lang="fr-FR" sz="2200" dirty="0" smtClean="0"/>
          </a:p>
          <a:p>
            <a:r>
              <a:rPr lang="fr-FR" sz="2200" dirty="0" smtClean="0"/>
              <a:t>En ce soir de Noël, Mme Thénardier </a:t>
            </a:r>
            <a:r>
              <a:rPr lang="fr-FR" sz="2200" b="1" dirty="0" smtClean="0">
                <a:solidFill>
                  <a:srgbClr val="FF0000"/>
                </a:solidFill>
              </a:rPr>
              <a:t>a </a:t>
            </a:r>
            <a:r>
              <a:rPr lang="fr-FR" sz="2200" b="1" dirty="0" smtClean="0">
                <a:solidFill>
                  <a:srgbClr val="00B050"/>
                </a:solidFill>
              </a:rPr>
              <a:t>dit</a:t>
            </a:r>
            <a:r>
              <a:rPr lang="fr-FR" sz="2200" b="1" dirty="0" smtClean="0">
                <a:solidFill>
                  <a:srgbClr val="FF0000"/>
                </a:solidFill>
              </a:rPr>
              <a:t> </a:t>
            </a:r>
            <a:r>
              <a:rPr lang="fr-FR" sz="2200" dirty="0" smtClean="0"/>
              <a:t>à Cosette : « Il n’y a plus d’eau ! Va en puiser à la source. » Cosette </a:t>
            </a:r>
            <a:r>
              <a:rPr lang="fr-FR" sz="2200" b="1" dirty="0" smtClean="0">
                <a:solidFill>
                  <a:srgbClr val="FF0000"/>
                </a:solidFill>
              </a:rPr>
              <a:t>a </a:t>
            </a:r>
            <a:r>
              <a:rPr lang="fr-FR" sz="2200" b="1" dirty="0" smtClean="0">
                <a:solidFill>
                  <a:srgbClr val="00B050"/>
                </a:solidFill>
              </a:rPr>
              <a:t>quitté</a:t>
            </a:r>
            <a:r>
              <a:rPr lang="fr-FR" sz="2200" b="1" dirty="0" smtClean="0">
                <a:solidFill>
                  <a:srgbClr val="FF0000"/>
                </a:solidFill>
              </a:rPr>
              <a:t>  </a:t>
            </a:r>
            <a:r>
              <a:rPr lang="fr-FR" sz="2200" dirty="0" smtClean="0"/>
              <a:t>l’auberge avec un seau, elle </a:t>
            </a:r>
            <a:r>
              <a:rPr lang="fr-FR" sz="2200" b="1" dirty="0" smtClean="0">
                <a:solidFill>
                  <a:srgbClr val="FF0000"/>
                </a:solidFill>
              </a:rPr>
              <a:t>a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elle </a:t>
            </a:r>
            <a:r>
              <a:rPr lang="fr-FR" sz="2200" b="1" dirty="0" smtClean="0">
                <a:solidFill>
                  <a:srgbClr val="FF0000"/>
                </a:solidFill>
              </a:rPr>
              <a:t>a </a:t>
            </a:r>
            <a:r>
              <a:rPr lang="fr-FR" sz="2200" b="1" dirty="0" smtClean="0">
                <a:solidFill>
                  <a:srgbClr val="00B050"/>
                </a:solidFill>
              </a:rPr>
              <a:t>vu</a:t>
            </a:r>
            <a:r>
              <a:rPr lang="fr-FR" sz="2200" b="1" dirty="0" smtClean="0">
                <a:solidFill>
                  <a:srgbClr val="FF0000"/>
                </a:solidFill>
              </a:rPr>
              <a:t> </a:t>
            </a:r>
            <a:r>
              <a:rPr lang="fr-FR" sz="2200" dirty="0" smtClean="0"/>
              <a:t>une immense poupée. La jeune orpheline ne </a:t>
            </a:r>
            <a:r>
              <a:rPr lang="fr-FR" sz="2200" b="1" dirty="0" smtClean="0">
                <a:solidFill>
                  <a:srgbClr val="FF0000"/>
                </a:solidFill>
              </a:rPr>
              <a:t>pouvait</a:t>
            </a:r>
            <a:r>
              <a:rPr lang="fr-FR" sz="2200" dirty="0" smtClean="0"/>
              <a:t> pas détacher ses yeux de cette prodigieuse poupée : elle </a:t>
            </a:r>
            <a:r>
              <a:rPr lang="fr-FR" sz="2200" b="1" dirty="0" smtClean="0">
                <a:solidFill>
                  <a:srgbClr val="FF0000"/>
                </a:solidFill>
              </a:rPr>
              <a:t>admirait</a:t>
            </a:r>
            <a:r>
              <a:rPr lang="fr-FR" sz="2200" dirty="0" smtClean="0"/>
              <a:t> la belle robe rose, les beaux cheveux lisses. Elle </a:t>
            </a:r>
            <a:r>
              <a:rPr lang="fr-FR" sz="2200" b="1" dirty="0" smtClean="0">
                <a:solidFill>
                  <a:srgbClr val="FF0000"/>
                </a:solidFill>
              </a:rPr>
              <a:t>pensait</a:t>
            </a:r>
            <a:r>
              <a:rPr lang="fr-FR" sz="2200" dirty="0" smtClean="0"/>
              <a:t> : « Comme elle doit être heureuse cette poupée-là ! »</a:t>
            </a:r>
          </a:p>
          <a:p>
            <a:r>
              <a:rPr lang="fr-FR" sz="2200" dirty="0" smtClean="0"/>
              <a:t>Enfin, elle </a:t>
            </a:r>
            <a:r>
              <a:rPr lang="fr-FR" sz="2200" b="1" dirty="0" smtClean="0">
                <a:solidFill>
                  <a:srgbClr val="FF0000"/>
                </a:solidFill>
              </a:rPr>
              <a:t>a </a:t>
            </a:r>
            <a:r>
              <a:rPr lang="fr-FR" sz="2200" b="1" dirty="0" smtClean="0">
                <a:solidFill>
                  <a:srgbClr val="00B050"/>
                </a:solidFill>
              </a:rPr>
              <a:t>quitté</a:t>
            </a:r>
            <a:r>
              <a:rPr lang="fr-FR" sz="2200" b="1" dirty="0" smtClean="0">
                <a:solidFill>
                  <a:srgbClr val="FF0000"/>
                </a:solidFill>
              </a:rPr>
              <a:t> </a:t>
            </a:r>
            <a:r>
              <a:rPr lang="fr-FR" sz="2200" dirty="0" smtClean="0"/>
              <a:t>la baraque et elle </a:t>
            </a:r>
            <a:r>
              <a:rPr lang="fr-FR" sz="2200" b="1" dirty="0" smtClean="0">
                <a:solidFill>
                  <a:srgbClr val="FF0000"/>
                </a:solidFill>
              </a:rPr>
              <a:t>a </a:t>
            </a:r>
            <a:r>
              <a:rPr lang="fr-FR" sz="2200" b="1" dirty="0" smtClean="0">
                <a:solidFill>
                  <a:srgbClr val="00B050"/>
                </a:solidFill>
              </a:rPr>
              <a:t>avancé</a:t>
            </a:r>
            <a:r>
              <a:rPr lang="fr-FR" sz="2200" b="1" dirty="0" smtClean="0">
                <a:solidFill>
                  <a:srgbClr val="FF0000"/>
                </a:solidFill>
              </a:rPr>
              <a:t> </a:t>
            </a:r>
            <a:r>
              <a:rPr lang="fr-FR" sz="2200" dirty="0" smtClean="0"/>
              <a:t>lentement vers la sortie du village. Les ténèbres </a:t>
            </a:r>
            <a:r>
              <a:rPr lang="fr-FR" sz="2200" b="1" dirty="0" smtClean="0">
                <a:solidFill>
                  <a:srgbClr val="FF0000"/>
                </a:solidFill>
              </a:rPr>
              <a:t>étaient</a:t>
            </a:r>
            <a:r>
              <a:rPr lang="fr-FR" sz="2200" dirty="0" smtClean="0"/>
              <a:t> de plus en plus épaisses. La fillette âgée seulement de huit ans est terrifiée. Après quelques hésitations, au bord d’un champ, elle prend le chemin de la source. </a:t>
            </a:r>
            <a:endParaRPr lang="fr-FR" sz="2200" dirty="0"/>
          </a:p>
        </p:txBody>
      </p:sp>
    </p:spTree>
    <p:extLst>
      <p:ext uri="{BB962C8B-B14F-4D97-AF65-F5344CB8AC3E}">
        <p14:creationId xmlns:p14="http://schemas.microsoft.com/office/powerpoint/2010/main" val="27810045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140" y="476672"/>
            <a:ext cx="7776864" cy="4493538"/>
          </a:xfrm>
          <a:prstGeom prst="rect">
            <a:avLst/>
          </a:prstGeom>
        </p:spPr>
        <p:txBody>
          <a:bodyPr wrap="square">
            <a:spAutoFit/>
          </a:bodyPr>
          <a:lstStyle/>
          <a:p>
            <a:r>
              <a:rPr lang="fr-FR" sz="2200" b="1" dirty="0" smtClean="0"/>
              <a:t>Seule dans la nuit</a:t>
            </a:r>
          </a:p>
          <a:p>
            <a:endParaRPr lang="fr-FR" sz="2200" dirty="0" smtClean="0"/>
          </a:p>
          <a:p>
            <a:r>
              <a:rPr lang="fr-FR" sz="2200" dirty="0" smtClean="0"/>
              <a:t>En ce soir de Noël, Mme Thénardier </a:t>
            </a:r>
            <a:r>
              <a:rPr lang="fr-FR" sz="2200" b="1" dirty="0" smtClean="0">
                <a:solidFill>
                  <a:srgbClr val="FF0000"/>
                </a:solidFill>
              </a:rPr>
              <a:t>a </a:t>
            </a:r>
            <a:r>
              <a:rPr lang="fr-FR" sz="2200" b="1" dirty="0" smtClean="0">
                <a:solidFill>
                  <a:srgbClr val="00B050"/>
                </a:solidFill>
              </a:rPr>
              <a:t>dit</a:t>
            </a:r>
            <a:r>
              <a:rPr lang="fr-FR" sz="2200" b="1" dirty="0" smtClean="0">
                <a:solidFill>
                  <a:srgbClr val="FF0000"/>
                </a:solidFill>
              </a:rPr>
              <a:t> </a:t>
            </a:r>
            <a:r>
              <a:rPr lang="fr-FR" sz="2200" dirty="0" smtClean="0"/>
              <a:t>à Cosette : « Il n’y a plus d’eau ! Va en puiser à la source. » Cosette </a:t>
            </a:r>
            <a:r>
              <a:rPr lang="fr-FR" sz="2200" b="1" dirty="0" smtClean="0">
                <a:solidFill>
                  <a:srgbClr val="FF0000"/>
                </a:solidFill>
              </a:rPr>
              <a:t>a </a:t>
            </a:r>
            <a:r>
              <a:rPr lang="fr-FR" sz="2200" b="1" dirty="0" smtClean="0">
                <a:solidFill>
                  <a:srgbClr val="00B050"/>
                </a:solidFill>
              </a:rPr>
              <a:t>quitté</a:t>
            </a:r>
            <a:r>
              <a:rPr lang="fr-FR" sz="2200" b="1" dirty="0" smtClean="0">
                <a:solidFill>
                  <a:srgbClr val="FF0000"/>
                </a:solidFill>
              </a:rPr>
              <a:t>  </a:t>
            </a:r>
            <a:r>
              <a:rPr lang="fr-FR" sz="2200" dirty="0" smtClean="0"/>
              <a:t>l’auberge avec un seau, elle </a:t>
            </a:r>
            <a:r>
              <a:rPr lang="fr-FR" sz="2200" b="1" dirty="0" smtClean="0">
                <a:solidFill>
                  <a:srgbClr val="FF0000"/>
                </a:solidFill>
              </a:rPr>
              <a:t>a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elle </a:t>
            </a:r>
            <a:r>
              <a:rPr lang="fr-FR" sz="2200" b="1" dirty="0" smtClean="0">
                <a:solidFill>
                  <a:srgbClr val="FF0000"/>
                </a:solidFill>
              </a:rPr>
              <a:t>a </a:t>
            </a:r>
            <a:r>
              <a:rPr lang="fr-FR" sz="2200" b="1" dirty="0" smtClean="0">
                <a:solidFill>
                  <a:srgbClr val="00B050"/>
                </a:solidFill>
              </a:rPr>
              <a:t>vu</a:t>
            </a:r>
            <a:r>
              <a:rPr lang="fr-FR" sz="2200" b="1" dirty="0" smtClean="0">
                <a:solidFill>
                  <a:srgbClr val="FF0000"/>
                </a:solidFill>
              </a:rPr>
              <a:t> </a:t>
            </a:r>
            <a:r>
              <a:rPr lang="fr-FR" sz="2200" dirty="0" smtClean="0"/>
              <a:t>une immense poupée. La jeune orpheline ne </a:t>
            </a:r>
            <a:r>
              <a:rPr lang="fr-FR" sz="2200" b="1" dirty="0" smtClean="0">
                <a:solidFill>
                  <a:srgbClr val="FF0000"/>
                </a:solidFill>
              </a:rPr>
              <a:t>pouvait</a:t>
            </a:r>
            <a:r>
              <a:rPr lang="fr-FR" sz="2200" dirty="0" smtClean="0"/>
              <a:t> pas détacher ses yeux de cette prodigieuse poupée : elle </a:t>
            </a:r>
            <a:r>
              <a:rPr lang="fr-FR" sz="2200" b="1" dirty="0" smtClean="0">
                <a:solidFill>
                  <a:srgbClr val="FF0000"/>
                </a:solidFill>
              </a:rPr>
              <a:t>admirait</a:t>
            </a:r>
            <a:r>
              <a:rPr lang="fr-FR" sz="2200" dirty="0" smtClean="0"/>
              <a:t> la belle robe rose, les beaux cheveux lisses. Elle </a:t>
            </a:r>
            <a:r>
              <a:rPr lang="fr-FR" sz="2200" b="1" dirty="0" smtClean="0">
                <a:solidFill>
                  <a:srgbClr val="FF0000"/>
                </a:solidFill>
              </a:rPr>
              <a:t>pensait</a:t>
            </a:r>
            <a:r>
              <a:rPr lang="fr-FR" sz="2200" dirty="0" smtClean="0"/>
              <a:t> : « Comme elle doit être heureuse cette poupée-là ! »</a:t>
            </a:r>
          </a:p>
          <a:p>
            <a:r>
              <a:rPr lang="fr-FR" sz="2200" dirty="0" smtClean="0"/>
              <a:t>Enfin, elle </a:t>
            </a:r>
            <a:r>
              <a:rPr lang="fr-FR" sz="2200" b="1" dirty="0" smtClean="0">
                <a:solidFill>
                  <a:srgbClr val="FF0000"/>
                </a:solidFill>
              </a:rPr>
              <a:t>a </a:t>
            </a:r>
            <a:r>
              <a:rPr lang="fr-FR" sz="2200" b="1" dirty="0" smtClean="0">
                <a:solidFill>
                  <a:srgbClr val="00B050"/>
                </a:solidFill>
              </a:rPr>
              <a:t>quitté</a:t>
            </a:r>
            <a:r>
              <a:rPr lang="fr-FR" sz="2200" b="1" dirty="0" smtClean="0">
                <a:solidFill>
                  <a:srgbClr val="FF0000"/>
                </a:solidFill>
              </a:rPr>
              <a:t> </a:t>
            </a:r>
            <a:r>
              <a:rPr lang="fr-FR" sz="2200" dirty="0" smtClean="0"/>
              <a:t>la baraque et elle </a:t>
            </a:r>
            <a:r>
              <a:rPr lang="fr-FR" sz="2200" b="1" dirty="0" smtClean="0">
                <a:solidFill>
                  <a:srgbClr val="FF0000"/>
                </a:solidFill>
              </a:rPr>
              <a:t>a </a:t>
            </a:r>
            <a:r>
              <a:rPr lang="fr-FR" sz="2200" b="1" dirty="0" smtClean="0">
                <a:solidFill>
                  <a:srgbClr val="00B050"/>
                </a:solidFill>
              </a:rPr>
              <a:t>avancé</a:t>
            </a:r>
            <a:r>
              <a:rPr lang="fr-FR" sz="2200" b="1" dirty="0" smtClean="0">
                <a:solidFill>
                  <a:srgbClr val="FF0000"/>
                </a:solidFill>
              </a:rPr>
              <a:t> </a:t>
            </a:r>
            <a:r>
              <a:rPr lang="fr-FR" sz="2200" dirty="0" smtClean="0"/>
              <a:t>lentement vers la sortie du village. Les ténèbres </a:t>
            </a:r>
            <a:r>
              <a:rPr lang="fr-FR" sz="2200" b="1" dirty="0" smtClean="0">
                <a:solidFill>
                  <a:srgbClr val="FF0000"/>
                </a:solidFill>
              </a:rPr>
              <a:t>étaient</a:t>
            </a:r>
            <a:r>
              <a:rPr lang="fr-FR" sz="2200" dirty="0" smtClean="0"/>
              <a:t> de plus en plus épaisses. La fillette âgée seulement de huit ans </a:t>
            </a:r>
            <a:r>
              <a:rPr lang="fr-FR" sz="2200" b="1" dirty="0" smtClean="0">
                <a:solidFill>
                  <a:srgbClr val="FF0000"/>
                </a:solidFill>
              </a:rPr>
              <a:t>était</a:t>
            </a:r>
            <a:r>
              <a:rPr lang="fr-FR" sz="2200" dirty="0" smtClean="0"/>
              <a:t> terrifiée. Après quelques hésitations, au bord d’un champ, elle prend le chemin de la source. </a:t>
            </a:r>
            <a:endParaRPr lang="fr-FR" sz="2200" dirty="0"/>
          </a:p>
        </p:txBody>
      </p:sp>
    </p:spTree>
    <p:extLst>
      <p:ext uri="{BB962C8B-B14F-4D97-AF65-F5344CB8AC3E}">
        <p14:creationId xmlns:p14="http://schemas.microsoft.com/office/powerpoint/2010/main" val="1041667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140" y="476672"/>
            <a:ext cx="7776864" cy="4493538"/>
          </a:xfrm>
          <a:prstGeom prst="rect">
            <a:avLst/>
          </a:prstGeom>
        </p:spPr>
        <p:txBody>
          <a:bodyPr wrap="square">
            <a:spAutoFit/>
          </a:bodyPr>
          <a:lstStyle/>
          <a:p>
            <a:r>
              <a:rPr lang="fr-FR" sz="2200" b="1" dirty="0" smtClean="0"/>
              <a:t>Seule dans la nuit</a:t>
            </a:r>
          </a:p>
          <a:p>
            <a:endParaRPr lang="fr-FR" sz="2200" dirty="0" smtClean="0"/>
          </a:p>
          <a:p>
            <a:r>
              <a:rPr lang="fr-FR" sz="2200" dirty="0" smtClean="0"/>
              <a:t>En ce soir de Noël, Mme Thénardier </a:t>
            </a:r>
            <a:r>
              <a:rPr lang="fr-FR" sz="2200" b="1" dirty="0" smtClean="0">
                <a:solidFill>
                  <a:srgbClr val="FF0000"/>
                </a:solidFill>
              </a:rPr>
              <a:t>a </a:t>
            </a:r>
            <a:r>
              <a:rPr lang="fr-FR" sz="2200" b="1" dirty="0" smtClean="0">
                <a:solidFill>
                  <a:srgbClr val="00B050"/>
                </a:solidFill>
              </a:rPr>
              <a:t>dit</a:t>
            </a:r>
            <a:r>
              <a:rPr lang="fr-FR" sz="2200" b="1" dirty="0" smtClean="0">
                <a:solidFill>
                  <a:srgbClr val="FF0000"/>
                </a:solidFill>
              </a:rPr>
              <a:t> </a:t>
            </a:r>
            <a:r>
              <a:rPr lang="fr-FR" sz="2200" dirty="0" smtClean="0"/>
              <a:t>à Cosette : « Il n’y a plus d’eau ! Va en puiser à la source. » Cosette </a:t>
            </a:r>
            <a:r>
              <a:rPr lang="fr-FR" sz="2200" b="1" dirty="0" smtClean="0">
                <a:solidFill>
                  <a:srgbClr val="FF0000"/>
                </a:solidFill>
              </a:rPr>
              <a:t>a </a:t>
            </a:r>
            <a:r>
              <a:rPr lang="fr-FR" sz="2200" b="1" dirty="0" smtClean="0">
                <a:solidFill>
                  <a:srgbClr val="00B050"/>
                </a:solidFill>
              </a:rPr>
              <a:t>quitté</a:t>
            </a:r>
            <a:r>
              <a:rPr lang="fr-FR" sz="2200" b="1" dirty="0" smtClean="0">
                <a:solidFill>
                  <a:srgbClr val="FF0000"/>
                </a:solidFill>
              </a:rPr>
              <a:t>  </a:t>
            </a:r>
            <a:r>
              <a:rPr lang="fr-FR" sz="2200" dirty="0" smtClean="0"/>
              <a:t>l’auberge avec un seau, elle </a:t>
            </a:r>
            <a:r>
              <a:rPr lang="fr-FR" sz="2200" b="1" dirty="0" smtClean="0">
                <a:solidFill>
                  <a:srgbClr val="FF0000"/>
                </a:solidFill>
              </a:rPr>
              <a:t>a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elle </a:t>
            </a:r>
            <a:r>
              <a:rPr lang="fr-FR" sz="2200" b="1" dirty="0" smtClean="0">
                <a:solidFill>
                  <a:srgbClr val="FF0000"/>
                </a:solidFill>
              </a:rPr>
              <a:t>a </a:t>
            </a:r>
            <a:r>
              <a:rPr lang="fr-FR" sz="2200" b="1" dirty="0" smtClean="0">
                <a:solidFill>
                  <a:srgbClr val="00B050"/>
                </a:solidFill>
              </a:rPr>
              <a:t>vu</a:t>
            </a:r>
            <a:r>
              <a:rPr lang="fr-FR" sz="2200" b="1" dirty="0" smtClean="0">
                <a:solidFill>
                  <a:srgbClr val="FF0000"/>
                </a:solidFill>
              </a:rPr>
              <a:t> </a:t>
            </a:r>
            <a:r>
              <a:rPr lang="fr-FR" sz="2200" dirty="0" smtClean="0"/>
              <a:t>une immense poupée. La jeune orpheline ne </a:t>
            </a:r>
            <a:r>
              <a:rPr lang="fr-FR" sz="2200" b="1" dirty="0" smtClean="0">
                <a:solidFill>
                  <a:srgbClr val="0070C0"/>
                </a:solidFill>
              </a:rPr>
              <a:t>pouvait</a:t>
            </a:r>
            <a:r>
              <a:rPr lang="fr-FR" sz="2200" dirty="0" smtClean="0"/>
              <a:t> pas détacher ses yeux de cette prodigieuse poupée : elle </a:t>
            </a:r>
            <a:r>
              <a:rPr lang="fr-FR" sz="2200" b="1" dirty="0" smtClean="0">
                <a:solidFill>
                  <a:srgbClr val="0070C0"/>
                </a:solidFill>
              </a:rPr>
              <a:t>admirait</a:t>
            </a:r>
            <a:r>
              <a:rPr lang="fr-FR" sz="2200" dirty="0" smtClean="0">
                <a:solidFill>
                  <a:srgbClr val="0070C0"/>
                </a:solidFill>
              </a:rPr>
              <a:t> </a:t>
            </a:r>
            <a:r>
              <a:rPr lang="fr-FR" sz="2200" dirty="0" smtClean="0"/>
              <a:t>la belle robe rose, les beaux cheveux lisses. Elle </a:t>
            </a:r>
            <a:r>
              <a:rPr lang="fr-FR" sz="2200" b="1" dirty="0" smtClean="0">
                <a:solidFill>
                  <a:srgbClr val="0070C0"/>
                </a:solidFill>
              </a:rPr>
              <a:t>pensait</a:t>
            </a:r>
            <a:r>
              <a:rPr lang="fr-FR" sz="2200" dirty="0" smtClean="0">
                <a:solidFill>
                  <a:srgbClr val="0070C0"/>
                </a:solidFill>
              </a:rPr>
              <a:t> </a:t>
            </a:r>
            <a:r>
              <a:rPr lang="fr-FR" sz="2200" dirty="0" smtClean="0"/>
              <a:t>: « Comme elle doit être heureuse cette poupée-là ! »</a:t>
            </a:r>
          </a:p>
          <a:p>
            <a:r>
              <a:rPr lang="fr-FR" sz="2200" dirty="0" smtClean="0"/>
              <a:t>Enfin, elle </a:t>
            </a:r>
            <a:r>
              <a:rPr lang="fr-FR" sz="2200" b="1" dirty="0" smtClean="0">
                <a:solidFill>
                  <a:srgbClr val="FF0000"/>
                </a:solidFill>
              </a:rPr>
              <a:t>a </a:t>
            </a:r>
            <a:r>
              <a:rPr lang="fr-FR" sz="2200" b="1" dirty="0" smtClean="0">
                <a:solidFill>
                  <a:srgbClr val="00B050"/>
                </a:solidFill>
              </a:rPr>
              <a:t>quitté</a:t>
            </a:r>
            <a:r>
              <a:rPr lang="fr-FR" sz="2200" b="1" dirty="0" smtClean="0">
                <a:solidFill>
                  <a:srgbClr val="FF0000"/>
                </a:solidFill>
              </a:rPr>
              <a:t> </a:t>
            </a:r>
            <a:r>
              <a:rPr lang="fr-FR" sz="2200" dirty="0" smtClean="0"/>
              <a:t>la baraque et elle </a:t>
            </a:r>
            <a:r>
              <a:rPr lang="fr-FR" sz="2200" b="1" dirty="0" smtClean="0">
                <a:solidFill>
                  <a:srgbClr val="FF0000"/>
                </a:solidFill>
              </a:rPr>
              <a:t>a </a:t>
            </a:r>
            <a:r>
              <a:rPr lang="fr-FR" sz="2200" b="1" dirty="0" smtClean="0">
                <a:solidFill>
                  <a:srgbClr val="00B050"/>
                </a:solidFill>
              </a:rPr>
              <a:t>avancé</a:t>
            </a:r>
            <a:r>
              <a:rPr lang="fr-FR" sz="2200" b="1" dirty="0" smtClean="0">
                <a:solidFill>
                  <a:srgbClr val="FF0000"/>
                </a:solidFill>
              </a:rPr>
              <a:t> </a:t>
            </a:r>
            <a:r>
              <a:rPr lang="fr-FR" sz="2200" dirty="0" smtClean="0"/>
              <a:t>lentement vers la sortie du village. Les ténèbres </a:t>
            </a:r>
            <a:r>
              <a:rPr lang="fr-FR" sz="2200" b="1" dirty="0" smtClean="0">
                <a:solidFill>
                  <a:srgbClr val="0070C0"/>
                </a:solidFill>
              </a:rPr>
              <a:t>étaient</a:t>
            </a:r>
            <a:r>
              <a:rPr lang="fr-FR" sz="2200" dirty="0" smtClean="0">
                <a:solidFill>
                  <a:srgbClr val="0070C0"/>
                </a:solidFill>
              </a:rPr>
              <a:t> </a:t>
            </a:r>
            <a:r>
              <a:rPr lang="fr-FR" sz="2200" dirty="0" smtClean="0"/>
              <a:t>de plus en plus épaisses. La fillette âgée seulement de huit ans </a:t>
            </a:r>
            <a:r>
              <a:rPr lang="fr-FR" sz="2200" b="1" dirty="0" smtClean="0">
                <a:solidFill>
                  <a:srgbClr val="0070C0"/>
                </a:solidFill>
              </a:rPr>
              <a:t>était</a:t>
            </a:r>
            <a:r>
              <a:rPr lang="fr-FR" sz="2200" dirty="0" smtClean="0">
                <a:solidFill>
                  <a:srgbClr val="0070C0"/>
                </a:solidFill>
              </a:rPr>
              <a:t> </a:t>
            </a:r>
            <a:r>
              <a:rPr lang="fr-FR" sz="2200" dirty="0" smtClean="0"/>
              <a:t>terrifiée. Après quelques hésitations, au bord d’un champ, elle </a:t>
            </a:r>
            <a:r>
              <a:rPr lang="fr-FR" sz="2200" b="1" dirty="0" smtClean="0">
                <a:solidFill>
                  <a:srgbClr val="FF0000"/>
                </a:solidFill>
              </a:rPr>
              <a:t>a </a:t>
            </a:r>
            <a:r>
              <a:rPr lang="fr-FR" sz="2200" b="1" dirty="0" smtClean="0">
                <a:solidFill>
                  <a:srgbClr val="00B050"/>
                </a:solidFill>
              </a:rPr>
              <a:t>pris</a:t>
            </a:r>
            <a:r>
              <a:rPr lang="fr-FR" sz="2200" b="1" dirty="0" smtClean="0">
                <a:solidFill>
                  <a:srgbClr val="FF0000"/>
                </a:solidFill>
              </a:rPr>
              <a:t> </a:t>
            </a:r>
            <a:r>
              <a:rPr lang="fr-FR" sz="2200" dirty="0" smtClean="0"/>
              <a:t>le chemin de la source. </a:t>
            </a:r>
            <a:endParaRPr lang="fr-FR" sz="2200" dirty="0"/>
          </a:p>
        </p:txBody>
      </p:sp>
    </p:spTree>
    <p:extLst>
      <p:ext uri="{BB962C8B-B14F-4D97-AF65-F5344CB8AC3E}">
        <p14:creationId xmlns:p14="http://schemas.microsoft.com/office/powerpoint/2010/main" val="3202966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6140" y="476672"/>
            <a:ext cx="7776864" cy="4493538"/>
          </a:xfrm>
          <a:prstGeom prst="rect">
            <a:avLst/>
          </a:prstGeom>
        </p:spPr>
        <p:txBody>
          <a:bodyPr wrap="square">
            <a:spAutoFit/>
          </a:bodyPr>
          <a:lstStyle/>
          <a:p>
            <a:r>
              <a:rPr lang="fr-FR" sz="2200" b="1" dirty="0" smtClean="0"/>
              <a:t>Seule dans la nuit</a:t>
            </a:r>
          </a:p>
          <a:p>
            <a:endParaRPr lang="fr-FR" sz="2200" dirty="0" smtClean="0"/>
          </a:p>
          <a:p>
            <a:r>
              <a:rPr lang="fr-FR" sz="2200" dirty="0" smtClean="0"/>
              <a:t>En ce soir de Noël, Mme Thénardier </a:t>
            </a:r>
            <a:r>
              <a:rPr lang="fr-FR" sz="2200" b="1" dirty="0" smtClean="0">
                <a:solidFill>
                  <a:srgbClr val="FF0000"/>
                </a:solidFill>
              </a:rPr>
              <a:t>a </a:t>
            </a:r>
            <a:r>
              <a:rPr lang="fr-FR" sz="2200" b="1" dirty="0" smtClean="0">
                <a:solidFill>
                  <a:srgbClr val="00B050"/>
                </a:solidFill>
              </a:rPr>
              <a:t>dit</a:t>
            </a:r>
            <a:r>
              <a:rPr lang="fr-FR" sz="2200" b="1" dirty="0" smtClean="0">
                <a:solidFill>
                  <a:srgbClr val="FF0000"/>
                </a:solidFill>
              </a:rPr>
              <a:t> </a:t>
            </a:r>
            <a:r>
              <a:rPr lang="fr-FR" sz="2200" dirty="0" smtClean="0"/>
              <a:t>à Cosette : « Il n’y a plus d’eau ! Va en puiser à la source. » Cosette quitte l’auberge avec un seau, elle longe une rangée de boutiques. Dans la vitrine de la dernière baraque, elle voit une immense poupée. La jeune orpheline ne peut pas détacher ses yeux de cette prodigieuse poupée : elle admire la belle robe rose, les beaux cheveux lisses. Elle pense : « Comme elle doit être heureuse cette poupée-là ! »</a:t>
            </a:r>
          </a:p>
          <a:p>
            <a:r>
              <a:rPr lang="fr-FR" sz="2200" dirty="0" smtClean="0"/>
              <a:t>Enfin, elle quitte la baraque et elle avance lentement vers la sortie du village. Les ténèbres sont de plus en plus épaisses. La fillette âgée seulement de huit ans est terrifiée. Après quelques hésitations, au bord d’un champ, elle prend le chemin de la source. </a:t>
            </a:r>
            <a:endParaRPr lang="fr-FR" sz="2200" dirty="0"/>
          </a:p>
        </p:txBody>
      </p:sp>
    </p:spTree>
    <p:extLst>
      <p:ext uri="{BB962C8B-B14F-4D97-AF65-F5344CB8AC3E}">
        <p14:creationId xmlns:p14="http://schemas.microsoft.com/office/powerpoint/2010/main" val="25459886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140" y="476672"/>
            <a:ext cx="7776864" cy="4493538"/>
          </a:xfrm>
          <a:prstGeom prst="rect">
            <a:avLst/>
          </a:prstGeom>
        </p:spPr>
        <p:txBody>
          <a:bodyPr wrap="square">
            <a:spAutoFit/>
          </a:bodyPr>
          <a:lstStyle/>
          <a:p>
            <a:r>
              <a:rPr lang="fr-FR" sz="2200" b="1" dirty="0" smtClean="0"/>
              <a:t>Seule dans la nuit</a:t>
            </a:r>
          </a:p>
          <a:p>
            <a:endParaRPr lang="fr-FR" sz="2200" dirty="0" smtClean="0"/>
          </a:p>
          <a:p>
            <a:r>
              <a:rPr lang="fr-FR" sz="2200" dirty="0" smtClean="0"/>
              <a:t>En ce soir de Noël, Mme Thénardier </a:t>
            </a:r>
            <a:r>
              <a:rPr lang="fr-FR" sz="2200" b="1" dirty="0" smtClean="0">
                <a:solidFill>
                  <a:srgbClr val="FF0000"/>
                </a:solidFill>
              </a:rPr>
              <a:t>a </a:t>
            </a:r>
            <a:r>
              <a:rPr lang="fr-FR" sz="2200" b="1" dirty="0" smtClean="0">
                <a:solidFill>
                  <a:srgbClr val="00B050"/>
                </a:solidFill>
              </a:rPr>
              <a:t>dit</a:t>
            </a:r>
            <a:r>
              <a:rPr lang="fr-FR" sz="2200" b="1" dirty="0" smtClean="0">
                <a:solidFill>
                  <a:srgbClr val="FF0000"/>
                </a:solidFill>
              </a:rPr>
              <a:t> </a:t>
            </a:r>
            <a:r>
              <a:rPr lang="fr-FR" sz="2200" dirty="0" smtClean="0"/>
              <a:t>à Cosette : « Il n’y a plus d’eau ! Va en puiser à la source. » Cosette </a:t>
            </a:r>
            <a:r>
              <a:rPr lang="fr-FR" sz="2200" b="1" dirty="0" smtClean="0">
                <a:solidFill>
                  <a:srgbClr val="FF0000"/>
                </a:solidFill>
              </a:rPr>
              <a:t>a </a:t>
            </a:r>
            <a:r>
              <a:rPr lang="fr-FR" sz="2200" b="1" dirty="0" smtClean="0">
                <a:solidFill>
                  <a:srgbClr val="00B050"/>
                </a:solidFill>
              </a:rPr>
              <a:t>quitté</a:t>
            </a:r>
            <a:r>
              <a:rPr lang="fr-FR" sz="2200" b="1" dirty="0" smtClean="0">
                <a:solidFill>
                  <a:srgbClr val="FF0000"/>
                </a:solidFill>
              </a:rPr>
              <a:t>  </a:t>
            </a:r>
            <a:r>
              <a:rPr lang="fr-FR" sz="2200" dirty="0" smtClean="0"/>
              <a:t>l’auberge avec un seau, elle longe une rangée de boutiques. Dans la vitrine de la dernière baraque, elle voit une immense poupée. La jeune orpheline ne peut pas détacher ses yeux de cette prodigieuse poupée : elle admire la belle robe rose, les beaux cheveux lisses. Elle pense : « Comme elle doit être heureuse cette poupée-là ! »</a:t>
            </a:r>
          </a:p>
          <a:p>
            <a:r>
              <a:rPr lang="fr-FR" sz="2200" dirty="0" smtClean="0"/>
              <a:t>Enfin, elle quitte la baraque et elle avance lentement vers la sortie du village. Les ténèbres sont de plus en plus épaisses. La fillette âgée seulement de huit ans est terrifiée. Après quelques hésitations, au bord d’un champ, elle prend le chemin de la source. </a:t>
            </a:r>
            <a:endParaRPr lang="fr-FR" sz="2200" dirty="0"/>
          </a:p>
        </p:txBody>
      </p:sp>
    </p:spTree>
    <p:extLst>
      <p:ext uri="{BB962C8B-B14F-4D97-AF65-F5344CB8AC3E}">
        <p14:creationId xmlns:p14="http://schemas.microsoft.com/office/powerpoint/2010/main" val="1907310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140" y="476672"/>
            <a:ext cx="7776864" cy="4493538"/>
          </a:xfrm>
          <a:prstGeom prst="rect">
            <a:avLst/>
          </a:prstGeom>
        </p:spPr>
        <p:txBody>
          <a:bodyPr wrap="square">
            <a:spAutoFit/>
          </a:bodyPr>
          <a:lstStyle/>
          <a:p>
            <a:r>
              <a:rPr lang="fr-FR" sz="2200" b="1" dirty="0" smtClean="0"/>
              <a:t>Seule dans la nuit</a:t>
            </a:r>
          </a:p>
          <a:p>
            <a:endParaRPr lang="fr-FR" sz="2200" dirty="0" smtClean="0"/>
          </a:p>
          <a:p>
            <a:r>
              <a:rPr lang="fr-FR" sz="2200" dirty="0" smtClean="0"/>
              <a:t>En ce soir de Noël, Mme Thénardier </a:t>
            </a:r>
            <a:r>
              <a:rPr lang="fr-FR" sz="2200" b="1" dirty="0" smtClean="0">
                <a:solidFill>
                  <a:srgbClr val="FF0000"/>
                </a:solidFill>
              </a:rPr>
              <a:t>a </a:t>
            </a:r>
            <a:r>
              <a:rPr lang="fr-FR" sz="2200" b="1" dirty="0" smtClean="0">
                <a:solidFill>
                  <a:srgbClr val="00B050"/>
                </a:solidFill>
              </a:rPr>
              <a:t>dit</a:t>
            </a:r>
            <a:r>
              <a:rPr lang="fr-FR" sz="2200" b="1" dirty="0" smtClean="0">
                <a:solidFill>
                  <a:srgbClr val="FF0000"/>
                </a:solidFill>
              </a:rPr>
              <a:t> </a:t>
            </a:r>
            <a:r>
              <a:rPr lang="fr-FR" sz="2200" dirty="0" smtClean="0"/>
              <a:t>à Cosette : « Il n’y a plus d’eau ! Va en puiser à la source. » Cosette </a:t>
            </a:r>
            <a:r>
              <a:rPr lang="fr-FR" sz="2200" b="1" dirty="0" smtClean="0">
                <a:solidFill>
                  <a:srgbClr val="FF0000"/>
                </a:solidFill>
              </a:rPr>
              <a:t>a </a:t>
            </a:r>
            <a:r>
              <a:rPr lang="fr-FR" sz="2200" b="1" dirty="0" smtClean="0">
                <a:solidFill>
                  <a:srgbClr val="00B050"/>
                </a:solidFill>
              </a:rPr>
              <a:t>quitté</a:t>
            </a:r>
            <a:r>
              <a:rPr lang="fr-FR" sz="2200" b="1" dirty="0" smtClean="0">
                <a:solidFill>
                  <a:srgbClr val="FF0000"/>
                </a:solidFill>
              </a:rPr>
              <a:t>  </a:t>
            </a:r>
            <a:r>
              <a:rPr lang="fr-FR" sz="2200" dirty="0" smtClean="0"/>
              <a:t>l’auberge avec un seau, elle </a:t>
            </a:r>
            <a:r>
              <a:rPr lang="fr-FR" sz="2200" b="1" dirty="0" smtClean="0">
                <a:solidFill>
                  <a:srgbClr val="FF0000"/>
                </a:solidFill>
              </a:rPr>
              <a:t>a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elle voit une immense poupée. La jeune orpheline ne peut pas détacher ses yeux de cette prodigieuse poupée : elle admire la belle robe rose, les beaux cheveux lisses. Elle pense : « Comme elle doit être heureuse cette poupée-là ! »</a:t>
            </a:r>
          </a:p>
          <a:p>
            <a:r>
              <a:rPr lang="fr-FR" sz="2200" dirty="0" smtClean="0"/>
              <a:t>Enfin, elle quitte la baraque et elle avance lentement vers la sortie du village. Les ténèbres sont de plus en plus épaisses. La fillette âgée seulement de huit ans est terrifiée. Après quelques hésitations, au bord d’un champ, elle prend le chemin de la source. </a:t>
            </a:r>
            <a:endParaRPr lang="fr-FR" sz="2200" dirty="0"/>
          </a:p>
        </p:txBody>
      </p:sp>
    </p:spTree>
    <p:extLst>
      <p:ext uri="{BB962C8B-B14F-4D97-AF65-F5344CB8AC3E}">
        <p14:creationId xmlns:p14="http://schemas.microsoft.com/office/powerpoint/2010/main" val="1667048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140" y="476672"/>
            <a:ext cx="7776864" cy="4493538"/>
          </a:xfrm>
          <a:prstGeom prst="rect">
            <a:avLst/>
          </a:prstGeom>
        </p:spPr>
        <p:txBody>
          <a:bodyPr wrap="square">
            <a:spAutoFit/>
          </a:bodyPr>
          <a:lstStyle/>
          <a:p>
            <a:r>
              <a:rPr lang="fr-FR" sz="2200" b="1" dirty="0" smtClean="0"/>
              <a:t>Seule dans la nuit</a:t>
            </a:r>
          </a:p>
          <a:p>
            <a:endParaRPr lang="fr-FR" sz="2200" dirty="0" smtClean="0"/>
          </a:p>
          <a:p>
            <a:r>
              <a:rPr lang="fr-FR" sz="2200" dirty="0" smtClean="0"/>
              <a:t>En ce soir de Noël, Mme Thénardier </a:t>
            </a:r>
            <a:r>
              <a:rPr lang="fr-FR" sz="2200" b="1" dirty="0" smtClean="0">
                <a:solidFill>
                  <a:srgbClr val="FF0000"/>
                </a:solidFill>
              </a:rPr>
              <a:t>a </a:t>
            </a:r>
            <a:r>
              <a:rPr lang="fr-FR" sz="2200" b="1" dirty="0" smtClean="0">
                <a:solidFill>
                  <a:srgbClr val="00B050"/>
                </a:solidFill>
              </a:rPr>
              <a:t>dit</a:t>
            </a:r>
            <a:r>
              <a:rPr lang="fr-FR" sz="2200" b="1" dirty="0" smtClean="0">
                <a:solidFill>
                  <a:srgbClr val="FF0000"/>
                </a:solidFill>
              </a:rPr>
              <a:t> </a:t>
            </a:r>
            <a:r>
              <a:rPr lang="fr-FR" sz="2200" dirty="0" smtClean="0"/>
              <a:t>à Cosette : « Il n’y a plus d’eau ! Va en puiser à la source. » Cosette </a:t>
            </a:r>
            <a:r>
              <a:rPr lang="fr-FR" sz="2200" b="1" dirty="0" smtClean="0">
                <a:solidFill>
                  <a:srgbClr val="FF0000"/>
                </a:solidFill>
              </a:rPr>
              <a:t>a </a:t>
            </a:r>
            <a:r>
              <a:rPr lang="fr-FR" sz="2200" b="1" dirty="0" smtClean="0">
                <a:solidFill>
                  <a:srgbClr val="00B050"/>
                </a:solidFill>
              </a:rPr>
              <a:t>quitté</a:t>
            </a:r>
            <a:r>
              <a:rPr lang="fr-FR" sz="2200" b="1" dirty="0" smtClean="0">
                <a:solidFill>
                  <a:srgbClr val="FF0000"/>
                </a:solidFill>
              </a:rPr>
              <a:t>  </a:t>
            </a:r>
            <a:r>
              <a:rPr lang="fr-FR" sz="2200" dirty="0" smtClean="0"/>
              <a:t>l’auberge avec un seau, elle </a:t>
            </a:r>
            <a:r>
              <a:rPr lang="fr-FR" sz="2200" b="1" dirty="0" smtClean="0">
                <a:solidFill>
                  <a:srgbClr val="FF0000"/>
                </a:solidFill>
              </a:rPr>
              <a:t>a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elle </a:t>
            </a:r>
            <a:r>
              <a:rPr lang="fr-FR" sz="2200" b="1" dirty="0" smtClean="0">
                <a:solidFill>
                  <a:srgbClr val="FF0000"/>
                </a:solidFill>
              </a:rPr>
              <a:t>a </a:t>
            </a:r>
            <a:r>
              <a:rPr lang="fr-FR" sz="2200" b="1" dirty="0" smtClean="0">
                <a:solidFill>
                  <a:srgbClr val="00B050"/>
                </a:solidFill>
              </a:rPr>
              <a:t>vu</a:t>
            </a:r>
            <a:r>
              <a:rPr lang="fr-FR" sz="2200" b="1" dirty="0" smtClean="0">
                <a:solidFill>
                  <a:srgbClr val="FF0000"/>
                </a:solidFill>
              </a:rPr>
              <a:t> </a:t>
            </a:r>
            <a:r>
              <a:rPr lang="fr-FR" sz="2200" dirty="0" smtClean="0"/>
              <a:t>une immense poupée. La jeune orpheline ne peut pas détacher ses yeux de cette prodigieuse poupée : elle admire la belle robe rose, les beaux cheveux lisses. Elle pense : « Comme elle doit être heureuse cette poupée-là ! »</a:t>
            </a:r>
          </a:p>
          <a:p>
            <a:r>
              <a:rPr lang="fr-FR" sz="2200" dirty="0" smtClean="0"/>
              <a:t>Enfin, elle quitte la baraque et elle avance lentement vers la sortie du village. Les ténèbres sont de plus en plus épaisses. La fillette âgée seulement de huit ans est terrifiée. Après quelques hésitations, au bord d’un champ, elle prend le chemin de la source. </a:t>
            </a:r>
            <a:endParaRPr lang="fr-FR" sz="2200" dirty="0"/>
          </a:p>
        </p:txBody>
      </p:sp>
    </p:spTree>
    <p:extLst>
      <p:ext uri="{BB962C8B-B14F-4D97-AF65-F5344CB8AC3E}">
        <p14:creationId xmlns:p14="http://schemas.microsoft.com/office/powerpoint/2010/main" val="3921110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140" y="476672"/>
            <a:ext cx="7776864" cy="4493538"/>
          </a:xfrm>
          <a:prstGeom prst="rect">
            <a:avLst/>
          </a:prstGeom>
        </p:spPr>
        <p:txBody>
          <a:bodyPr wrap="square">
            <a:spAutoFit/>
          </a:bodyPr>
          <a:lstStyle/>
          <a:p>
            <a:r>
              <a:rPr lang="fr-FR" sz="2200" b="1" dirty="0" smtClean="0"/>
              <a:t>Seule dans la nuit</a:t>
            </a:r>
          </a:p>
          <a:p>
            <a:endParaRPr lang="fr-FR" sz="2200" dirty="0" smtClean="0"/>
          </a:p>
          <a:p>
            <a:r>
              <a:rPr lang="fr-FR" sz="2200" dirty="0" smtClean="0"/>
              <a:t>En ce soir de Noël, Mme Thénardier </a:t>
            </a:r>
            <a:r>
              <a:rPr lang="fr-FR" sz="2200" b="1" dirty="0" smtClean="0">
                <a:solidFill>
                  <a:srgbClr val="FF0000"/>
                </a:solidFill>
              </a:rPr>
              <a:t>a </a:t>
            </a:r>
            <a:r>
              <a:rPr lang="fr-FR" sz="2200" b="1" dirty="0" smtClean="0">
                <a:solidFill>
                  <a:srgbClr val="00B050"/>
                </a:solidFill>
              </a:rPr>
              <a:t>dit</a:t>
            </a:r>
            <a:r>
              <a:rPr lang="fr-FR" sz="2200" b="1" dirty="0" smtClean="0">
                <a:solidFill>
                  <a:srgbClr val="FF0000"/>
                </a:solidFill>
              </a:rPr>
              <a:t> </a:t>
            </a:r>
            <a:r>
              <a:rPr lang="fr-FR" sz="2200" dirty="0" smtClean="0"/>
              <a:t>à Cosette : « Il n’y a plus d’eau ! Va en puiser à la source. » Cosette </a:t>
            </a:r>
            <a:r>
              <a:rPr lang="fr-FR" sz="2200" b="1" dirty="0" smtClean="0">
                <a:solidFill>
                  <a:srgbClr val="FF0000"/>
                </a:solidFill>
              </a:rPr>
              <a:t>a </a:t>
            </a:r>
            <a:r>
              <a:rPr lang="fr-FR" sz="2200" b="1" dirty="0" smtClean="0">
                <a:solidFill>
                  <a:srgbClr val="00B050"/>
                </a:solidFill>
              </a:rPr>
              <a:t>quitté</a:t>
            </a:r>
            <a:r>
              <a:rPr lang="fr-FR" sz="2200" b="1" dirty="0" smtClean="0">
                <a:solidFill>
                  <a:srgbClr val="FF0000"/>
                </a:solidFill>
              </a:rPr>
              <a:t>  </a:t>
            </a:r>
            <a:r>
              <a:rPr lang="fr-FR" sz="2200" dirty="0" smtClean="0"/>
              <a:t>l’auberge avec un seau, elle </a:t>
            </a:r>
            <a:r>
              <a:rPr lang="fr-FR" sz="2200" b="1" dirty="0" smtClean="0">
                <a:solidFill>
                  <a:srgbClr val="FF0000"/>
                </a:solidFill>
              </a:rPr>
              <a:t>a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elle </a:t>
            </a:r>
            <a:r>
              <a:rPr lang="fr-FR" sz="2200" b="1" dirty="0" smtClean="0">
                <a:solidFill>
                  <a:srgbClr val="FF0000"/>
                </a:solidFill>
              </a:rPr>
              <a:t>a </a:t>
            </a:r>
            <a:r>
              <a:rPr lang="fr-FR" sz="2200" b="1" dirty="0" smtClean="0">
                <a:solidFill>
                  <a:srgbClr val="00B050"/>
                </a:solidFill>
              </a:rPr>
              <a:t>vu</a:t>
            </a:r>
            <a:r>
              <a:rPr lang="fr-FR" sz="2200" b="1" dirty="0" smtClean="0">
                <a:solidFill>
                  <a:srgbClr val="FF0000"/>
                </a:solidFill>
              </a:rPr>
              <a:t> </a:t>
            </a:r>
            <a:r>
              <a:rPr lang="fr-FR" sz="2200" dirty="0" smtClean="0"/>
              <a:t>une immense poupée. La jeune orpheline ne </a:t>
            </a:r>
            <a:r>
              <a:rPr lang="fr-FR" sz="2200" b="1" dirty="0" smtClean="0">
                <a:solidFill>
                  <a:srgbClr val="FF0000"/>
                </a:solidFill>
              </a:rPr>
              <a:t>pouvait</a:t>
            </a:r>
            <a:r>
              <a:rPr lang="fr-FR" sz="2200" dirty="0" smtClean="0"/>
              <a:t> pas détacher ses yeux de cette prodigieuse poupée : elle admire la belle robe rose, les beaux cheveux lisses. Elle pense : « Comme elle doit être heureuse cette poupée-là ! »</a:t>
            </a:r>
          </a:p>
          <a:p>
            <a:r>
              <a:rPr lang="fr-FR" sz="2200" dirty="0" smtClean="0"/>
              <a:t>Enfin, elle quitte la baraque et elle avance lentement vers la sortie du village. Les ténèbres sont de plus en plus épaisses. La fillette âgée seulement de huit ans est terrifiée. Après quelques hésitations, au bord d’un champ, elle prend le chemin de la source. </a:t>
            </a:r>
            <a:endParaRPr lang="fr-FR" sz="2200" dirty="0"/>
          </a:p>
        </p:txBody>
      </p:sp>
    </p:spTree>
    <p:extLst>
      <p:ext uri="{BB962C8B-B14F-4D97-AF65-F5344CB8AC3E}">
        <p14:creationId xmlns:p14="http://schemas.microsoft.com/office/powerpoint/2010/main" val="28254041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140" y="476672"/>
            <a:ext cx="7776864" cy="4493538"/>
          </a:xfrm>
          <a:prstGeom prst="rect">
            <a:avLst/>
          </a:prstGeom>
        </p:spPr>
        <p:txBody>
          <a:bodyPr wrap="square">
            <a:spAutoFit/>
          </a:bodyPr>
          <a:lstStyle/>
          <a:p>
            <a:r>
              <a:rPr lang="fr-FR" sz="2200" b="1" dirty="0" smtClean="0"/>
              <a:t>Seule dans la nuit</a:t>
            </a:r>
          </a:p>
          <a:p>
            <a:endParaRPr lang="fr-FR" sz="2200" dirty="0" smtClean="0"/>
          </a:p>
          <a:p>
            <a:r>
              <a:rPr lang="fr-FR" sz="2200" dirty="0" smtClean="0"/>
              <a:t>En ce soir de Noël, Mme Thénardier </a:t>
            </a:r>
            <a:r>
              <a:rPr lang="fr-FR" sz="2200" b="1" dirty="0" smtClean="0">
                <a:solidFill>
                  <a:srgbClr val="FF0000"/>
                </a:solidFill>
              </a:rPr>
              <a:t>a </a:t>
            </a:r>
            <a:r>
              <a:rPr lang="fr-FR" sz="2200" b="1" dirty="0" smtClean="0">
                <a:solidFill>
                  <a:srgbClr val="00B050"/>
                </a:solidFill>
              </a:rPr>
              <a:t>dit</a:t>
            </a:r>
            <a:r>
              <a:rPr lang="fr-FR" sz="2200" b="1" dirty="0" smtClean="0">
                <a:solidFill>
                  <a:srgbClr val="FF0000"/>
                </a:solidFill>
              </a:rPr>
              <a:t> </a:t>
            </a:r>
            <a:r>
              <a:rPr lang="fr-FR" sz="2200" dirty="0" smtClean="0"/>
              <a:t>à Cosette : « Il n’y a plus d’eau ! Va en puiser à la source. » Cosette </a:t>
            </a:r>
            <a:r>
              <a:rPr lang="fr-FR" sz="2200" b="1" dirty="0" smtClean="0">
                <a:solidFill>
                  <a:srgbClr val="FF0000"/>
                </a:solidFill>
              </a:rPr>
              <a:t>a </a:t>
            </a:r>
            <a:r>
              <a:rPr lang="fr-FR" sz="2200" b="1" dirty="0" smtClean="0">
                <a:solidFill>
                  <a:srgbClr val="00B050"/>
                </a:solidFill>
              </a:rPr>
              <a:t>quitté</a:t>
            </a:r>
            <a:r>
              <a:rPr lang="fr-FR" sz="2200" b="1" dirty="0" smtClean="0">
                <a:solidFill>
                  <a:srgbClr val="FF0000"/>
                </a:solidFill>
              </a:rPr>
              <a:t>  </a:t>
            </a:r>
            <a:r>
              <a:rPr lang="fr-FR" sz="2200" dirty="0" smtClean="0"/>
              <a:t>l’auberge avec un seau, elle </a:t>
            </a:r>
            <a:r>
              <a:rPr lang="fr-FR" sz="2200" b="1" dirty="0" smtClean="0">
                <a:solidFill>
                  <a:srgbClr val="FF0000"/>
                </a:solidFill>
              </a:rPr>
              <a:t>a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elle </a:t>
            </a:r>
            <a:r>
              <a:rPr lang="fr-FR" sz="2200" b="1" dirty="0" smtClean="0">
                <a:solidFill>
                  <a:srgbClr val="FF0000"/>
                </a:solidFill>
              </a:rPr>
              <a:t>a </a:t>
            </a:r>
            <a:r>
              <a:rPr lang="fr-FR" sz="2200" b="1" dirty="0" smtClean="0">
                <a:solidFill>
                  <a:srgbClr val="00B050"/>
                </a:solidFill>
              </a:rPr>
              <a:t>vu</a:t>
            </a:r>
            <a:r>
              <a:rPr lang="fr-FR" sz="2200" b="1" dirty="0" smtClean="0">
                <a:solidFill>
                  <a:srgbClr val="FF0000"/>
                </a:solidFill>
              </a:rPr>
              <a:t> </a:t>
            </a:r>
            <a:r>
              <a:rPr lang="fr-FR" sz="2200" dirty="0" smtClean="0"/>
              <a:t>une immense poupée. La jeune orpheline ne </a:t>
            </a:r>
            <a:r>
              <a:rPr lang="fr-FR" sz="2200" b="1" dirty="0" smtClean="0">
                <a:solidFill>
                  <a:srgbClr val="FF0000"/>
                </a:solidFill>
              </a:rPr>
              <a:t>pouvait</a:t>
            </a:r>
            <a:r>
              <a:rPr lang="fr-FR" sz="2200" dirty="0" smtClean="0"/>
              <a:t> pas détacher ses yeux de cette prodigieuse poupée : elle </a:t>
            </a:r>
            <a:r>
              <a:rPr lang="fr-FR" sz="2200" b="1" dirty="0" smtClean="0">
                <a:solidFill>
                  <a:srgbClr val="FF0000"/>
                </a:solidFill>
              </a:rPr>
              <a:t>admirait</a:t>
            </a:r>
            <a:r>
              <a:rPr lang="fr-FR" sz="2200" dirty="0" smtClean="0"/>
              <a:t> la belle robe rose, les beaux cheveux lisses. Elle pense : « Comme elle doit être heureuse cette poupée-là ! »</a:t>
            </a:r>
          </a:p>
          <a:p>
            <a:r>
              <a:rPr lang="fr-FR" sz="2200" dirty="0" smtClean="0"/>
              <a:t>Enfin, elle quitte la baraque et elle avance lentement vers la sortie du village. Les ténèbres sont de plus en plus épaisses. La fillette âgée seulement de huit ans est terrifiée. Après quelques hésitations, au bord d’un champ, elle prend le chemin de la source. </a:t>
            </a:r>
            <a:endParaRPr lang="fr-FR" sz="2200" dirty="0"/>
          </a:p>
        </p:txBody>
      </p:sp>
    </p:spTree>
    <p:extLst>
      <p:ext uri="{BB962C8B-B14F-4D97-AF65-F5344CB8AC3E}">
        <p14:creationId xmlns:p14="http://schemas.microsoft.com/office/powerpoint/2010/main" val="1716676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140" y="476672"/>
            <a:ext cx="7776864" cy="4493538"/>
          </a:xfrm>
          <a:prstGeom prst="rect">
            <a:avLst/>
          </a:prstGeom>
        </p:spPr>
        <p:txBody>
          <a:bodyPr wrap="square">
            <a:spAutoFit/>
          </a:bodyPr>
          <a:lstStyle/>
          <a:p>
            <a:r>
              <a:rPr lang="fr-FR" sz="2200" b="1" dirty="0" smtClean="0"/>
              <a:t>Seule dans la nuit</a:t>
            </a:r>
          </a:p>
          <a:p>
            <a:endParaRPr lang="fr-FR" sz="2200" dirty="0" smtClean="0"/>
          </a:p>
          <a:p>
            <a:r>
              <a:rPr lang="fr-FR" sz="2200" dirty="0" smtClean="0"/>
              <a:t>En ce soir de Noël, Mme Thénardier </a:t>
            </a:r>
            <a:r>
              <a:rPr lang="fr-FR" sz="2200" b="1" dirty="0" smtClean="0">
                <a:solidFill>
                  <a:srgbClr val="FF0000"/>
                </a:solidFill>
              </a:rPr>
              <a:t>a </a:t>
            </a:r>
            <a:r>
              <a:rPr lang="fr-FR" sz="2200" b="1" dirty="0" smtClean="0">
                <a:solidFill>
                  <a:srgbClr val="00B050"/>
                </a:solidFill>
              </a:rPr>
              <a:t>dit</a:t>
            </a:r>
            <a:r>
              <a:rPr lang="fr-FR" sz="2200" b="1" dirty="0" smtClean="0">
                <a:solidFill>
                  <a:srgbClr val="FF0000"/>
                </a:solidFill>
              </a:rPr>
              <a:t> </a:t>
            </a:r>
            <a:r>
              <a:rPr lang="fr-FR" sz="2200" dirty="0" smtClean="0"/>
              <a:t>à Cosette : « Il n’y a plus d’eau ! Va en puiser à la source. » Cosette </a:t>
            </a:r>
            <a:r>
              <a:rPr lang="fr-FR" sz="2200" b="1" dirty="0" smtClean="0">
                <a:solidFill>
                  <a:srgbClr val="FF0000"/>
                </a:solidFill>
              </a:rPr>
              <a:t>a </a:t>
            </a:r>
            <a:r>
              <a:rPr lang="fr-FR" sz="2200" b="1" dirty="0" smtClean="0">
                <a:solidFill>
                  <a:srgbClr val="00B050"/>
                </a:solidFill>
              </a:rPr>
              <a:t>quitté</a:t>
            </a:r>
            <a:r>
              <a:rPr lang="fr-FR" sz="2200" b="1" dirty="0" smtClean="0">
                <a:solidFill>
                  <a:srgbClr val="FF0000"/>
                </a:solidFill>
              </a:rPr>
              <a:t>  </a:t>
            </a:r>
            <a:r>
              <a:rPr lang="fr-FR" sz="2200" dirty="0" smtClean="0"/>
              <a:t>l’auberge avec un seau, elle </a:t>
            </a:r>
            <a:r>
              <a:rPr lang="fr-FR" sz="2200" b="1" dirty="0" smtClean="0">
                <a:solidFill>
                  <a:srgbClr val="FF0000"/>
                </a:solidFill>
              </a:rPr>
              <a:t>a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elle </a:t>
            </a:r>
            <a:r>
              <a:rPr lang="fr-FR" sz="2200" b="1" dirty="0" smtClean="0">
                <a:solidFill>
                  <a:srgbClr val="FF0000"/>
                </a:solidFill>
              </a:rPr>
              <a:t>a </a:t>
            </a:r>
            <a:r>
              <a:rPr lang="fr-FR" sz="2200" b="1" dirty="0" smtClean="0">
                <a:solidFill>
                  <a:srgbClr val="00B050"/>
                </a:solidFill>
              </a:rPr>
              <a:t>vu</a:t>
            </a:r>
            <a:r>
              <a:rPr lang="fr-FR" sz="2200" b="1" dirty="0" smtClean="0">
                <a:solidFill>
                  <a:srgbClr val="FF0000"/>
                </a:solidFill>
              </a:rPr>
              <a:t> </a:t>
            </a:r>
            <a:r>
              <a:rPr lang="fr-FR" sz="2200" dirty="0" smtClean="0"/>
              <a:t>une immense poupée. La jeune orpheline ne </a:t>
            </a:r>
            <a:r>
              <a:rPr lang="fr-FR" sz="2200" b="1" dirty="0" smtClean="0">
                <a:solidFill>
                  <a:srgbClr val="FF0000"/>
                </a:solidFill>
              </a:rPr>
              <a:t>pouvait</a:t>
            </a:r>
            <a:r>
              <a:rPr lang="fr-FR" sz="2200" dirty="0" smtClean="0"/>
              <a:t> pas détacher ses yeux de cette prodigieuse poupée : elle </a:t>
            </a:r>
            <a:r>
              <a:rPr lang="fr-FR" sz="2200" b="1" dirty="0" smtClean="0">
                <a:solidFill>
                  <a:srgbClr val="FF0000"/>
                </a:solidFill>
              </a:rPr>
              <a:t>admirait</a:t>
            </a:r>
            <a:r>
              <a:rPr lang="fr-FR" sz="2200" dirty="0" smtClean="0"/>
              <a:t> la belle robe rose, les beaux cheveux lisses. Elle </a:t>
            </a:r>
            <a:r>
              <a:rPr lang="fr-FR" sz="2200" b="1" dirty="0" smtClean="0">
                <a:solidFill>
                  <a:srgbClr val="FF0000"/>
                </a:solidFill>
              </a:rPr>
              <a:t>pensait</a:t>
            </a:r>
            <a:r>
              <a:rPr lang="fr-FR" sz="2200" dirty="0" smtClean="0"/>
              <a:t> : « Comme elle doit être heureuse cette poupée-là ! »</a:t>
            </a:r>
          </a:p>
          <a:p>
            <a:r>
              <a:rPr lang="fr-FR" sz="2200" dirty="0" smtClean="0"/>
              <a:t>Enfin, elle quitte la baraque et elle avance lentement vers la sortie du village. Les ténèbres sont de plus en plus épaisses. La fillette âgée seulement de huit ans est terrifiée. Après quelques hésitations, au bord d’un champ, elle prend le chemin de la source. </a:t>
            </a:r>
            <a:endParaRPr lang="fr-FR" sz="2200" dirty="0"/>
          </a:p>
        </p:txBody>
      </p:sp>
    </p:spTree>
    <p:extLst>
      <p:ext uri="{BB962C8B-B14F-4D97-AF65-F5344CB8AC3E}">
        <p14:creationId xmlns:p14="http://schemas.microsoft.com/office/powerpoint/2010/main" val="31123329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6140" y="476672"/>
            <a:ext cx="7776864" cy="4493538"/>
          </a:xfrm>
          <a:prstGeom prst="rect">
            <a:avLst/>
          </a:prstGeom>
        </p:spPr>
        <p:txBody>
          <a:bodyPr wrap="square">
            <a:spAutoFit/>
          </a:bodyPr>
          <a:lstStyle/>
          <a:p>
            <a:r>
              <a:rPr lang="fr-FR" sz="2200" b="1" dirty="0" smtClean="0"/>
              <a:t>Seule dans la nuit</a:t>
            </a:r>
          </a:p>
          <a:p>
            <a:endParaRPr lang="fr-FR" sz="2200" dirty="0" smtClean="0"/>
          </a:p>
          <a:p>
            <a:r>
              <a:rPr lang="fr-FR" sz="2200" dirty="0" smtClean="0"/>
              <a:t>En ce soir de Noël, Mme Thénardier </a:t>
            </a:r>
            <a:r>
              <a:rPr lang="fr-FR" sz="2200" b="1" dirty="0" smtClean="0">
                <a:solidFill>
                  <a:srgbClr val="FF0000"/>
                </a:solidFill>
              </a:rPr>
              <a:t>a </a:t>
            </a:r>
            <a:r>
              <a:rPr lang="fr-FR" sz="2200" b="1" dirty="0" smtClean="0">
                <a:solidFill>
                  <a:srgbClr val="00B050"/>
                </a:solidFill>
              </a:rPr>
              <a:t>dit</a:t>
            </a:r>
            <a:r>
              <a:rPr lang="fr-FR" sz="2200" b="1" dirty="0" smtClean="0">
                <a:solidFill>
                  <a:srgbClr val="FF0000"/>
                </a:solidFill>
              </a:rPr>
              <a:t> </a:t>
            </a:r>
            <a:r>
              <a:rPr lang="fr-FR" sz="2200" dirty="0" smtClean="0"/>
              <a:t>à Cosette : « Il n’y a plus d’eau ! Va en puiser à la source. » Cosette </a:t>
            </a:r>
            <a:r>
              <a:rPr lang="fr-FR" sz="2200" b="1" dirty="0" smtClean="0">
                <a:solidFill>
                  <a:srgbClr val="FF0000"/>
                </a:solidFill>
              </a:rPr>
              <a:t>a </a:t>
            </a:r>
            <a:r>
              <a:rPr lang="fr-FR" sz="2200" b="1" dirty="0" smtClean="0">
                <a:solidFill>
                  <a:srgbClr val="00B050"/>
                </a:solidFill>
              </a:rPr>
              <a:t>quitté</a:t>
            </a:r>
            <a:r>
              <a:rPr lang="fr-FR" sz="2200" b="1" dirty="0" smtClean="0">
                <a:solidFill>
                  <a:srgbClr val="FF0000"/>
                </a:solidFill>
              </a:rPr>
              <a:t>  </a:t>
            </a:r>
            <a:r>
              <a:rPr lang="fr-FR" sz="2200" dirty="0" smtClean="0"/>
              <a:t>l’auberge avec un seau, elle </a:t>
            </a:r>
            <a:r>
              <a:rPr lang="fr-FR" sz="2200" b="1" dirty="0" smtClean="0">
                <a:solidFill>
                  <a:srgbClr val="FF0000"/>
                </a:solidFill>
              </a:rPr>
              <a:t>a </a:t>
            </a:r>
            <a:r>
              <a:rPr lang="fr-FR" sz="2200" b="1" dirty="0" smtClean="0">
                <a:solidFill>
                  <a:srgbClr val="00B050"/>
                </a:solidFill>
              </a:rPr>
              <a:t>longé</a:t>
            </a:r>
            <a:r>
              <a:rPr lang="fr-FR" sz="2200" b="1" dirty="0" smtClean="0">
                <a:solidFill>
                  <a:srgbClr val="FF0000"/>
                </a:solidFill>
              </a:rPr>
              <a:t> </a:t>
            </a:r>
            <a:r>
              <a:rPr lang="fr-FR" sz="2200" dirty="0" smtClean="0"/>
              <a:t>une rangée de boutiques. Dans la vitrine de la dernière baraque, elle </a:t>
            </a:r>
            <a:r>
              <a:rPr lang="fr-FR" sz="2200" b="1" dirty="0" smtClean="0">
                <a:solidFill>
                  <a:srgbClr val="FF0000"/>
                </a:solidFill>
              </a:rPr>
              <a:t>a </a:t>
            </a:r>
            <a:r>
              <a:rPr lang="fr-FR" sz="2200" b="1" dirty="0" smtClean="0">
                <a:solidFill>
                  <a:srgbClr val="00B050"/>
                </a:solidFill>
              </a:rPr>
              <a:t>vu</a:t>
            </a:r>
            <a:r>
              <a:rPr lang="fr-FR" sz="2200" b="1" dirty="0" smtClean="0">
                <a:solidFill>
                  <a:srgbClr val="FF0000"/>
                </a:solidFill>
              </a:rPr>
              <a:t> </a:t>
            </a:r>
            <a:r>
              <a:rPr lang="fr-FR" sz="2200" dirty="0" smtClean="0"/>
              <a:t>une immense poupée. La jeune orpheline ne </a:t>
            </a:r>
            <a:r>
              <a:rPr lang="fr-FR" sz="2200" b="1" dirty="0" smtClean="0">
                <a:solidFill>
                  <a:srgbClr val="FF0000"/>
                </a:solidFill>
              </a:rPr>
              <a:t>pouvait</a:t>
            </a:r>
            <a:r>
              <a:rPr lang="fr-FR" sz="2200" dirty="0" smtClean="0"/>
              <a:t> pas détacher ses yeux de cette prodigieuse poupée : elle </a:t>
            </a:r>
            <a:r>
              <a:rPr lang="fr-FR" sz="2200" b="1" dirty="0" smtClean="0">
                <a:solidFill>
                  <a:srgbClr val="FF0000"/>
                </a:solidFill>
              </a:rPr>
              <a:t>admirait</a:t>
            </a:r>
            <a:r>
              <a:rPr lang="fr-FR" sz="2200" dirty="0" smtClean="0"/>
              <a:t> la belle robe rose, les beaux cheveux lisses. Elle </a:t>
            </a:r>
            <a:r>
              <a:rPr lang="fr-FR" sz="2200" b="1" dirty="0" smtClean="0">
                <a:solidFill>
                  <a:srgbClr val="FF0000"/>
                </a:solidFill>
              </a:rPr>
              <a:t>pensait</a:t>
            </a:r>
            <a:r>
              <a:rPr lang="fr-FR" sz="2200" dirty="0" smtClean="0"/>
              <a:t> : « Comme elle doit être heureuse cette poupée-là ! »</a:t>
            </a:r>
          </a:p>
          <a:p>
            <a:r>
              <a:rPr lang="fr-FR" sz="2200" dirty="0" smtClean="0"/>
              <a:t>Enfin, elle </a:t>
            </a:r>
            <a:r>
              <a:rPr lang="fr-FR" sz="2200" b="1" dirty="0" smtClean="0">
                <a:solidFill>
                  <a:srgbClr val="FF0000"/>
                </a:solidFill>
              </a:rPr>
              <a:t>a </a:t>
            </a:r>
            <a:r>
              <a:rPr lang="fr-FR" sz="2200" b="1" dirty="0" smtClean="0">
                <a:solidFill>
                  <a:srgbClr val="00B050"/>
                </a:solidFill>
              </a:rPr>
              <a:t>quitté</a:t>
            </a:r>
            <a:r>
              <a:rPr lang="fr-FR" sz="2200" b="1" dirty="0" smtClean="0">
                <a:solidFill>
                  <a:srgbClr val="FF0000"/>
                </a:solidFill>
              </a:rPr>
              <a:t> </a:t>
            </a:r>
            <a:r>
              <a:rPr lang="fr-FR" sz="2200" dirty="0" smtClean="0"/>
              <a:t>la baraque et elle avance lentement vers la sortie du village. Les ténèbres sont de plus en plus épaisses. La fillette âgée seulement de huit ans est terrifiée. Après quelques hésitations, au bord d’un champ, elle prend le chemin de la source. </a:t>
            </a:r>
            <a:endParaRPr lang="fr-FR" sz="2200" dirty="0"/>
          </a:p>
        </p:txBody>
      </p:sp>
    </p:spTree>
    <p:extLst>
      <p:ext uri="{BB962C8B-B14F-4D97-AF65-F5344CB8AC3E}">
        <p14:creationId xmlns:p14="http://schemas.microsoft.com/office/powerpoint/2010/main" val="1627527710"/>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2002</Words>
  <Application>Microsoft Office PowerPoint</Application>
  <PresentationFormat>Affichage à l'écran (4:3)</PresentationFormat>
  <Paragraphs>52</Paragraphs>
  <Slides>13</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13</vt:i4>
      </vt:variant>
    </vt:vector>
  </HeadingPairs>
  <TitlesOfParts>
    <vt:vector size="16" baseType="lpstr">
      <vt:lpstr>Arial</vt:lpstr>
      <vt:lpstr>Calibri</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dc:creator>
  <cp:lastModifiedBy>MARJORIE</cp:lastModifiedBy>
  <cp:revision>4</cp:revision>
  <dcterms:created xsi:type="dcterms:W3CDTF">2018-01-04T13:22:25Z</dcterms:created>
  <dcterms:modified xsi:type="dcterms:W3CDTF">2018-01-15T08:23:44Z</dcterms:modified>
</cp:coreProperties>
</file>