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CE833C95-DC0D-4F88-BD45-E096779A3D17}" type="datetimeFigureOut">
              <a:rPr lang="fr-FR" smtClean="0"/>
              <a:t>01/05/2018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2D1FC0D-4710-48BA-AF20-99503F18F24A}" type="slidenum">
              <a:rPr lang="fr-FR" smtClean="0"/>
              <a:t>‹N°›</a:t>
            </a:fld>
            <a:endParaRPr lang="fr-FR"/>
          </a:p>
        </p:txBody>
      </p:sp>
    </p:spTree>
    <p:extLst>
      <p:ext uri="{BB962C8B-B14F-4D97-AF65-F5344CB8AC3E}">
        <p14:creationId xmlns:p14="http://schemas.microsoft.com/office/powerpoint/2010/main" val="3509713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E833C95-DC0D-4F88-BD45-E096779A3D17}" type="datetimeFigureOut">
              <a:rPr lang="fr-FR" smtClean="0"/>
              <a:t>01/05/2018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2D1FC0D-4710-48BA-AF20-99503F18F24A}" type="slidenum">
              <a:rPr lang="fr-FR" smtClean="0"/>
              <a:t>‹N°›</a:t>
            </a:fld>
            <a:endParaRPr lang="fr-FR"/>
          </a:p>
        </p:txBody>
      </p:sp>
    </p:spTree>
    <p:extLst>
      <p:ext uri="{BB962C8B-B14F-4D97-AF65-F5344CB8AC3E}">
        <p14:creationId xmlns:p14="http://schemas.microsoft.com/office/powerpoint/2010/main" val="1723276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E833C95-DC0D-4F88-BD45-E096779A3D17}" type="datetimeFigureOut">
              <a:rPr lang="fr-FR" smtClean="0"/>
              <a:t>01/05/2018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2D1FC0D-4710-48BA-AF20-99503F18F24A}" type="slidenum">
              <a:rPr lang="fr-FR" smtClean="0"/>
              <a:t>‹N°›</a:t>
            </a:fld>
            <a:endParaRPr lang="fr-FR"/>
          </a:p>
        </p:txBody>
      </p:sp>
    </p:spTree>
    <p:extLst>
      <p:ext uri="{BB962C8B-B14F-4D97-AF65-F5344CB8AC3E}">
        <p14:creationId xmlns:p14="http://schemas.microsoft.com/office/powerpoint/2010/main" val="1311290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E833C95-DC0D-4F88-BD45-E096779A3D17}" type="datetimeFigureOut">
              <a:rPr lang="fr-FR" smtClean="0"/>
              <a:t>01/05/2018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2D1FC0D-4710-48BA-AF20-99503F18F24A}" type="slidenum">
              <a:rPr lang="fr-FR" smtClean="0"/>
              <a:t>‹N°›</a:t>
            </a:fld>
            <a:endParaRPr lang="fr-FR"/>
          </a:p>
        </p:txBody>
      </p:sp>
    </p:spTree>
    <p:extLst>
      <p:ext uri="{BB962C8B-B14F-4D97-AF65-F5344CB8AC3E}">
        <p14:creationId xmlns:p14="http://schemas.microsoft.com/office/powerpoint/2010/main" val="3434063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CE833C95-DC0D-4F88-BD45-E096779A3D17}" type="datetimeFigureOut">
              <a:rPr lang="fr-FR" smtClean="0"/>
              <a:t>01/05/2018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2D1FC0D-4710-48BA-AF20-99503F18F24A}" type="slidenum">
              <a:rPr lang="fr-FR" smtClean="0"/>
              <a:t>‹N°›</a:t>
            </a:fld>
            <a:endParaRPr lang="fr-FR"/>
          </a:p>
        </p:txBody>
      </p:sp>
    </p:spTree>
    <p:extLst>
      <p:ext uri="{BB962C8B-B14F-4D97-AF65-F5344CB8AC3E}">
        <p14:creationId xmlns:p14="http://schemas.microsoft.com/office/powerpoint/2010/main" val="48992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CE833C95-DC0D-4F88-BD45-E096779A3D17}" type="datetimeFigureOut">
              <a:rPr lang="fr-FR" smtClean="0"/>
              <a:t>01/05/2018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2D1FC0D-4710-48BA-AF20-99503F18F24A}" type="slidenum">
              <a:rPr lang="fr-FR" smtClean="0"/>
              <a:t>‹N°›</a:t>
            </a:fld>
            <a:endParaRPr lang="fr-FR"/>
          </a:p>
        </p:txBody>
      </p:sp>
    </p:spTree>
    <p:extLst>
      <p:ext uri="{BB962C8B-B14F-4D97-AF65-F5344CB8AC3E}">
        <p14:creationId xmlns:p14="http://schemas.microsoft.com/office/powerpoint/2010/main" val="648655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CE833C95-DC0D-4F88-BD45-E096779A3D17}" type="datetimeFigureOut">
              <a:rPr lang="fr-FR" smtClean="0"/>
              <a:t>01/05/2018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2D1FC0D-4710-48BA-AF20-99503F18F24A}" type="slidenum">
              <a:rPr lang="fr-FR" smtClean="0"/>
              <a:t>‹N°›</a:t>
            </a:fld>
            <a:endParaRPr lang="fr-FR"/>
          </a:p>
        </p:txBody>
      </p:sp>
    </p:spTree>
    <p:extLst>
      <p:ext uri="{BB962C8B-B14F-4D97-AF65-F5344CB8AC3E}">
        <p14:creationId xmlns:p14="http://schemas.microsoft.com/office/powerpoint/2010/main" val="20559813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CE833C95-DC0D-4F88-BD45-E096779A3D17}" type="datetimeFigureOut">
              <a:rPr lang="fr-FR" smtClean="0"/>
              <a:t>01/05/2018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2D1FC0D-4710-48BA-AF20-99503F18F24A}" type="slidenum">
              <a:rPr lang="fr-FR" smtClean="0"/>
              <a:t>‹N°›</a:t>
            </a:fld>
            <a:endParaRPr lang="fr-FR"/>
          </a:p>
        </p:txBody>
      </p:sp>
    </p:spTree>
    <p:extLst>
      <p:ext uri="{BB962C8B-B14F-4D97-AF65-F5344CB8AC3E}">
        <p14:creationId xmlns:p14="http://schemas.microsoft.com/office/powerpoint/2010/main" val="2404872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E833C95-DC0D-4F88-BD45-E096779A3D17}" type="datetimeFigureOut">
              <a:rPr lang="fr-FR" smtClean="0"/>
              <a:t>01/05/2018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2D1FC0D-4710-48BA-AF20-99503F18F24A}" type="slidenum">
              <a:rPr lang="fr-FR" smtClean="0"/>
              <a:t>‹N°›</a:t>
            </a:fld>
            <a:endParaRPr lang="fr-FR"/>
          </a:p>
        </p:txBody>
      </p:sp>
    </p:spTree>
    <p:extLst>
      <p:ext uri="{BB962C8B-B14F-4D97-AF65-F5344CB8AC3E}">
        <p14:creationId xmlns:p14="http://schemas.microsoft.com/office/powerpoint/2010/main" val="2348418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E833C95-DC0D-4F88-BD45-E096779A3D17}" type="datetimeFigureOut">
              <a:rPr lang="fr-FR" smtClean="0"/>
              <a:t>01/05/2018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2D1FC0D-4710-48BA-AF20-99503F18F24A}" type="slidenum">
              <a:rPr lang="fr-FR" smtClean="0"/>
              <a:t>‹N°›</a:t>
            </a:fld>
            <a:endParaRPr lang="fr-FR"/>
          </a:p>
        </p:txBody>
      </p:sp>
    </p:spTree>
    <p:extLst>
      <p:ext uri="{BB962C8B-B14F-4D97-AF65-F5344CB8AC3E}">
        <p14:creationId xmlns:p14="http://schemas.microsoft.com/office/powerpoint/2010/main" val="3302293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E833C95-DC0D-4F88-BD45-E096779A3D17}" type="datetimeFigureOut">
              <a:rPr lang="fr-FR" smtClean="0"/>
              <a:t>01/05/2018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2D1FC0D-4710-48BA-AF20-99503F18F24A}" type="slidenum">
              <a:rPr lang="fr-FR" smtClean="0"/>
              <a:t>‹N°›</a:t>
            </a:fld>
            <a:endParaRPr lang="fr-FR"/>
          </a:p>
        </p:txBody>
      </p:sp>
    </p:spTree>
    <p:extLst>
      <p:ext uri="{BB962C8B-B14F-4D97-AF65-F5344CB8AC3E}">
        <p14:creationId xmlns:p14="http://schemas.microsoft.com/office/powerpoint/2010/main" val="24556728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833C95-DC0D-4F88-BD45-E096779A3D17}" type="datetimeFigureOut">
              <a:rPr lang="fr-FR" smtClean="0"/>
              <a:t>01/05/2018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1FC0D-4710-48BA-AF20-99503F18F24A}" type="slidenum">
              <a:rPr lang="fr-FR" smtClean="0"/>
              <a:t>‹N°›</a:t>
            </a:fld>
            <a:endParaRPr lang="fr-FR"/>
          </a:p>
        </p:txBody>
      </p:sp>
    </p:spTree>
    <p:extLst>
      <p:ext uri="{BB962C8B-B14F-4D97-AF65-F5344CB8AC3E}">
        <p14:creationId xmlns:p14="http://schemas.microsoft.com/office/powerpoint/2010/main" val="1783373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260648"/>
            <a:ext cx="8136904" cy="5078313"/>
          </a:xfrm>
          <a:prstGeom prst="rect">
            <a:avLst/>
          </a:prstGeom>
        </p:spPr>
        <p:txBody>
          <a:bodyPr wrap="square">
            <a:spAutoFit/>
          </a:bodyPr>
          <a:lstStyle/>
          <a:p>
            <a:r>
              <a:rPr lang="fr-FR" b="1" dirty="0"/>
              <a:t>Je fabrique un chapeau chinois</a:t>
            </a:r>
            <a:endParaRPr lang="fr-FR" dirty="0"/>
          </a:p>
          <a:p>
            <a:r>
              <a:rPr lang="fr-FR" dirty="0"/>
              <a:t> </a:t>
            </a:r>
          </a:p>
          <a:p>
            <a:r>
              <a:rPr lang="fr-FR" dirty="0"/>
              <a:t>À l’école, nous faisons une fête qui a pour thème la Chine. Nous sommes déguisés en Chinois et nous dansons. Nous avons tous un chapeau. Ces chapeaux sont rouges avec une natte noire, mais on peut également confectionner des chapeaux jaunes, verts, bleus</a:t>
            </a:r>
            <a:r>
              <a:rPr lang="fr-FR" dirty="0" smtClean="0"/>
              <a:t>…</a:t>
            </a:r>
          </a:p>
          <a:p>
            <a:endParaRPr lang="fr-FR" dirty="0"/>
          </a:p>
          <a:p>
            <a:r>
              <a:rPr lang="fr-FR" dirty="0"/>
              <a:t>1. Je prends une assiette et au centre, je fais une croix au crayon. Avec la règle, je trace un trait, du centre au bord de l’assiette. Je découpe l’assiette le long du trait</a:t>
            </a:r>
            <a:r>
              <a:rPr lang="fr-FR" dirty="0" smtClean="0"/>
              <a:t>.</a:t>
            </a:r>
            <a:endParaRPr lang="fr-FR" dirty="0"/>
          </a:p>
          <a:p>
            <a:r>
              <a:rPr lang="fr-FR" dirty="0"/>
              <a:t>2. Je superpose la partie droite sur la partie gauche de l’assiette, puis j’agrafe les deux épaisseurs de </a:t>
            </a:r>
            <a:r>
              <a:rPr lang="fr-FR" dirty="0" smtClean="0"/>
              <a:t>carton</a:t>
            </a:r>
            <a:r>
              <a:rPr lang="fr-FR" dirty="0"/>
              <a:t> </a:t>
            </a:r>
          </a:p>
          <a:p>
            <a:r>
              <a:rPr lang="fr-FR" dirty="0"/>
              <a:t>3. Je lisse le papier métallisé avec les doigts pour enlever les plis. Je coupe des spirales ou des disques, dedans. Je les colle sur le chapeau</a:t>
            </a:r>
            <a:r>
              <a:rPr lang="fr-FR" dirty="0" smtClean="0"/>
              <a:t>.</a:t>
            </a:r>
            <a:endParaRPr lang="fr-FR" dirty="0"/>
          </a:p>
          <a:p>
            <a:r>
              <a:rPr lang="fr-FR" dirty="0"/>
              <a:t>4. Je fixe les brins de laine au chapeau, je les tresse et je finis 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42459993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355312"/>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a:t>
            </a:r>
            <a:r>
              <a:rPr lang="fr-FR" b="1" dirty="0" smtClean="0">
                <a:solidFill>
                  <a:srgbClr val="FF0000"/>
                </a:solidFill>
              </a:rPr>
              <a:t>seront</a:t>
            </a:r>
            <a:r>
              <a:rPr lang="fr-FR" dirty="0" smtClean="0"/>
              <a:t> rouges </a:t>
            </a:r>
            <a:r>
              <a:rPr lang="fr-FR" dirty="0"/>
              <a:t>avec une natte noire, mais on </a:t>
            </a:r>
            <a:r>
              <a:rPr lang="fr-FR" b="1" dirty="0" smtClean="0">
                <a:solidFill>
                  <a:srgbClr val="FF0000"/>
                </a:solidFill>
              </a:rPr>
              <a:t>pourra</a:t>
            </a:r>
            <a:r>
              <a:rPr lang="fr-FR" dirty="0" smtClean="0"/>
              <a:t> également </a:t>
            </a:r>
            <a:r>
              <a:rPr lang="fr-FR" dirty="0"/>
              <a:t>confectionner des chapeaux jaunes, verts, bleus</a:t>
            </a:r>
            <a:r>
              <a:rPr lang="fr-FR" dirty="0" smtClean="0"/>
              <a:t>…</a:t>
            </a:r>
          </a:p>
          <a:p>
            <a:endParaRPr lang="fr-FR" dirty="0"/>
          </a:p>
          <a:p>
            <a:r>
              <a:rPr lang="fr-FR" dirty="0"/>
              <a:t>1. Je </a:t>
            </a:r>
            <a:r>
              <a:rPr lang="fr-FR" b="1" dirty="0" smtClean="0">
                <a:solidFill>
                  <a:srgbClr val="FF0000"/>
                </a:solidFill>
              </a:rPr>
              <a:t>prendrai</a:t>
            </a:r>
            <a:r>
              <a:rPr lang="fr-FR" dirty="0" smtClean="0"/>
              <a:t> </a:t>
            </a:r>
            <a:r>
              <a:rPr lang="fr-FR" dirty="0"/>
              <a:t>une assiette et au centre, je </a:t>
            </a:r>
            <a:r>
              <a:rPr lang="fr-FR" b="1" dirty="0" smtClean="0">
                <a:solidFill>
                  <a:srgbClr val="FF0000"/>
                </a:solidFill>
              </a:rPr>
              <a:t>ferai</a:t>
            </a:r>
            <a:r>
              <a:rPr lang="fr-FR" dirty="0" smtClean="0"/>
              <a:t> une </a:t>
            </a:r>
            <a:r>
              <a:rPr lang="fr-FR" dirty="0"/>
              <a:t>croix au crayon. Avec la règle, je </a:t>
            </a:r>
            <a:r>
              <a:rPr lang="fr-FR" b="1" dirty="0" smtClean="0">
                <a:solidFill>
                  <a:srgbClr val="FF0000"/>
                </a:solidFill>
              </a:rPr>
              <a:t>tracerai</a:t>
            </a:r>
            <a:r>
              <a:rPr lang="fr-FR" dirty="0" smtClean="0"/>
              <a:t> </a:t>
            </a:r>
            <a:r>
              <a:rPr lang="fr-FR" dirty="0"/>
              <a:t>un trait, du centre au bord de l’assiette. Je </a:t>
            </a:r>
            <a:r>
              <a:rPr lang="fr-FR" b="1" dirty="0" smtClean="0">
                <a:solidFill>
                  <a:srgbClr val="FF0000"/>
                </a:solidFill>
              </a:rPr>
              <a:t>découperai</a:t>
            </a:r>
            <a:r>
              <a:rPr lang="fr-FR" dirty="0" smtClean="0"/>
              <a:t> </a:t>
            </a:r>
            <a:r>
              <a:rPr lang="fr-FR" dirty="0"/>
              <a:t>l’assiette le long du trait</a:t>
            </a:r>
            <a:r>
              <a:rPr lang="fr-FR" dirty="0" smtClean="0"/>
              <a:t>.</a:t>
            </a:r>
            <a:endParaRPr lang="fr-FR" dirty="0"/>
          </a:p>
          <a:p>
            <a:r>
              <a:rPr lang="fr-FR" dirty="0"/>
              <a:t>2. Je superpose la partie droite sur la partie gauche de l’assiette, puis j’agrafe les deux épaisseurs de </a:t>
            </a:r>
            <a:r>
              <a:rPr lang="fr-FR" dirty="0" smtClean="0"/>
              <a:t>carton</a:t>
            </a:r>
            <a:r>
              <a:rPr lang="fr-FR" dirty="0"/>
              <a:t> </a:t>
            </a:r>
          </a:p>
          <a:p>
            <a:r>
              <a:rPr lang="fr-FR" dirty="0"/>
              <a:t>3. Je lisse le papier métallisé avec les doigts pour enlever les plis. Je coupe des spirales ou des disques, dedans. Je les colle sur le chapeau</a:t>
            </a:r>
            <a:r>
              <a:rPr lang="fr-FR" dirty="0" smtClean="0"/>
              <a:t>.</a:t>
            </a:r>
            <a:endParaRPr lang="fr-FR" dirty="0"/>
          </a:p>
          <a:p>
            <a:r>
              <a:rPr lang="fr-FR" dirty="0"/>
              <a:t>4. Je fixe les brins de laine au chapeau, je les tresse et je finis 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3874903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355312"/>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a:t>
            </a:r>
            <a:r>
              <a:rPr lang="fr-FR" b="1" dirty="0" smtClean="0">
                <a:solidFill>
                  <a:srgbClr val="FF0000"/>
                </a:solidFill>
              </a:rPr>
              <a:t>seront</a:t>
            </a:r>
            <a:r>
              <a:rPr lang="fr-FR" dirty="0" smtClean="0"/>
              <a:t> rouges </a:t>
            </a:r>
            <a:r>
              <a:rPr lang="fr-FR" dirty="0"/>
              <a:t>avec une natte noire, mais on </a:t>
            </a:r>
            <a:r>
              <a:rPr lang="fr-FR" b="1" dirty="0" smtClean="0">
                <a:solidFill>
                  <a:srgbClr val="FF0000"/>
                </a:solidFill>
              </a:rPr>
              <a:t>pourra</a:t>
            </a:r>
            <a:r>
              <a:rPr lang="fr-FR" dirty="0" smtClean="0"/>
              <a:t> également </a:t>
            </a:r>
            <a:r>
              <a:rPr lang="fr-FR" dirty="0"/>
              <a:t>confectionner des chapeaux jaunes, verts, bleus</a:t>
            </a:r>
            <a:r>
              <a:rPr lang="fr-FR" dirty="0" smtClean="0"/>
              <a:t>…</a:t>
            </a:r>
          </a:p>
          <a:p>
            <a:endParaRPr lang="fr-FR" dirty="0"/>
          </a:p>
          <a:p>
            <a:r>
              <a:rPr lang="fr-FR" dirty="0"/>
              <a:t>1. Je </a:t>
            </a:r>
            <a:r>
              <a:rPr lang="fr-FR" b="1" dirty="0" smtClean="0">
                <a:solidFill>
                  <a:srgbClr val="FF0000"/>
                </a:solidFill>
              </a:rPr>
              <a:t>prendrai</a:t>
            </a:r>
            <a:r>
              <a:rPr lang="fr-FR" dirty="0" smtClean="0"/>
              <a:t> </a:t>
            </a:r>
            <a:r>
              <a:rPr lang="fr-FR" dirty="0"/>
              <a:t>une assiette et au centre, je </a:t>
            </a:r>
            <a:r>
              <a:rPr lang="fr-FR" b="1" dirty="0" smtClean="0">
                <a:solidFill>
                  <a:srgbClr val="FF0000"/>
                </a:solidFill>
              </a:rPr>
              <a:t>ferai</a:t>
            </a:r>
            <a:r>
              <a:rPr lang="fr-FR" dirty="0" smtClean="0"/>
              <a:t> une </a:t>
            </a:r>
            <a:r>
              <a:rPr lang="fr-FR" dirty="0"/>
              <a:t>croix au crayon. Avec la règle, je </a:t>
            </a:r>
            <a:r>
              <a:rPr lang="fr-FR" b="1" dirty="0" smtClean="0">
                <a:solidFill>
                  <a:srgbClr val="FF0000"/>
                </a:solidFill>
              </a:rPr>
              <a:t>tracerai</a:t>
            </a:r>
            <a:r>
              <a:rPr lang="fr-FR" dirty="0" smtClean="0"/>
              <a:t> </a:t>
            </a:r>
            <a:r>
              <a:rPr lang="fr-FR" dirty="0"/>
              <a:t>un trait, du centre au bord de l’assiette. Je </a:t>
            </a:r>
            <a:r>
              <a:rPr lang="fr-FR" b="1" dirty="0" smtClean="0">
                <a:solidFill>
                  <a:srgbClr val="FF0000"/>
                </a:solidFill>
              </a:rPr>
              <a:t>découperai</a:t>
            </a:r>
            <a:r>
              <a:rPr lang="fr-FR" dirty="0" smtClean="0"/>
              <a:t> </a:t>
            </a:r>
            <a:r>
              <a:rPr lang="fr-FR" dirty="0"/>
              <a:t>l’assiette le long du trait</a:t>
            </a:r>
            <a:r>
              <a:rPr lang="fr-FR" dirty="0" smtClean="0"/>
              <a:t>.</a:t>
            </a:r>
            <a:endParaRPr lang="fr-FR" dirty="0"/>
          </a:p>
          <a:p>
            <a:r>
              <a:rPr lang="fr-FR" dirty="0"/>
              <a:t>2. Je </a:t>
            </a:r>
            <a:r>
              <a:rPr lang="fr-FR" b="1" dirty="0" smtClean="0">
                <a:solidFill>
                  <a:srgbClr val="FF0000"/>
                </a:solidFill>
              </a:rPr>
              <a:t>superposerai</a:t>
            </a:r>
            <a:r>
              <a:rPr lang="fr-FR" dirty="0" smtClean="0"/>
              <a:t> </a:t>
            </a:r>
            <a:r>
              <a:rPr lang="fr-FR" dirty="0"/>
              <a:t>la partie droite sur la partie gauche de l’assiette, puis j’agrafe les deux épaisseurs de </a:t>
            </a:r>
            <a:r>
              <a:rPr lang="fr-FR" dirty="0" smtClean="0"/>
              <a:t>carton</a:t>
            </a:r>
            <a:r>
              <a:rPr lang="fr-FR" dirty="0"/>
              <a:t> </a:t>
            </a:r>
          </a:p>
          <a:p>
            <a:r>
              <a:rPr lang="fr-FR" dirty="0"/>
              <a:t>3. Je lisse le papier métallisé avec les doigts pour enlever les plis. Je coupe des spirales ou des disques, dedans. Je les colle sur le chapeau</a:t>
            </a:r>
            <a:r>
              <a:rPr lang="fr-FR" dirty="0" smtClean="0"/>
              <a:t>.</a:t>
            </a:r>
            <a:endParaRPr lang="fr-FR" dirty="0"/>
          </a:p>
          <a:p>
            <a:r>
              <a:rPr lang="fr-FR" dirty="0"/>
              <a:t>4. Je fixe les brins de laine au chapeau, je les tresse et je finis 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1194949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355312"/>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a:t>
            </a:r>
            <a:r>
              <a:rPr lang="fr-FR" b="1" dirty="0" smtClean="0">
                <a:solidFill>
                  <a:srgbClr val="FF0000"/>
                </a:solidFill>
              </a:rPr>
              <a:t>seront</a:t>
            </a:r>
            <a:r>
              <a:rPr lang="fr-FR" dirty="0" smtClean="0"/>
              <a:t> rouges </a:t>
            </a:r>
            <a:r>
              <a:rPr lang="fr-FR" dirty="0"/>
              <a:t>avec une natte noire, mais on </a:t>
            </a:r>
            <a:r>
              <a:rPr lang="fr-FR" b="1" dirty="0" smtClean="0">
                <a:solidFill>
                  <a:srgbClr val="FF0000"/>
                </a:solidFill>
              </a:rPr>
              <a:t>pourra</a:t>
            </a:r>
            <a:r>
              <a:rPr lang="fr-FR" dirty="0" smtClean="0"/>
              <a:t> également </a:t>
            </a:r>
            <a:r>
              <a:rPr lang="fr-FR" dirty="0"/>
              <a:t>confectionner des chapeaux jaunes, verts, bleus</a:t>
            </a:r>
            <a:r>
              <a:rPr lang="fr-FR" dirty="0" smtClean="0"/>
              <a:t>…</a:t>
            </a:r>
          </a:p>
          <a:p>
            <a:endParaRPr lang="fr-FR" dirty="0"/>
          </a:p>
          <a:p>
            <a:r>
              <a:rPr lang="fr-FR" dirty="0"/>
              <a:t>1. Je </a:t>
            </a:r>
            <a:r>
              <a:rPr lang="fr-FR" b="1" dirty="0" smtClean="0">
                <a:solidFill>
                  <a:srgbClr val="FF0000"/>
                </a:solidFill>
              </a:rPr>
              <a:t>prendrai</a:t>
            </a:r>
            <a:r>
              <a:rPr lang="fr-FR" dirty="0" smtClean="0"/>
              <a:t> </a:t>
            </a:r>
            <a:r>
              <a:rPr lang="fr-FR" dirty="0"/>
              <a:t>une assiette et au centre, je </a:t>
            </a:r>
            <a:r>
              <a:rPr lang="fr-FR" b="1" dirty="0" smtClean="0">
                <a:solidFill>
                  <a:srgbClr val="FF0000"/>
                </a:solidFill>
              </a:rPr>
              <a:t>ferai</a:t>
            </a:r>
            <a:r>
              <a:rPr lang="fr-FR" dirty="0" smtClean="0"/>
              <a:t> une </a:t>
            </a:r>
            <a:r>
              <a:rPr lang="fr-FR" dirty="0"/>
              <a:t>croix au crayon. Avec la règle, je </a:t>
            </a:r>
            <a:r>
              <a:rPr lang="fr-FR" b="1" dirty="0" smtClean="0">
                <a:solidFill>
                  <a:srgbClr val="FF0000"/>
                </a:solidFill>
              </a:rPr>
              <a:t>tracerai</a:t>
            </a:r>
            <a:r>
              <a:rPr lang="fr-FR" dirty="0" smtClean="0"/>
              <a:t> </a:t>
            </a:r>
            <a:r>
              <a:rPr lang="fr-FR" dirty="0"/>
              <a:t>un trait, du centre au bord de l’assiette. Je </a:t>
            </a:r>
            <a:r>
              <a:rPr lang="fr-FR" b="1" dirty="0" smtClean="0">
                <a:solidFill>
                  <a:srgbClr val="FF0000"/>
                </a:solidFill>
              </a:rPr>
              <a:t>découperai</a:t>
            </a:r>
            <a:r>
              <a:rPr lang="fr-FR" dirty="0" smtClean="0"/>
              <a:t> </a:t>
            </a:r>
            <a:r>
              <a:rPr lang="fr-FR" dirty="0"/>
              <a:t>l’assiette le long du trait</a:t>
            </a:r>
            <a:r>
              <a:rPr lang="fr-FR" dirty="0" smtClean="0"/>
              <a:t>.</a:t>
            </a:r>
            <a:endParaRPr lang="fr-FR" dirty="0"/>
          </a:p>
          <a:p>
            <a:r>
              <a:rPr lang="fr-FR" dirty="0"/>
              <a:t>2. Je </a:t>
            </a:r>
            <a:r>
              <a:rPr lang="fr-FR" b="1" dirty="0" smtClean="0">
                <a:solidFill>
                  <a:srgbClr val="FF0000"/>
                </a:solidFill>
              </a:rPr>
              <a:t>superposerai</a:t>
            </a:r>
            <a:r>
              <a:rPr lang="fr-FR" dirty="0" smtClean="0"/>
              <a:t> </a:t>
            </a:r>
            <a:r>
              <a:rPr lang="fr-FR" dirty="0"/>
              <a:t>la partie droite sur la partie gauche de l’assiette, puis </a:t>
            </a:r>
            <a:r>
              <a:rPr lang="fr-FR" b="1" dirty="0" smtClean="0">
                <a:solidFill>
                  <a:srgbClr val="FF0000"/>
                </a:solidFill>
              </a:rPr>
              <a:t>j’agraferai</a:t>
            </a:r>
            <a:r>
              <a:rPr lang="fr-FR" dirty="0" smtClean="0"/>
              <a:t> </a:t>
            </a:r>
            <a:r>
              <a:rPr lang="fr-FR" dirty="0"/>
              <a:t>les deux épaisseurs de </a:t>
            </a:r>
            <a:r>
              <a:rPr lang="fr-FR" dirty="0" smtClean="0"/>
              <a:t>carton</a:t>
            </a:r>
            <a:r>
              <a:rPr lang="fr-FR" dirty="0"/>
              <a:t> </a:t>
            </a:r>
          </a:p>
          <a:p>
            <a:r>
              <a:rPr lang="fr-FR" dirty="0"/>
              <a:t>3. Je lisse le papier métallisé avec les doigts pour enlever les plis. Je coupe des spirales ou des disques, dedans. Je les colle sur le chapeau</a:t>
            </a:r>
            <a:r>
              <a:rPr lang="fr-FR" dirty="0" smtClean="0"/>
              <a:t>.</a:t>
            </a:r>
            <a:endParaRPr lang="fr-FR" dirty="0"/>
          </a:p>
          <a:p>
            <a:r>
              <a:rPr lang="fr-FR" dirty="0"/>
              <a:t>4. Je fixe les brins de laine au chapeau, je les tresse et je finis 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23247873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355312"/>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a:t>
            </a:r>
            <a:r>
              <a:rPr lang="fr-FR" b="1" dirty="0" smtClean="0">
                <a:solidFill>
                  <a:srgbClr val="FF0000"/>
                </a:solidFill>
              </a:rPr>
              <a:t>seront</a:t>
            </a:r>
            <a:r>
              <a:rPr lang="fr-FR" dirty="0" smtClean="0"/>
              <a:t> rouges </a:t>
            </a:r>
            <a:r>
              <a:rPr lang="fr-FR" dirty="0"/>
              <a:t>avec une natte noire, mais on </a:t>
            </a:r>
            <a:r>
              <a:rPr lang="fr-FR" b="1" dirty="0" smtClean="0">
                <a:solidFill>
                  <a:srgbClr val="FF0000"/>
                </a:solidFill>
              </a:rPr>
              <a:t>pourra</a:t>
            </a:r>
            <a:r>
              <a:rPr lang="fr-FR" dirty="0" smtClean="0"/>
              <a:t> également </a:t>
            </a:r>
            <a:r>
              <a:rPr lang="fr-FR" dirty="0"/>
              <a:t>confectionner des chapeaux jaunes, verts, bleus</a:t>
            </a:r>
            <a:r>
              <a:rPr lang="fr-FR" dirty="0" smtClean="0"/>
              <a:t>…</a:t>
            </a:r>
          </a:p>
          <a:p>
            <a:endParaRPr lang="fr-FR" dirty="0"/>
          </a:p>
          <a:p>
            <a:r>
              <a:rPr lang="fr-FR" dirty="0"/>
              <a:t>1. Je </a:t>
            </a:r>
            <a:r>
              <a:rPr lang="fr-FR" b="1" dirty="0" smtClean="0">
                <a:solidFill>
                  <a:srgbClr val="FF0000"/>
                </a:solidFill>
              </a:rPr>
              <a:t>prendrai</a:t>
            </a:r>
            <a:r>
              <a:rPr lang="fr-FR" dirty="0" smtClean="0"/>
              <a:t> </a:t>
            </a:r>
            <a:r>
              <a:rPr lang="fr-FR" dirty="0"/>
              <a:t>une assiette et au centre, je </a:t>
            </a:r>
            <a:r>
              <a:rPr lang="fr-FR" b="1" dirty="0" smtClean="0">
                <a:solidFill>
                  <a:srgbClr val="FF0000"/>
                </a:solidFill>
              </a:rPr>
              <a:t>ferai</a:t>
            </a:r>
            <a:r>
              <a:rPr lang="fr-FR" dirty="0" smtClean="0"/>
              <a:t> une </a:t>
            </a:r>
            <a:r>
              <a:rPr lang="fr-FR" dirty="0"/>
              <a:t>croix au crayon. Avec la règle, je </a:t>
            </a:r>
            <a:r>
              <a:rPr lang="fr-FR" b="1" dirty="0" smtClean="0">
                <a:solidFill>
                  <a:srgbClr val="FF0000"/>
                </a:solidFill>
              </a:rPr>
              <a:t>tracerai</a:t>
            </a:r>
            <a:r>
              <a:rPr lang="fr-FR" dirty="0" smtClean="0"/>
              <a:t> </a:t>
            </a:r>
            <a:r>
              <a:rPr lang="fr-FR" dirty="0"/>
              <a:t>un trait, du centre au bord de l’assiette. Je </a:t>
            </a:r>
            <a:r>
              <a:rPr lang="fr-FR" b="1" dirty="0" smtClean="0">
                <a:solidFill>
                  <a:srgbClr val="FF0000"/>
                </a:solidFill>
              </a:rPr>
              <a:t>découperai</a:t>
            </a:r>
            <a:r>
              <a:rPr lang="fr-FR" dirty="0" smtClean="0"/>
              <a:t> </a:t>
            </a:r>
            <a:r>
              <a:rPr lang="fr-FR" dirty="0"/>
              <a:t>l’assiette le long du trait</a:t>
            </a:r>
            <a:r>
              <a:rPr lang="fr-FR" dirty="0" smtClean="0"/>
              <a:t>.</a:t>
            </a:r>
            <a:endParaRPr lang="fr-FR" dirty="0"/>
          </a:p>
          <a:p>
            <a:r>
              <a:rPr lang="fr-FR" dirty="0"/>
              <a:t>2. Je </a:t>
            </a:r>
            <a:r>
              <a:rPr lang="fr-FR" b="1" dirty="0" smtClean="0">
                <a:solidFill>
                  <a:srgbClr val="FF0000"/>
                </a:solidFill>
              </a:rPr>
              <a:t>superposerai</a:t>
            </a:r>
            <a:r>
              <a:rPr lang="fr-FR" dirty="0" smtClean="0"/>
              <a:t> </a:t>
            </a:r>
            <a:r>
              <a:rPr lang="fr-FR" dirty="0"/>
              <a:t>la partie droite sur la partie gauche de l’assiette, puis </a:t>
            </a:r>
            <a:r>
              <a:rPr lang="fr-FR" b="1" dirty="0" smtClean="0">
                <a:solidFill>
                  <a:srgbClr val="FF0000"/>
                </a:solidFill>
              </a:rPr>
              <a:t>j’agraferai</a:t>
            </a:r>
            <a:r>
              <a:rPr lang="fr-FR" dirty="0" smtClean="0"/>
              <a:t> </a:t>
            </a:r>
            <a:r>
              <a:rPr lang="fr-FR" dirty="0"/>
              <a:t>les deux épaisseurs de </a:t>
            </a:r>
            <a:r>
              <a:rPr lang="fr-FR" dirty="0" smtClean="0"/>
              <a:t>carton</a:t>
            </a:r>
            <a:r>
              <a:rPr lang="fr-FR" dirty="0"/>
              <a:t> </a:t>
            </a:r>
          </a:p>
          <a:p>
            <a:r>
              <a:rPr lang="fr-FR" dirty="0"/>
              <a:t>3. Je </a:t>
            </a:r>
            <a:r>
              <a:rPr lang="fr-FR" b="1" dirty="0" smtClean="0">
                <a:solidFill>
                  <a:srgbClr val="FF0000"/>
                </a:solidFill>
              </a:rPr>
              <a:t>lisserai</a:t>
            </a:r>
            <a:r>
              <a:rPr lang="fr-FR" dirty="0" smtClean="0"/>
              <a:t> </a:t>
            </a:r>
            <a:r>
              <a:rPr lang="fr-FR" dirty="0"/>
              <a:t>le papier métallisé avec les doigts pour enlever les plis. Je coupe des spirales ou des disques, dedans. Je les colle sur le chapeau</a:t>
            </a:r>
            <a:r>
              <a:rPr lang="fr-FR" dirty="0" smtClean="0"/>
              <a:t>.</a:t>
            </a:r>
            <a:endParaRPr lang="fr-FR" dirty="0"/>
          </a:p>
          <a:p>
            <a:r>
              <a:rPr lang="fr-FR" dirty="0"/>
              <a:t>4. Je fixe les brins de laine au chapeau, je les tresse et je finis 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13699918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355312"/>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a:t>
            </a:r>
            <a:r>
              <a:rPr lang="fr-FR" b="1" dirty="0" smtClean="0">
                <a:solidFill>
                  <a:srgbClr val="FF0000"/>
                </a:solidFill>
              </a:rPr>
              <a:t>seront</a:t>
            </a:r>
            <a:r>
              <a:rPr lang="fr-FR" dirty="0" smtClean="0"/>
              <a:t> rouges </a:t>
            </a:r>
            <a:r>
              <a:rPr lang="fr-FR" dirty="0"/>
              <a:t>avec une natte noire, mais on </a:t>
            </a:r>
            <a:r>
              <a:rPr lang="fr-FR" b="1" dirty="0" smtClean="0">
                <a:solidFill>
                  <a:srgbClr val="FF0000"/>
                </a:solidFill>
              </a:rPr>
              <a:t>pourra</a:t>
            </a:r>
            <a:r>
              <a:rPr lang="fr-FR" dirty="0" smtClean="0"/>
              <a:t> également </a:t>
            </a:r>
            <a:r>
              <a:rPr lang="fr-FR" dirty="0"/>
              <a:t>confectionner des chapeaux jaunes, verts, bleus</a:t>
            </a:r>
            <a:r>
              <a:rPr lang="fr-FR" dirty="0" smtClean="0"/>
              <a:t>…</a:t>
            </a:r>
          </a:p>
          <a:p>
            <a:endParaRPr lang="fr-FR" dirty="0"/>
          </a:p>
          <a:p>
            <a:r>
              <a:rPr lang="fr-FR" dirty="0"/>
              <a:t>1. Je </a:t>
            </a:r>
            <a:r>
              <a:rPr lang="fr-FR" b="1" dirty="0" smtClean="0">
                <a:solidFill>
                  <a:srgbClr val="FF0000"/>
                </a:solidFill>
              </a:rPr>
              <a:t>prendrai</a:t>
            </a:r>
            <a:r>
              <a:rPr lang="fr-FR" dirty="0" smtClean="0"/>
              <a:t> </a:t>
            </a:r>
            <a:r>
              <a:rPr lang="fr-FR" dirty="0"/>
              <a:t>une assiette et au centre, je </a:t>
            </a:r>
            <a:r>
              <a:rPr lang="fr-FR" b="1" dirty="0" smtClean="0">
                <a:solidFill>
                  <a:srgbClr val="FF0000"/>
                </a:solidFill>
              </a:rPr>
              <a:t>ferai</a:t>
            </a:r>
            <a:r>
              <a:rPr lang="fr-FR" dirty="0" smtClean="0"/>
              <a:t> une </a:t>
            </a:r>
            <a:r>
              <a:rPr lang="fr-FR" dirty="0"/>
              <a:t>croix au crayon. Avec la règle, je </a:t>
            </a:r>
            <a:r>
              <a:rPr lang="fr-FR" b="1" dirty="0" smtClean="0">
                <a:solidFill>
                  <a:srgbClr val="FF0000"/>
                </a:solidFill>
              </a:rPr>
              <a:t>tracerai</a:t>
            </a:r>
            <a:r>
              <a:rPr lang="fr-FR" dirty="0" smtClean="0"/>
              <a:t> </a:t>
            </a:r>
            <a:r>
              <a:rPr lang="fr-FR" dirty="0"/>
              <a:t>un trait, du centre au bord de l’assiette. Je </a:t>
            </a:r>
            <a:r>
              <a:rPr lang="fr-FR" b="1" dirty="0" smtClean="0">
                <a:solidFill>
                  <a:srgbClr val="FF0000"/>
                </a:solidFill>
              </a:rPr>
              <a:t>découperai</a:t>
            </a:r>
            <a:r>
              <a:rPr lang="fr-FR" dirty="0" smtClean="0"/>
              <a:t> </a:t>
            </a:r>
            <a:r>
              <a:rPr lang="fr-FR" dirty="0"/>
              <a:t>l’assiette le long du trait</a:t>
            </a:r>
            <a:r>
              <a:rPr lang="fr-FR" dirty="0" smtClean="0"/>
              <a:t>.</a:t>
            </a:r>
            <a:endParaRPr lang="fr-FR" dirty="0"/>
          </a:p>
          <a:p>
            <a:r>
              <a:rPr lang="fr-FR" dirty="0"/>
              <a:t>2. Je </a:t>
            </a:r>
            <a:r>
              <a:rPr lang="fr-FR" b="1" dirty="0" smtClean="0">
                <a:solidFill>
                  <a:srgbClr val="FF0000"/>
                </a:solidFill>
              </a:rPr>
              <a:t>superposerai</a:t>
            </a:r>
            <a:r>
              <a:rPr lang="fr-FR" dirty="0" smtClean="0"/>
              <a:t> </a:t>
            </a:r>
            <a:r>
              <a:rPr lang="fr-FR" dirty="0"/>
              <a:t>la partie droite sur la partie gauche de l’assiette, puis </a:t>
            </a:r>
            <a:r>
              <a:rPr lang="fr-FR" b="1" dirty="0" smtClean="0">
                <a:solidFill>
                  <a:srgbClr val="FF0000"/>
                </a:solidFill>
              </a:rPr>
              <a:t>j’agraferai</a:t>
            </a:r>
            <a:r>
              <a:rPr lang="fr-FR" dirty="0" smtClean="0"/>
              <a:t> </a:t>
            </a:r>
            <a:r>
              <a:rPr lang="fr-FR" dirty="0"/>
              <a:t>les deux épaisseurs de </a:t>
            </a:r>
            <a:r>
              <a:rPr lang="fr-FR" dirty="0" smtClean="0"/>
              <a:t>carton</a:t>
            </a:r>
            <a:r>
              <a:rPr lang="fr-FR" dirty="0"/>
              <a:t> </a:t>
            </a:r>
          </a:p>
          <a:p>
            <a:r>
              <a:rPr lang="fr-FR" dirty="0"/>
              <a:t>3. Je </a:t>
            </a:r>
            <a:r>
              <a:rPr lang="fr-FR" b="1" dirty="0" smtClean="0">
                <a:solidFill>
                  <a:srgbClr val="FF0000"/>
                </a:solidFill>
              </a:rPr>
              <a:t>lisserai</a:t>
            </a:r>
            <a:r>
              <a:rPr lang="fr-FR" dirty="0" smtClean="0"/>
              <a:t> </a:t>
            </a:r>
            <a:r>
              <a:rPr lang="fr-FR" dirty="0"/>
              <a:t>le papier métallisé avec les doigts pour enlever les plis. Je </a:t>
            </a:r>
            <a:r>
              <a:rPr lang="fr-FR" b="1" dirty="0" smtClean="0">
                <a:solidFill>
                  <a:srgbClr val="FF0000"/>
                </a:solidFill>
              </a:rPr>
              <a:t>couperai</a:t>
            </a:r>
            <a:r>
              <a:rPr lang="fr-FR" dirty="0" smtClean="0"/>
              <a:t> </a:t>
            </a:r>
            <a:r>
              <a:rPr lang="fr-FR" dirty="0"/>
              <a:t>des spirales ou des disques, dedans. Je les colle sur le chapeau</a:t>
            </a:r>
            <a:r>
              <a:rPr lang="fr-FR" dirty="0" smtClean="0"/>
              <a:t>.</a:t>
            </a:r>
            <a:endParaRPr lang="fr-FR" dirty="0"/>
          </a:p>
          <a:p>
            <a:r>
              <a:rPr lang="fr-FR" dirty="0"/>
              <a:t>4. Je fixe les brins de laine au chapeau, je les tresse et je finis 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3104925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355312"/>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a:t>
            </a:r>
            <a:r>
              <a:rPr lang="fr-FR" b="1" dirty="0" smtClean="0">
                <a:solidFill>
                  <a:srgbClr val="FF0000"/>
                </a:solidFill>
              </a:rPr>
              <a:t>seront</a:t>
            </a:r>
            <a:r>
              <a:rPr lang="fr-FR" dirty="0" smtClean="0"/>
              <a:t> rouges </a:t>
            </a:r>
            <a:r>
              <a:rPr lang="fr-FR" dirty="0"/>
              <a:t>avec une natte noire, mais on </a:t>
            </a:r>
            <a:r>
              <a:rPr lang="fr-FR" b="1" dirty="0" smtClean="0">
                <a:solidFill>
                  <a:srgbClr val="FF0000"/>
                </a:solidFill>
              </a:rPr>
              <a:t>pourra</a:t>
            </a:r>
            <a:r>
              <a:rPr lang="fr-FR" dirty="0" smtClean="0"/>
              <a:t> également </a:t>
            </a:r>
            <a:r>
              <a:rPr lang="fr-FR" dirty="0"/>
              <a:t>confectionner des chapeaux jaunes, verts, bleus</a:t>
            </a:r>
            <a:r>
              <a:rPr lang="fr-FR" dirty="0" smtClean="0"/>
              <a:t>…</a:t>
            </a:r>
          </a:p>
          <a:p>
            <a:endParaRPr lang="fr-FR" dirty="0"/>
          </a:p>
          <a:p>
            <a:r>
              <a:rPr lang="fr-FR" dirty="0"/>
              <a:t>1. Je </a:t>
            </a:r>
            <a:r>
              <a:rPr lang="fr-FR" b="1" dirty="0" smtClean="0">
                <a:solidFill>
                  <a:srgbClr val="FF0000"/>
                </a:solidFill>
              </a:rPr>
              <a:t>prendrai</a:t>
            </a:r>
            <a:r>
              <a:rPr lang="fr-FR" dirty="0" smtClean="0"/>
              <a:t> </a:t>
            </a:r>
            <a:r>
              <a:rPr lang="fr-FR" dirty="0"/>
              <a:t>une assiette et au centre, je </a:t>
            </a:r>
            <a:r>
              <a:rPr lang="fr-FR" b="1" dirty="0" smtClean="0">
                <a:solidFill>
                  <a:srgbClr val="FF0000"/>
                </a:solidFill>
              </a:rPr>
              <a:t>ferai</a:t>
            </a:r>
            <a:r>
              <a:rPr lang="fr-FR" dirty="0" smtClean="0"/>
              <a:t> une </a:t>
            </a:r>
            <a:r>
              <a:rPr lang="fr-FR" dirty="0"/>
              <a:t>croix au crayon. Avec la règle, je </a:t>
            </a:r>
            <a:r>
              <a:rPr lang="fr-FR" b="1" dirty="0" smtClean="0">
                <a:solidFill>
                  <a:srgbClr val="FF0000"/>
                </a:solidFill>
              </a:rPr>
              <a:t>tracerai</a:t>
            </a:r>
            <a:r>
              <a:rPr lang="fr-FR" dirty="0" smtClean="0"/>
              <a:t> </a:t>
            </a:r>
            <a:r>
              <a:rPr lang="fr-FR" dirty="0"/>
              <a:t>un trait, du centre au bord de l’assiette. Je </a:t>
            </a:r>
            <a:r>
              <a:rPr lang="fr-FR" b="1" dirty="0" smtClean="0">
                <a:solidFill>
                  <a:srgbClr val="FF0000"/>
                </a:solidFill>
              </a:rPr>
              <a:t>découperai</a:t>
            </a:r>
            <a:r>
              <a:rPr lang="fr-FR" dirty="0" smtClean="0"/>
              <a:t> </a:t>
            </a:r>
            <a:r>
              <a:rPr lang="fr-FR" dirty="0"/>
              <a:t>l’assiette le long du trait</a:t>
            </a:r>
            <a:r>
              <a:rPr lang="fr-FR" dirty="0" smtClean="0"/>
              <a:t>.</a:t>
            </a:r>
            <a:endParaRPr lang="fr-FR" dirty="0"/>
          </a:p>
          <a:p>
            <a:r>
              <a:rPr lang="fr-FR" dirty="0"/>
              <a:t>2. Je </a:t>
            </a:r>
            <a:r>
              <a:rPr lang="fr-FR" b="1" dirty="0" smtClean="0">
                <a:solidFill>
                  <a:srgbClr val="FF0000"/>
                </a:solidFill>
              </a:rPr>
              <a:t>superposerai</a:t>
            </a:r>
            <a:r>
              <a:rPr lang="fr-FR" dirty="0" smtClean="0"/>
              <a:t> </a:t>
            </a:r>
            <a:r>
              <a:rPr lang="fr-FR" dirty="0"/>
              <a:t>la partie droite sur la partie gauche de l’assiette, puis </a:t>
            </a:r>
            <a:r>
              <a:rPr lang="fr-FR" b="1" dirty="0" smtClean="0">
                <a:solidFill>
                  <a:srgbClr val="FF0000"/>
                </a:solidFill>
              </a:rPr>
              <a:t>j’agraferai</a:t>
            </a:r>
            <a:r>
              <a:rPr lang="fr-FR" dirty="0" smtClean="0"/>
              <a:t> </a:t>
            </a:r>
            <a:r>
              <a:rPr lang="fr-FR" dirty="0"/>
              <a:t>les deux épaisseurs de </a:t>
            </a:r>
            <a:r>
              <a:rPr lang="fr-FR" dirty="0" smtClean="0"/>
              <a:t>carton</a:t>
            </a:r>
            <a:r>
              <a:rPr lang="fr-FR" dirty="0"/>
              <a:t> </a:t>
            </a:r>
          </a:p>
          <a:p>
            <a:r>
              <a:rPr lang="fr-FR" dirty="0"/>
              <a:t>3. Je </a:t>
            </a:r>
            <a:r>
              <a:rPr lang="fr-FR" b="1" dirty="0" smtClean="0">
                <a:solidFill>
                  <a:srgbClr val="FF0000"/>
                </a:solidFill>
              </a:rPr>
              <a:t>lisserai</a:t>
            </a:r>
            <a:r>
              <a:rPr lang="fr-FR" dirty="0" smtClean="0"/>
              <a:t> </a:t>
            </a:r>
            <a:r>
              <a:rPr lang="fr-FR" dirty="0"/>
              <a:t>le papier métallisé avec les doigts pour enlever les plis. Je </a:t>
            </a:r>
            <a:r>
              <a:rPr lang="fr-FR" b="1" dirty="0" smtClean="0">
                <a:solidFill>
                  <a:srgbClr val="FF0000"/>
                </a:solidFill>
              </a:rPr>
              <a:t>couperai</a:t>
            </a:r>
            <a:r>
              <a:rPr lang="fr-FR" dirty="0" smtClean="0"/>
              <a:t> </a:t>
            </a:r>
            <a:r>
              <a:rPr lang="fr-FR" dirty="0"/>
              <a:t>des spirales ou des disques, dedans. Je les </a:t>
            </a:r>
            <a:r>
              <a:rPr lang="fr-FR" b="1" dirty="0" smtClean="0">
                <a:solidFill>
                  <a:srgbClr val="FF0000"/>
                </a:solidFill>
              </a:rPr>
              <a:t>collerai</a:t>
            </a:r>
            <a:r>
              <a:rPr lang="fr-FR" dirty="0" smtClean="0"/>
              <a:t> </a:t>
            </a:r>
            <a:r>
              <a:rPr lang="fr-FR" dirty="0"/>
              <a:t>sur le chapeau</a:t>
            </a:r>
            <a:r>
              <a:rPr lang="fr-FR" dirty="0" smtClean="0"/>
              <a:t>.</a:t>
            </a:r>
            <a:endParaRPr lang="fr-FR" dirty="0"/>
          </a:p>
          <a:p>
            <a:r>
              <a:rPr lang="fr-FR" dirty="0"/>
              <a:t>4. Je fixe les brins de laine au chapeau, je les tresse et je finis 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25572364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355312"/>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a:t>
            </a:r>
            <a:r>
              <a:rPr lang="fr-FR" b="1" dirty="0" smtClean="0">
                <a:solidFill>
                  <a:srgbClr val="FF0000"/>
                </a:solidFill>
              </a:rPr>
              <a:t>seront</a:t>
            </a:r>
            <a:r>
              <a:rPr lang="fr-FR" dirty="0" smtClean="0"/>
              <a:t> rouges </a:t>
            </a:r>
            <a:r>
              <a:rPr lang="fr-FR" dirty="0"/>
              <a:t>avec une natte noire, mais on </a:t>
            </a:r>
            <a:r>
              <a:rPr lang="fr-FR" b="1" dirty="0" smtClean="0">
                <a:solidFill>
                  <a:srgbClr val="FF0000"/>
                </a:solidFill>
              </a:rPr>
              <a:t>pourra</a:t>
            </a:r>
            <a:r>
              <a:rPr lang="fr-FR" dirty="0" smtClean="0"/>
              <a:t> également </a:t>
            </a:r>
            <a:r>
              <a:rPr lang="fr-FR" dirty="0"/>
              <a:t>confectionner des chapeaux jaunes, verts, bleus</a:t>
            </a:r>
            <a:r>
              <a:rPr lang="fr-FR" dirty="0" smtClean="0"/>
              <a:t>…</a:t>
            </a:r>
          </a:p>
          <a:p>
            <a:endParaRPr lang="fr-FR" dirty="0"/>
          </a:p>
          <a:p>
            <a:r>
              <a:rPr lang="fr-FR" dirty="0"/>
              <a:t>1. Je </a:t>
            </a:r>
            <a:r>
              <a:rPr lang="fr-FR" b="1" dirty="0" smtClean="0">
                <a:solidFill>
                  <a:srgbClr val="FF0000"/>
                </a:solidFill>
              </a:rPr>
              <a:t>prendrai</a:t>
            </a:r>
            <a:r>
              <a:rPr lang="fr-FR" dirty="0" smtClean="0"/>
              <a:t> </a:t>
            </a:r>
            <a:r>
              <a:rPr lang="fr-FR" dirty="0"/>
              <a:t>une assiette et au centre, je </a:t>
            </a:r>
            <a:r>
              <a:rPr lang="fr-FR" b="1" dirty="0" smtClean="0">
                <a:solidFill>
                  <a:srgbClr val="FF0000"/>
                </a:solidFill>
              </a:rPr>
              <a:t>ferai</a:t>
            </a:r>
            <a:r>
              <a:rPr lang="fr-FR" dirty="0" smtClean="0"/>
              <a:t> une </a:t>
            </a:r>
            <a:r>
              <a:rPr lang="fr-FR" dirty="0"/>
              <a:t>croix au crayon. Avec la règle, je </a:t>
            </a:r>
            <a:r>
              <a:rPr lang="fr-FR" b="1" dirty="0" smtClean="0">
                <a:solidFill>
                  <a:srgbClr val="FF0000"/>
                </a:solidFill>
              </a:rPr>
              <a:t>tracerai</a:t>
            </a:r>
            <a:r>
              <a:rPr lang="fr-FR" dirty="0" smtClean="0"/>
              <a:t> </a:t>
            </a:r>
            <a:r>
              <a:rPr lang="fr-FR" dirty="0"/>
              <a:t>un trait, du centre au bord de l’assiette. Je </a:t>
            </a:r>
            <a:r>
              <a:rPr lang="fr-FR" b="1" dirty="0" smtClean="0">
                <a:solidFill>
                  <a:srgbClr val="FF0000"/>
                </a:solidFill>
              </a:rPr>
              <a:t>découperai</a:t>
            </a:r>
            <a:r>
              <a:rPr lang="fr-FR" dirty="0" smtClean="0"/>
              <a:t> </a:t>
            </a:r>
            <a:r>
              <a:rPr lang="fr-FR" dirty="0"/>
              <a:t>l’assiette le long du trait</a:t>
            </a:r>
            <a:r>
              <a:rPr lang="fr-FR" dirty="0" smtClean="0"/>
              <a:t>.</a:t>
            </a:r>
            <a:endParaRPr lang="fr-FR" dirty="0"/>
          </a:p>
          <a:p>
            <a:r>
              <a:rPr lang="fr-FR" dirty="0"/>
              <a:t>2. Je </a:t>
            </a:r>
            <a:r>
              <a:rPr lang="fr-FR" b="1" dirty="0" smtClean="0">
                <a:solidFill>
                  <a:srgbClr val="FF0000"/>
                </a:solidFill>
              </a:rPr>
              <a:t>superposerai</a:t>
            </a:r>
            <a:r>
              <a:rPr lang="fr-FR" dirty="0" smtClean="0"/>
              <a:t> </a:t>
            </a:r>
            <a:r>
              <a:rPr lang="fr-FR" dirty="0"/>
              <a:t>la partie droite sur la partie gauche de l’assiette, puis </a:t>
            </a:r>
            <a:r>
              <a:rPr lang="fr-FR" b="1" dirty="0" smtClean="0">
                <a:solidFill>
                  <a:srgbClr val="FF0000"/>
                </a:solidFill>
              </a:rPr>
              <a:t>j’agraferai</a:t>
            </a:r>
            <a:r>
              <a:rPr lang="fr-FR" dirty="0" smtClean="0"/>
              <a:t> </a:t>
            </a:r>
            <a:r>
              <a:rPr lang="fr-FR" dirty="0"/>
              <a:t>les deux épaisseurs de </a:t>
            </a:r>
            <a:r>
              <a:rPr lang="fr-FR" dirty="0" smtClean="0"/>
              <a:t>carton</a:t>
            </a:r>
            <a:r>
              <a:rPr lang="fr-FR" dirty="0"/>
              <a:t> </a:t>
            </a:r>
          </a:p>
          <a:p>
            <a:r>
              <a:rPr lang="fr-FR" dirty="0"/>
              <a:t>3. Je </a:t>
            </a:r>
            <a:r>
              <a:rPr lang="fr-FR" b="1" dirty="0" smtClean="0">
                <a:solidFill>
                  <a:srgbClr val="FF0000"/>
                </a:solidFill>
              </a:rPr>
              <a:t>lisserai</a:t>
            </a:r>
            <a:r>
              <a:rPr lang="fr-FR" dirty="0" smtClean="0"/>
              <a:t> </a:t>
            </a:r>
            <a:r>
              <a:rPr lang="fr-FR" dirty="0"/>
              <a:t>le papier métallisé avec les doigts pour enlever les plis. Je </a:t>
            </a:r>
            <a:r>
              <a:rPr lang="fr-FR" b="1" dirty="0" smtClean="0">
                <a:solidFill>
                  <a:srgbClr val="FF0000"/>
                </a:solidFill>
              </a:rPr>
              <a:t>couperai</a:t>
            </a:r>
            <a:r>
              <a:rPr lang="fr-FR" dirty="0" smtClean="0"/>
              <a:t> </a:t>
            </a:r>
            <a:r>
              <a:rPr lang="fr-FR" dirty="0"/>
              <a:t>des spirales ou des disques, dedans. Je les </a:t>
            </a:r>
            <a:r>
              <a:rPr lang="fr-FR" b="1" dirty="0" smtClean="0">
                <a:solidFill>
                  <a:srgbClr val="FF0000"/>
                </a:solidFill>
              </a:rPr>
              <a:t>collerai</a:t>
            </a:r>
            <a:r>
              <a:rPr lang="fr-FR" dirty="0" smtClean="0"/>
              <a:t> </a:t>
            </a:r>
            <a:r>
              <a:rPr lang="fr-FR" dirty="0"/>
              <a:t>sur le chapeau</a:t>
            </a:r>
            <a:r>
              <a:rPr lang="fr-FR" dirty="0" smtClean="0"/>
              <a:t>.</a:t>
            </a:r>
            <a:endParaRPr lang="fr-FR" dirty="0"/>
          </a:p>
          <a:p>
            <a:r>
              <a:rPr lang="fr-FR" dirty="0"/>
              <a:t>4. Je </a:t>
            </a:r>
            <a:r>
              <a:rPr lang="fr-FR" b="1" dirty="0" smtClean="0">
                <a:solidFill>
                  <a:srgbClr val="FF0000"/>
                </a:solidFill>
              </a:rPr>
              <a:t>fixerai</a:t>
            </a:r>
            <a:r>
              <a:rPr lang="fr-FR" dirty="0" smtClean="0"/>
              <a:t> </a:t>
            </a:r>
            <a:r>
              <a:rPr lang="fr-FR" dirty="0"/>
              <a:t>les brins de laine au chapeau, je les tresse et je finis 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1816474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355312"/>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a:t>
            </a:r>
            <a:r>
              <a:rPr lang="fr-FR" b="1" dirty="0" smtClean="0">
                <a:solidFill>
                  <a:srgbClr val="FF0000"/>
                </a:solidFill>
              </a:rPr>
              <a:t>seront</a:t>
            </a:r>
            <a:r>
              <a:rPr lang="fr-FR" dirty="0" smtClean="0"/>
              <a:t> rouges </a:t>
            </a:r>
            <a:r>
              <a:rPr lang="fr-FR" dirty="0"/>
              <a:t>avec une natte noire, mais on </a:t>
            </a:r>
            <a:r>
              <a:rPr lang="fr-FR" b="1" dirty="0" smtClean="0">
                <a:solidFill>
                  <a:srgbClr val="FF0000"/>
                </a:solidFill>
              </a:rPr>
              <a:t>pourra</a:t>
            </a:r>
            <a:r>
              <a:rPr lang="fr-FR" dirty="0" smtClean="0"/>
              <a:t> également </a:t>
            </a:r>
            <a:r>
              <a:rPr lang="fr-FR" dirty="0"/>
              <a:t>confectionner des chapeaux jaunes, verts, bleus</a:t>
            </a:r>
            <a:r>
              <a:rPr lang="fr-FR" dirty="0" smtClean="0"/>
              <a:t>…</a:t>
            </a:r>
          </a:p>
          <a:p>
            <a:endParaRPr lang="fr-FR" dirty="0"/>
          </a:p>
          <a:p>
            <a:r>
              <a:rPr lang="fr-FR" dirty="0"/>
              <a:t>1. Je </a:t>
            </a:r>
            <a:r>
              <a:rPr lang="fr-FR" b="1" dirty="0" smtClean="0">
                <a:solidFill>
                  <a:srgbClr val="FF0000"/>
                </a:solidFill>
              </a:rPr>
              <a:t>prendrai</a:t>
            </a:r>
            <a:r>
              <a:rPr lang="fr-FR" dirty="0" smtClean="0"/>
              <a:t> </a:t>
            </a:r>
            <a:r>
              <a:rPr lang="fr-FR" dirty="0"/>
              <a:t>une assiette et au centre, je </a:t>
            </a:r>
            <a:r>
              <a:rPr lang="fr-FR" b="1" dirty="0" smtClean="0">
                <a:solidFill>
                  <a:srgbClr val="FF0000"/>
                </a:solidFill>
              </a:rPr>
              <a:t>ferai</a:t>
            </a:r>
            <a:r>
              <a:rPr lang="fr-FR" dirty="0" smtClean="0"/>
              <a:t> une </a:t>
            </a:r>
            <a:r>
              <a:rPr lang="fr-FR" dirty="0"/>
              <a:t>croix au crayon. Avec la règle, je </a:t>
            </a:r>
            <a:r>
              <a:rPr lang="fr-FR" b="1" dirty="0" smtClean="0">
                <a:solidFill>
                  <a:srgbClr val="FF0000"/>
                </a:solidFill>
              </a:rPr>
              <a:t>tracerai</a:t>
            </a:r>
            <a:r>
              <a:rPr lang="fr-FR" dirty="0" smtClean="0"/>
              <a:t> </a:t>
            </a:r>
            <a:r>
              <a:rPr lang="fr-FR" dirty="0"/>
              <a:t>un trait, du centre au bord de l’assiette. Je </a:t>
            </a:r>
            <a:r>
              <a:rPr lang="fr-FR" b="1" dirty="0" smtClean="0">
                <a:solidFill>
                  <a:srgbClr val="FF0000"/>
                </a:solidFill>
              </a:rPr>
              <a:t>découperai</a:t>
            </a:r>
            <a:r>
              <a:rPr lang="fr-FR" dirty="0" smtClean="0"/>
              <a:t> </a:t>
            </a:r>
            <a:r>
              <a:rPr lang="fr-FR" dirty="0"/>
              <a:t>l’assiette le long du trait</a:t>
            </a:r>
            <a:r>
              <a:rPr lang="fr-FR" dirty="0" smtClean="0"/>
              <a:t>.</a:t>
            </a:r>
            <a:endParaRPr lang="fr-FR" dirty="0"/>
          </a:p>
          <a:p>
            <a:r>
              <a:rPr lang="fr-FR" dirty="0"/>
              <a:t>2. Je </a:t>
            </a:r>
            <a:r>
              <a:rPr lang="fr-FR" b="1" dirty="0" smtClean="0">
                <a:solidFill>
                  <a:srgbClr val="FF0000"/>
                </a:solidFill>
              </a:rPr>
              <a:t>superposerai</a:t>
            </a:r>
            <a:r>
              <a:rPr lang="fr-FR" dirty="0" smtClean="0"/>
              <a:t> </a:t>
            </a:r>
            <a:r>
              <a:rPr lang="fr-FR" dirty="0"/>
              <a:t>la partie droite sur la partie gauche de l’assiette, puis </a:t>
            </a:r>
            <a:r>
              <a:rPr lang="fr-FR" b="1" dirty="0" smtClean="0">
                <a:solidFill>
                  <a:srgbClr val="FF0000"/>
                </a:solidFill>
              </a:rPr>
              <a:t>j’agraferai</a:t>
            </a:r>
            <a:r>
              <a:rPr lang="fr-FR" dirty="0" smtClean="0"/>
              <a:t> </a:t>
            </a:r>
            <a:r>
              <a:rPr lang="fr-FR" dirty="0"/>
              <a:t>les deux épaisseurs de </a:t>
            </a:r>
            <a:r>
              <a:rPr lang="fr-FR" dirty="0" smtClean="0"/>
              <a:t>carton</a:t>
            </a:r>
            <a:r>
              <a:rPr lang="fr-FR" dirty="0"/>
              <a:t> </a:t>
            </a:r>
          </a:p>
          <a:p>
            <a:r>
              <a:rPr lang="fr-FR" dirty="0"/>
              <a:t>3. Je </a:t>
            </a:r>
            <a:r>
              <a:rPr lang="fr-FR" b="1" dirty="0" smtClean="0">
                <a:solidFill>
                  <a:srgbClr val="FF0000"/>
                </a:solidFill>
              </a:rPr>
              <a:t>lisserai</a:t>
            </a:r>
            <a:r>
              <a:rPr lang="fr-FR" dirty="0" smtClean="0"/>
              <a:t> </a:t>
            </a:r>
            <a:r>
              <a:rPr lang="fr-FR" dirty="0"/>
              <a:t>le papier métallisé avec les doigts pour enlever les plis. Je </a:t>
            </a:r>
            <a:r>
              <a:rPr lang="fr-FR" b="1" dirty="0" smtClean="0">
                <a:solidFill>
                  <a:srgbClr val="FF0000"/>
                </a:solidFill>
              </a:rPr>
              <a:t>couperai</a:t>
            </a:r>
            <a:r>
              <a:rPr lang="fr-FR" dirty="0" smtClean="0"/>
              <a:t> </a:t>
            </a:r>
            <a:r>
              <a:rPr lang="fr-FR" dirty="0"/>
              <a:t>des spirales ou des disques, dedans. Je les </a:t>
            </a:r>
            <a:r>
              <a:rPr lang="fr-FR" b="1" dirty="0" smtClean="0">
                <a:solidFill>
                  <a:srgbClr val="FF0000"/>
                </a:solidFill>
              </a:rPr>
              <a:t>collerai</a:t>
            </a:r>
            <a:r>
              <a:rPr lang="fr-FR" dirty="0" smtClean="0"/>
              <a:t> </a:t>
            </a:r>
            <a:r>
              <a:rPr lang="fr-FR" dirty="0"/>
              <a:t>sur le chapeau</a:t>
            </a:r>
            <a:r>
              <a:rPr lang="fr-FR" dirty="0" smtClean="0"/>
              <a:t>.</a:t>
            </a:r>
            <a:endParaRPr lang="fr-FR" dirty="0"/>
          </a:p>
          <a:p>
            <a:r>
              <a:rPr lang="fr-FR" dirty="0"/>
              <a:t>4. Je </a:t>
            </a:r>
            <a:r>
              <a:rPr lang="fr-FR" b="1" dirty="0" smtClean="0">
                <a:solidFill>
                  <a:srgbClr val="FF0000"/>
                </a:solidFill>
              </a:rPr>
              <a:t>fixerai</a:t>
            </a:r>
            <a:r>
              <a:rPr lang="fr-FR" dirty="0" smtClean="0"/>
              <a:t> </a:t>
            </a:r>
            <a:r>
              <a:rPr lang="fr-FR" dirty="0"/>
              <a:t>les brins de laine au chapeau, je les </a:t>
            </a:r>
            <a:r>
              <a:rPr lang="fr-FR" b="1" dirty="0" smtClean="0">
                <a:solidFill>
                  <a:srgbClr val="FF0000"/>
                </a:solidFill>
              </a:rPr>
              <a:t>tresserai</a:t>
            </a:r>
            <a:r>
              <a:rPr lang="fr-FR" dirty="0" smtClean="0"/>
              <a:t> </a:t>
            </a:r>
            <a:r>
              <a:rPr lang="fr-FR" dirty="0"/>
              <a:t>et je finis 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774111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355312"/>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a:t>
            </a:r>
            <a:r>
              <a:rPr lang="fr-FR" b="1" dirty="0" smtClean="0">
                <a:solidFill>
                  <a:srgbClr val="FF0000"/>
                </a:solidFill>
              </a:rPr>
              <a:t>seront</a:t>
            </a:r>
            <a:r>
              <a:rPr lang="fr-FR" dirty="0" smtClean="0"/>
              <a:t> rouges </a:t>
            </a:r>
            <a:r>
              <a:rPr lang="fr-FR" dirty="0"/>
              <a:t>avec une natte noire, mais on </a:t>
            </a:r>
            <a:r>
              <a:rPr lang="fr-FR" b="1" dirty="0" smtClean="0">
                <a:solidFill>
                  <a:srgbClr val="FF0000"/>
                </a:solidFill>
              </a:rPr>
              <a:t>pourra</a:t>
            </a:r>
            <a:r>
              <a:rPr lang="fr-FR" dirty="0" smtClean="0"/>
              <a:t> également </a:t>
            </a:r>
            <a:r>
              <a:rPr lang="fr-FR" dirty="0"/>
              <a:t>confectionner des chapeaux jaunes, verts, bleus</a:t>
            </a:r>
            <a:r>
              <a:rPr lang="fr-FR" dirty="0" smtClean="0"/>
              <a:t>…</a:t>
            </a:r>
          </a:p>
          <a:p>
            <a:endParaRPr lang="fr-FR" dirty="0"/>
          </a:p>
          <a:p>
            <a:r>
              <a:rPr lang="fr-FR" dirty="0"/>
              <a:t>1. Je </a:t>
            </a:r>
            <a:r>
              <a:rPr lang="fr-FR" b="1" dirty="0" smtClean="0">
                <a:solidFill>
                  <a:srgbClr val="FF0000"/>
                </a:solidFill>
              </a:rPr>
              <a:t>prendrai</a:t>
            </a:r>
            <a:r>
              <a:rPr lang="fr-FR" dirty="0" smtClean="0"/>
              <a:t> </a:t>
            </a:r>
            <a:r>
              <a:rPr lang="fr-FR" dirty="0"/>
              <a:t>une assiette et au centre, je </a:t>
            </a:r>
            <a:r>
              <a:rPr lang="fr-FR" b="1" dirty="0" smtClean="0">
                <a:solidFill>
                  <a:srgbClr val="FF0000"/>
                </a:solidFill>
              </a:rPr>
              <a:t>ferai</a:t>
            </a:r>
            <a:r>
              <a:rPr lang="fr-FR" dirty="0" smtClean="0"/>
              <a:t> une </a:t>
            </a:r>
            <a:r>
              <a:rPr lang="fr-FR" dirty="0"/>
              <a:t>croix au crayon. Avec la règle, je </a:t>
            </a:r>
            <a:r>
              <a:rPr lang="fr-FR" b="1" dirty="0" smtClean="0">
                <a:solidFill>
                  <a:srgbClr val="FF0000"/>
                </a:solidFill>
              </a:rPr>
              <a:t>tracerai</a:t>
            </a:r>
            <a:r>
              <a:rPr lang="fr-FR" dirty="0" smtClean="0"/>
              <a:t> </a:t>
            </a:r>
            <a:r>
              <a:rPr lang="fr-FR" dirty="0"/>
              <a:t>un trait, du centre au bord de l’assiette. Je </a:t>
            </a:r>
            <a:r>
              <a:rPr lang="fr-FR" b="1" dirty="0" smtClean="0">
                <a:solidFill>
                  <a:srgbClr val="FF0000"/>
                </a:solidFill>
              </a:rPr>
              <a:t>découperai</a:t>
            </a:r>
            <a:r>
              <a:rPr lang="fr-FR" dirty="0" smtClean="0"/>
              <a:t> </a:t>
            </a:r>
            <a:r>
              <a:rPr lang="fr-FR" dirty="0"/>
              <a:t>l’assiette le long du trait</a:t>
            </a:r>
            <a:r>
              <a:rPr lang="fr-FR" dirty="0" smtClean="0"/>
              <a:t>.</a:t>
            </a:r>
            <a:endParaRPr lang="fr-FR" dirty="0"/>
          </a:p>
          <a:p>
            <a:r>
              <a:rPr lang="fr-FR" dirty="0"/>
              <a:t>2. Je </a:t>
            </a:r>
            <a:r>
              <a:rPr lang="fr-FR" b="1" dirty="0" smtClean="0">
                <a:solidFill>
                  <a:srgbClr val="FF0000"/>
                </a:solidFill>
              </a:rPr>
              <a:t>superposerai</a:t>
            </a:r>
            <a:r>
              <a:rPr lang="fr-FR" dirty="0" smtClean="0"/>
              <a:t> </a:t>
            </a:r>
            <a:r>
              <a:rPr lang="fr-FR" dirty="0"/>
              <a:t>la partie droite sur la partie gauche de l’assiette, puis </a:t>
            </a:r>
            <a:r>
              <a:rPr lang="fr-FR" b="1" dirty="0" smtClean="0">
                <a:solidFill>
                  <a:srgbClr val="FF0000"/>
                </a:solidFill>
              </a:rPr>
              <a:t>j’agraferai</a:t>
            </a:r>
            <a:r>
              <a:rPr lang="fr-FR" dirty="0" smtClean="0"/>
              <a:t> </a:t>
            </a:r>
            <a:r>
              <a:rPr lang="fr-FR" dirty="0"/>
              <a:t>les deux épaisseurs de </a:t>
            </a:r>
            <a:r>
              <a:rPr lang="fr-FR" dirty="0" smtClean="0"/>
              <a:t>carton</a:t>
            </a:r>
            <a:r>
              <a:rPr lang="fr-FR" dirty="0"/>
              <a:t> </a:t>
            </a:r>
          </a:p>
          <a:p>
            <a:r>
              <a:rPr lang="fr-FR" dirty="0"/>
              <a:t>3. Je </a:t>
            </a:r>
            <a:r>
              <a:rPr lang="fr-FR" b="1" dirty="0" smtClean="0">
                <a:solidFill>
                  <a:srgbClr val="FF0000"/>
                </a:solidFill>
              </a:rPr>
              <a:t>lisserai</a:t>
            </a:r>
            <a:r>
              <a:rPr lang="fr-FR" dirty="0" smtClean="0"/>
              <a:t> </a:t>
            </a:r>
            <a:r>
              <a:rPr lang="fr-FR" dirty="0"/>
              <a:t>le papier métallisé avec les doigts pour enlever les plis. Je </a:t>
            </a:r>
            <a:r>
              <a:rPr lang="fr-FR" b="1" dirty="0" smtClean="0">
                <a:solidFill>
                  <a:srgbClr val="FF0000"/>
                </a:solidFill>
              </a:rPr>
              <a:t>couperai</a:t>
            </a:r>
            <a:r>
              <a:rPr lang="fr-FR" dirty="0" smtClean="0"/>
              <a:t> </a:t>
            </a:r>
            <a:r>
              <a:rPr lang="fr-FR" dirty="0"/>
              <a:t>des spirales ou des disques, dedans. Je les </a:t>
            </a:r>
            <a:r>
              <a:rPr lang="fr-FR" b="1" dirty="0" smtClean="0">
                <a:solidFill>
                  <a:srgbClr val="FF0000"/>
                </a:solidFill>
              </a:rPr>
              <a:t>collerai</a:t>
            </a:r>
            <a:r>
              <a:rPr lang="fr-FR" dirty="0" smtClean="0"/>
              <a:t> </a:t>
            </a:r>
            <a:r>
              <a:rPr lang="fr-FR" dirty="0"/>
              <a:t>sur le chapeau</a:t>
            </a:r>
            <a:r>
              <a:rPr lang="fr-FR" dirty="0" smtClean="0"/>
              <a:t>.</a:t>
            </a:r>
            <a:endParaRPr lang="fr-FR" dirty="0"/>
          </a:p>
          <a:p>
            <a:r>
              <a:rPr lang="fr-FR" dirty="0"/>
              <a:t>4. Je </a:t>
            </a:r>
            <a:r>
              <a:rPr lang="fr-FR" b="1" dirty="0" smtClean="0">
                <a:solidFill>
                  <a:srgbClr val="FF0000"/>
                </a:solidFill>
              </a:rPr>
              <a:t>fixerai</a:t>
            </a:r>
            <a:r>
              <a:rPr lang="fr-FR" dirty="0" smtClean="0"/>
              <a:t> </a:t>
            </a:r>
            <a:r>
              <a:rPr lang="fr-FR" dirty="0"/>
              <a:t>les brins de laine au chapeau, je les </a:t>
            </a:r>
            <a:r>
              <a:rPr lang="fr-FR" b="1" dirty="0" smtClean="0">
                <a:solidFill>
                  <a:srgbClr val="FF0000"/>
                </a:solidFill>
              </a:rPr>
              <a:t>tresserai</a:t>
            </a:r>
            <a:r>
              <a:rPr lang="fr-FR" dirty="0" smtClean="0"/>
              <a:t> </a:t>
            </a:r>
            <a:r>
              <a:rPr lang="fr-FR" dirty="0"/>
              <a:t>et je </a:t>
            </a:r>
            <a:r>
              <a:rPr lang="fr-FR" b="1" dirty="0" smtClean="0">
                <a:solidFill>
                  <a:srgbClr val="FF0000"/>
                </a:solidFill>
              </a:rPr>
              <a:t>finirai</a:t>
            </a:r>
            <a:r>
              <a:rPr lang="fr-FR" dirty="0" smtClean="0"/>
              <a:t> </a:t>
            </a:r>
            <a:r>
              <a:rPr lang="fr-FR" dirty="0"/>
              <a:t>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1257384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355312"/>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a:t>
            </a:r>
            <a:r>
              <a:rPr lang="fr-FR" b="1" dirty="0" smtClean="0">
                <a:solidFill>
                  <a:srgbClr val="FF0000"/>
                </a:solidFill>
              </a:rPr>
              <a:t>seront</a:t>
            </a:r>
            <a:r>
              <a:rPr lang="fr-FR" dirty="0" smtClean="0"/>
              <a:t> rouges </a:t>
            </a:r>
            <a:r>
              <a:rPr lang="fr-FR" dirty="0"/>
              <a:t>avec une natte noire, mais on </a:t>
            </a:r>
            <a:r>
              <a:rPr lang="fr-FR" b="1" dirty="0" smtClean="0">
                <a:solidFill>
                  <a:srgbClr val="FF0000"/>
                </a:solidFill>
              </a:rPr>
              <a:t>pourra</a:t>
            </a:r>
            <a:r>
              <a:rPr lang="fr-FR" dirty="0" smtClean="0"/>
              <a:t> également </a:t>
            </a:r>
            <a:r>
              <a:rPr lang="fr-FR" dirty="0"/>
              <a:t>confectionner des chapeaux jaunes, verts, bleus</a:t>
            </a:r>
            <a:r>
              <a:rPr lang="fr-FR" dirty="0" smtClean="0"/>
              <a:t>…</a:t>
            </a:r>
          </a:p>
          <a:p>
            <a:endParaRPr lang="fr-FR" dirty="0"/>
          </a:p>
          <a:p>
            <a:r>
              <a:rPr lang="fr-FR" dirty="0"/>
              <a:t>1. Je </a:t>
            </a:r>
            <a:r>
              <a:rPr lang="fr-FR" b="1" dirty="0" smtClean="0">
                <a:solidFill>
                  <a:srgbClr val="FF0000"/>
                </a:solidFill>
              </a:rPr>
              <a:t>prendrai</a:t>
            </a:r>
            <a:r>
              <a:rPr lang="fr-FR" dirty="0" smtClean="0"/>
              <a:t> </a:t>
            </a:r>
            <a:r>
              <a:rPr lang="fr-FR" dirty="0"/>
              <a:t>une assiette et au centre, je </a:t>
            </a:r>
            <a:r>
              <a:rPr lang="fr-FR" b="1" dirty="0" smtClean="0">
                <a:solidFill>
                  <a:srgbClr val="FF0000"/>
                </a:solidFill>
              </a:rPr>
              <a:t>ferai</a:t>
            </a:r>
            <a:r>
              <a:rPr lang="fr-FR" dirty="0" smtClean="0"/>
              <a:t> une </a:t>
            </a:r>
            <a:r>
              <a:rPr lang="fr-FR" dirty="0"/>
              <a:t>croix au crayon. Avec la règle, je </a:t>
            </a:r>
            <a:r>
              <a:rPr lang="fr-FR" b="1" dirty="0" smtClean="0">
                <a:solidFill>
                  <a:srgbClr val="FF0000"/>
                </a:solidFill>
              </a:rPr>
              <a:t>tracerai</a:t>
            </a:r>
            <a:r>
              <a:rPr lang="fr-FR" dirty="0" smtClean="0"/>
              <a:t> </a:t>
            </a:r>
            <a:r>
              <a:rPr lang="fr-FR" dirty="0"/>
              <a:t>un trait, du centre au bord de l’assiette. Je </a:t>
            </a:r>
            <a:r>
              <a:rPr lang="fr-FR" b="1" dirty="0" smtClean="0">
                <a:solidFill>
                  <a:srgbClr val="FF0000"/>
                </a:solidFill>
              </a:rPr>
              <a:t>découperai</a:t>
            </a:r>
            <a:r>
              <a:rPr lang="fr-FR" dirty="0" smtClean="0"/>
              <a:t> </a:t>
            </a:r>
            <a:r>
              <a:rPr lang="fr-FR" dirty="0"/>
              <a:t>l’assiette le long du trait</a:t>
            </a:r>
            <a:r>
              <a:rPr lang="fr-FR" dirty="0" smtClean="0"/>
              <a:t>.</a:t>
            </a:r>
            <a:endParaRPr lang="fr-FR" dirty="0"/>
          </a:p>
          <a:p>
            <a:r>
              <a:rPr lang="fr-FR" dirty="0"/>
              <a:t>2. Je </a:t>
            </a:r>
            <a:r>
              <a:rPr lang="fr-FR" b="1" dirty="0" smtClean="0">
                <a:solidFill>
                  <a:srgbClr val="FF0000"/>
                </a:solidFill>
              </a:rPr>
              <a:t>superposerai</a:t>
            </a:r>
            <a:r>
              <a:rPr lang="fr-FR" dirty="0" smtClean="0"/>
              <a:t> </a:t>
            </a:r>
            <a:r>
              <a:rPr lang="fr-FR" dirty="0"/>
              <a:t>la partie droite sur la partie gauche de l’assiette, puis </a:t>
            </a:r>
            <a:r>
              <a:rPr lang="fr-FR" b="1" dirty="0" smtClean="0">
                <a:solidFill>
                  <a:srgbClr val="FF0000"/>
                </a:solidFill>
              </a:rPr>
              <a:t>j’agraferai</a:t>
            </a:r>
            <a:r>
              <a:rPr lang="fr-FR" dirty="0" smtClean="0"/>
              <a:t> </a:t>
            </a:r>
            <a:r>
              <a:rPr lang="fr-FR" dirty="0"/>
              <a:t>les deux épaisseurs de </a:t>
            </a:r>
            <a:r>
              <a:rPr lang="fr-FR" dirty="0" smtClean="0"/>
              <a:t>carton</a:t>
            </a:r>
            <a:r>
              <a:rPr lang="fr-FR" dirty="0"/>
              <a:t> </a:t>
            </a:r>
          </a:p>
          <a:p>
            <a:r>
              <a:rPr lang="fr-FR" dirty="0"/>
              <a:t>3. Je </a:t>
            </a:r>
            <a:r>
              <a:rPr lang="fr-FR" b="1" dirty="0" smtClean="0">
                <a:solidFill>
                  <a:srgbClr val="FF0000"/>
                </a:solidFill>
              </a:rPr>
              <a:t>lisserai</a:t>
            </a:r>
            <a:r>
              <a:rPr lang="fr-FR" dirty="0" smtClean="0"/>
              <a:t> </a:t>
            </a:r>
            <a:r>
              <a:rPr lang="fr-FR" dirty="0"/>
              <a:t>le papier métallisé avec les doigts pour enlever les plis. Je </a:t>
            </a:r>
            <a:r>
              <a:rPr lang="fr-FR" b="1" dirty="0" smtClean="0">
                <a:solidFill>
                  <a:srgbClr val="FF0000"/>
                </a:solidFill>
              </a:rPr>
              <a:t>couperai</a:t>
            </a:r>
            <a:r>
              <a:rPr lang="fr-FR" dirty="0" smtClean="0"/>
              <a:t> </a:t>
            </a:r>
            <a:r>
              <a:rPr lang="fr-FR" dirty="0"/>
              <a:t>des spirales ou des disques, dedans. Je les </a:t>
            </a:r>
            <a:r>
              <a:rPr lang="fr-FR" b="1" dirty="0" smtClean="0">
                <a:solidFill>
                  <a:srgbClr val="FF0000"/>
                </a:solidFill>
              </a:rPr>
              <a:t>collerai</a:t>
            </a:r>
            <a:r>
              <a:rPr lang="fr-FR" dirty="0" smtClean="0"/>
              <a:t> </a:t>
            </a:r>
            <a:r>
              <a:rPr lang="fr-FR" dirty="0"/>
              <a:t>sur le chapeau</a:t>
            </a:r>
            <a:r>
              <a:rPr lang="fr-FR" dirty="0" smtClean="0"/>
              <a:t>.</a:t>
            </a:r>
            <a:endParaRPr lang="fr-FR" dirty="0"/>
          </a:p>
          <a:p>
            <a:r>
              <a:rPr lang="fr-FR" dirty="0"/>
              <a:t>4. Je </a:t>
            </a:r>
            <a:r>
              <a:rPr lang="fr-FR" b="1" dirty="0" smtClean="0">
                <a:solidFill>
                  <a:srgbClr val="FF0000"/>
                </a:solidFill>
              </a:rPr>
              <a:t>fixerai</a:t>
            </a:r>
            <a:r>
              <a:rPr lang="fr-FR" dirty="0" smtClean="0"/>
              <a:t> </a:t>
            </a:r>
            <a:r>
              <a:rPr lang="fr-FR" dirty="0"/>
              <a:t>les brins de laine au chapeau, je les </a:t>
            </a:r>
            <a:r>
              <a:rPr lang="fr-FR" b="1" dirty="0" smtClean="0">
                <a:solidFill>
                  <a:srgbClr val="FF0000"/>
                </a:solidFill>
              </a:rPr>
              <a:t>tresserai</a:t>
            </a:r>
            <a:r>
              <a:rPr lang="fr-FR" dirty="0" smtClean="0"/>
              <a:t> </a:t>
            </a:r>
            <a:r>
              <a:rPr lang="fr-FR" dirty="0"/>
              <a:t>et je </a:t>
            </a:r>
            <a:r>
              <a:rPr lang="fr-FR" b="1" dirty="0" smtClean="0">
                <a:solidFill>
                  <a:srgbClr val="FF0000"/>
                </a:solidFill>
              </a:rPr>
              <a:t>finirai</a:t>
            </a:r>
            <a:r>
              <a:rPr lang="fr-FR" dirty="0" smtClean="0"/>
              <a:t> </a:t>
            </a:r>
            <a:r>
              <a:rPr lang="fr-FR" dirty="0"/>
              <a:t>en nouant les brins ensemble. Puis, </a:t>
            </a:r>
            <a:r>
              <a:rPr lang="fr-FR" b="1" dirty="0" smtClean="0">
                <a:solidFill>
                  <a:srgbClr val="FF0000"/>
                </a:solidFill>
              </a:rPr>
              <a:t>j’égaliserai</a:t>
            </a:r>
            <a:r>
              <a:rPr lang="fr-FR" dirty="0" smtClean="0"/>
              <a:t> </a:t>
            </a:r>
            <a:r>
              <a:rPr lang="fr-FR" dirty="0"/>
              <a:t>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2374128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078313"/>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faisons une fête qui a pour thème la Chine. Nous sommes déguisés en Chinois et nous dansons. Nous avons tous un chapeau. Ces chapeaux sont rouges avec une natte noire, mais on peut également confectionner des chapeaux jaunes, verts, bleus</a:t>
            </a:r>
            <a:r>
              <a:rPr lang="fr-FR" dirty="0" smtClean="0"/>
              <a:t>…</a:t>
            </a:r>
          </a:p>
          <a:p>
            <a:endParaRPr lang="fr-FR" dirty="0"/>
          </a:p>
          <a:p>
            <a:r>
              <a:rPr lang="fr-FR" dirty="0"/>
              <a:t>1. Je prends une assiette et au centre, je fais une croix au crayon. Avec la règle, je trace un trait, du centre au bord de l’assiette. Je découpe l’assiette le long du trait</a:t>
            </a:r>
            <a:r>
              <a:rPr lang="fr-FR" dirty="0" smtClean="0"/>
              <a:t>.</a:t>
            </a:r>
            <a:endParaRPr lang="fr-FR" dirty="0"/>
          </a:p>
          <a:p>
            <a:r>
              <a:rPr lang="fr-FR" dirty="0"/>
              <a:t>2. Je superpose la partie droite sur la partie gauche de l’assiette, puis j’agrafe les deux épaisseurs de </a:t>
            </a:r>
            <a:r>
              <a:rPr lang="fr-FR" dirty="0" smtClean="0"/>
              <a:t>carton</a:t>
            </a:r>
            <a:r>
              <a:rPr lang="fr-FR" dirty="0"/>
              <a:t> </a:t>
            </a:r>
          </a:p>
          <a:p>
            <a:r>
              <a:rPr lang="fr-FR" dirty="0"/>
              <a:t>3. Je lisse le papier métallisé avec les doigts pour enlever les plis. Je coupe des spirales ou des disques, dedans. Je les colle sur le chapeau</a:t>
            </a:r>
            <a:r>
              <a:rPr lang="fr-FR" dirty="0" smtClean="0"/>
              <a:t>.</a:t>
            </a:r>
            <a:endParaRPr lang="fr-FR" dirty="0"/>
          </a:p>
          <a:p>
            <a:r>
              <a:rPr lang="fr-FR" dirty="0"/>
              <a:t>4. Je fixe les brins de laine au chapeau, je les tresse et je finis 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35616987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355312"/>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a:t>
            </a:r>
            <a:r>
              <a:rPr lang="fr-FR" b="1" dirty="0" smtClean="0">
                <a:solidFill>
                  <a:srgbClr val="FF0000"/>
                </a:solidFill>
              </a:rPr>
              <a:t>seront</a:t>
            </a:r>
            <a:r>
              <a:rPr lang="fr-FR" dirty="0" smtClean="0"/>
              <a:t> rouges </a:t>
            </a:r>
            <a:r>
              <a:rPr lang="fr-FR" dirty="0"/>
              <a:t>avec une natte noire, mais on </a:t>
            </a:r>
            <a:r>
              <a:rPr lang="fr-FR" b="1" dirty="0" smtClean="0">
                <a:solidFill>
                  <a:srgbClr val="FF0000"/>
                </a:solidFill>
              </a:rPr>
              <a:t>pourra</a:t>
            </a:r>
            <a:r>
              <a:rPr lang="fr-FR" dirty="0" smtClean="0"/>
              <a:t> également </a:t>
            </a:r>
            <a:r>
              <a:rPr lang="fr-FR" dirty="0"/>
              <a:t>confectionner des chapeaux jaunes, verts, bleus</a:t>
            </a:r>
            <a:r>
              <a:rPr lang="fr-FR" dirty="0" smtClean="0"/>
              <a:t>…</a:t>
            </a:r>
          </a:p>
          <a:p>
            <a:endParaRPr lang="fr-FR" dirty="0"/>
          </a:p>
          <a:p>
            <a:r>
              <a:rPr lang="fr-FR" dirty="0"/>
              <a:t>1. Je </a:t>
            </a:r>
            <a:r>
              <a:rPr lang="fr-FR" b="1" dirty="0" smtClean="0">
                <a:solidFill>
                  <a:srgbClr val="FF0000"/>
                </a:solidFill>
              </a:rPr>
              <a:t>prendrai</a:t>
            </a:r>
            <a:r>
              <a:rPr lang="fr-FR" dirty="0" smtClean="0"/>
              <a:t> </a:t>
            </a:r>
            <a:r>
              <a:rPr lang="fr-FR" dirty="0"/>
              <a:t>une assiette et au centre, je </a:t>
            </a:r>
            <a:r>
              <a:rPr lang="fr-FR" b="1" dirty="0" smtClean="0">
                <a:solidFill>
                  <a:srgbClr val="FF0000"/>
                </a:solidFill>
              </a:rPr>
              <a:t>ferai</a:t>
            </a:r>
            <a:r>
              <a:rPr lang="fr-FR" dirty="0" smtClean="0"/>
              <a:t> une </a:t>
            </a:r>
            <a:r>
              <a:rPr lang="fr-FR" dirty="0"/>
              <a:t>croix au crayon. Avec la règle, je </a:t>
            </a:r>
            <a:r>
              <a:rPr lang="fr-FR" b="1" dirty="0" smtClean="0">
                <a:solidFill>
                  <a:srgbClr val="FF0000"/>
                </a:solidFill>
              </a:rPr>
              <a:t>tracerai</a:t>
            </a:r>
            <a:r>
              <a:rPr lang="fr-FR" dirty="0" smtClean="0"/>
              <a:t> </a:t>
            </a:r>
            <a:r>
              <a:rPr lang="fr-FR" dirty="0"/>
              <a:t>un trait, du centre au bord de l’assiette. Je </a:t>
            </a:r>
            <a:r>
              <a:rPr lang="fr-FR" b="1" dirty="0" smtClean="0">
                <a:solidFill>
                  <a:srgbClr val="FF0000"/>
                </a:solidFill>
              </a:rPr>
              <a:t>découperai</a:t>
            </a:r>
            <a:r>
              <a:rPr lang="fr-FR" dirty="0" smtClean="0"/>
              <a:t> </a:t>
            </a:r>
            <a:r>
              <a:rPr lang="fr-FR" dirty="0"/>
              <a:t>l’assiette le long du trait</a:t>
            </a:r>
            <a:r>
              <a:rPr lang="fr-FR" dirty="0" smtClean="0"/>
              <a:t>.</a:t>
            </a:r>
            <a:endParaRPr lang="fr-FR" dirty="0"/>
          </a:p>
          <a:p>
            <a:r>
              <a:rPr lang="fr-FR" dirty="0"/>
              <a:t>2. Je </a:t>
            </a:r>
            <a:r>
              <a:rPr lang="fr-FR" b="1" dirty="0" smtClean="0">
                <a:solidFill>
                  <a:srgbClr val="FF0000"/>
                </a:solidFill>
              </a:rPr>
              <a:t>superposerai</a:t>
            </a:r>
            <a:r>
              <a:rPr lang="fr-FR" dirty="0" smtClean="0"/>
              <a:t> </a:t>
            </a:r>
            <a:r>
              <a:rPr lang="fr-FR" dirty="0"/>
              <a:t>la partie droite sur la partie gauche de l’assiette, puis </a:t>
            </a:r>
            <a:r>
              <a:rPr lang="fr-FR" b="1" dirty="0" smtClean="0">
                <a:solidFill>
                  <a:srgbClr val="FF0000"/>
                </a:solidFill>
              </a:rPr>
              <a:t>j’agraferai</a:t>
            </a:r>
            <a:r>
              <a:rPr lang="fr-FR" dirty="0" smtClean="0"/>
              <a:t> </a:t>
            </a:r>
            <a:r>
              <a:rPr lang="fr-FR" dirty="0"/>
              <a:t>les deux épaisseurs de </a:t>
            </a:r>
            <a:r>
              <a:rPr lang="fr-FR" dirty="0" smtClean="0"/>
              <a:t>carton</a:t>
            </a:r>
            <a:r>
              <a:rPr lang="fr-FR" dirty="0"/>
              <a:t> </a:t>
            </a:r>
          </a:p>
          <a:p>
            <a:r>
              <a:rPr lang="fr-FR" dirty="0"/>
              <a:t>3. Je </a:t>
            </a:r>
            <a:r>
              <a:rPr lang="fr-FR" b="1" dirty="0" smtClean="0">
                <a:solidFill>
                  <a:srgbClr val="FF0000"/>
                </a:solidFill>
              </a:rPr>
              <a:t>lisserai</a:t>
            </a:r>
            <a:r>
              <a:rPr lang="fr-FR" dirty="0" smtClean="0"/>
              <a:t> </a:t>
            </a:r>
            <a:r>
              <a:rPr lang="fr-FR" dirty="0"/>
              <a:t>le papier métallisé avec les doigts pour enlever les plis. Je </a:t>
            </a:r>
            <a:r>
              <a:rPr lang="fr-FR" b="1" dirty="0" smtClean="0">
                <a:solidFill>
                  <a:srgbClr val="FF0000"/>
                </a:solidFill>
              </a:rPr>
              <a:t>couperai</a:t>
            </a:r>
            <a:r>
              <a:rPr lang="fr-FR" dirty="0" smtClean="0"/>
              <a:t> </a:t>
            </a:r>
            <a:r>
              <a:rPr lang="fr-FR" dirty="0"/>
              <a:t>des spirales ou des disques, dedans. Je les </a:t>
            </a:r>
            <a:r>
              <a:rPr lang="fr-FR" b="1" dirty="0" smtClean="0">
                <a:solidFill>
                  <a:srgbClr val="FF0000"/>
                </a:solidFill>
              </a:rPr>
              <a:t>collerai</a:t>
            </a:r>
            <a:r>
              <a:rPr lang="fr-FR" dirty="0" smtClean="0"/>
              <a:t> </a:t>
            </a:r>
            <a:r>
              <a:rPr lang="fr-FR" dirty="0"/>
              <a:t>sur le chapeau</a:t>
            </a:r>
            <a:r>
              <a:rPr lang="fr-FR" dirty="0" smtClean="0"/>
              <a:t>.</a:t>
            </a:r>
            <a:endParaRPr lang="fr-FR" dirty="0"/>
          </a:p>
          <a:p>
            <a:r>
              <a:rPr lang="fr-FR" dirty="0"/>
              <a:t>4. Je </a:t>
            </a:r>
            <a:r>
              <a:rPr lang="fr-FR" b="1" dirty="0" smtClean="0">
                <a:solidFill>
                  <a:srgbClr val="FF0000"/>
                </a:solidFill>
              </a:rPr>
              <a:t>fixerai</a:t>
            </a:r>
            <a:r>
              <a:rPr lang="fr-FR" dirty="0" smtClean="0"/>
              <a:t> </a:t>
            </a:r>
            <a:r>
              <a:rPr lang="fr-FR" dirty="0"/>
              <a:t>les brins de laine au chapeau, je les </a:t>
            </a:r>
            <a:r>
              <a:rPr lang="fr-FR" b="1" dirty="0" smtClean="0">
                <a:solidFill>
                  <a:srgbClr val="FF0000"/>
                </a:solidFill>
              </a:rPr>
              <a:t>tresserai</a:t>
            </a:r>
            <a:r>
              <a:rPr lang="fr-FR" dirty="0" smtClean="0"/>
              <a:t> </a:t>
            </a:r>
            <a:r>
              <a:rPr lang="fr-FR" dirty="0"/>
              <a:t>et je </a:t>
            </a:r>
            <a:r>
              <a:rPr lang="fr-FR" b="1" dirty="0" smtClean="0">
                <a:solidFill>
                  <a:srgbClr val="FF0000"/>
                </a:solidFill>
              </a:rPr>
              <a:t>finirai</a:t>
            </a:r>
            <a:r>
              <a:rPr lang="fr-FR" dirty="0" smtClean="0"/>
              <a:t> </a:t>
            </a:r>
            <a:r>
              <a:rPr lang="fr-FR" dirty="0"/>
              <a:t>en nouant les brins ensemble. Puis, </a:t>
            </a:r>
            <a:r>
              <a:rPr lang="fr-FR" b="1" dirty="0" smtClean="0">
                <a:solidFill>
                  <a:srgbClr val="FF0000"/>
                </a:solidFill>
              </a:rPr>
              <a:t>j’égaliserai</a:t>
            </a:r>
            <a:r>
              <a:rPr lang="fr-FR" dirty="0" smtClean="0"/>
              <a:t> </a:t>
            </a:r>
            <a:r>
              <a:rPr lang="fr-FR" dirty="0"/>
              <a:t>avec les ciseaux</a:t>
            </a:r>
            <a:r>
              <a:rPr lang="fr-FR" dirty="0" smtClean="0"/>
              <a:t>.</a:t>
            </a:r>
            <a:endParaRPr lang="fr-FR" dirty="0"/>
          </a:p>
          <a:p>
            <a:r>
              <a:rPr lang="fr-FR" dirty="0"/>
              <a:t>5. Enfin, je </a:t>
            </a:r>
            <a:r>
              <a:rPr lang="fr-FR" b="1" dirty="0" smtClean="0">
                <a:solidFill>
                  <a:srgbClr val="FF0000"/>
                </a:solidFill>
              </a:rPr>
              <a:t>couperai</a:t>
            </a:r>
            <a:r>
              <a:rPr lang="fr-FR" dirty="0" smtClean="0"/>
              <a:t> </a:t>
            </a:r>
            <a:r>
              <a:rPr lang="fr-FR" dirty="0"/>
              <a:t>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21268907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355312"/>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a:t>
            </a:r>
            <a:r>
              <a:rPr lang="fr-FR" b="1" dirty="0" smtClean="0">
                <a:solidFill>
                  <a:srgbClr val="FF0000"/>
                </a:solidFill>
              </a:rPr>
              <a:t>seront</a:t>
            </a:r>
            <a:r>
              <a:rPr lang="fr-FR" dirty="0" smtClean="0"/>
              <a:t> rouges </a:t>
            </a:r>
            <a:r>
              <a:rPr lang="fr-FR" dirty="0"/>
              <a:t>avec une natte noire, mais on </a:t>
            </a:r>
            <a:r>
              <a:rPr lang="fr-FR" b="1" dirty="0" smtClean="0">
                <a:solidFill>
                  <a:srgbClr val="FF0000"/>
                </a:solidFill>
              </a:rPr>
              <a:t>pourra</a:t>
            </a:r>
            <a:r>
              <a:rPr lang="fr-FR" dirty="0" smtClean="0"/>
              <a:t> également </a:t>
            </a:r>
            <a:r>
              <a:rPr lang="fr-FR" dirty="0"/>
              <a:t>confectionner des chapeaux jaunes, verts, bleus</a:t>
            </a:r>
            <a:r>
              <a:rPr lang="fr-FR" dirty="0" smtClean="0"/>
              <a:t>…</a:t>
            </a:r>
          </a:p>
          <a:p>
            <a:endParaRPr lang="fr-FR" dirty="0"/>
          </a:p>
          <a:p>
            <a:r>
              <a:rPr lang="fr-FR" dirty="0"/>
              <a:t>1. Je </a:t>
            </a:r>
            <a:r>
              <a:rPr lang="fr-FR" b="1" dirty="0" smtClean="0">
                <a:solidFill>
                  <a:srgbClr val="FF0000"/>
                </a:solidFill>
              </a:rPr>
              <a:t>prendrai</a:t>
            </a:r>
            <a:r>
              <a:rPr lang="fr-FR" dirty="0" smtClean="0"/>
              <a:t> </a:t>
            </a:r>
            <a:r>
              <a:rPr lang="fr-FR" dirty="0"/>
              <a:t>une assiette et au centre, je </a:t>
            </a:r>
            <a:r>
              <a:rPr lang="fr-FR" b="1" dirty="0" smtClean="0">
                <a:solidFill>
                  <a:srgbClr val="FF0000"/>
                </a:solidFill>
              </a:rPr>
              <a:t>ferai</a:t>
            </a:r>
            <a:r>
              <a:rPr lang="fr-FR" dirty="0" smtClean="0"/>
              <a:t> une </a:t>
            </a:r>
            <a:r>
              <a:rPr lang="fr-FR" dirty="0"/>
              <a:t>croix au crayon. Avec la règle, je </a:t>
            </a:r>
            <a:r>
              <a:rPr lang="fr-FR" b="1" dirty="0" smtClean="0">
                <a:solidFill>
                  <a:srgbClr val="FF0000"/>
                </a:solidFill>
              </a:rPr>
              <a:t>tracerai</a:t>
            </a:r>
            <a:r>
              <a:rPr lang="fr-FR" dirty="0" smtClean="0"/>
              <a:t> </a:t>
            </a:r>
            <a:r>
              <a:rPr lang="fr-FR" dirty="0"/>
              <a:t>un trait, du centre au bord de l’assiette. Je </a:t>
            </a:r>
            <a:r>
              <a:rPr lang="fr-FR" b="1" dirty="0" smtClean="0">
                <a:solidFill>
                  <a:srgbClr val="FF0000"/>
                </a:solidFill>
              </a:rPr>
              <a:t>découperai</a:t>
            </a:r>
            <a:r>
              <a:rPr lang="fr-FR" dirty="0" smtClean="0"/>
              <a:t> </a:t>
            </a:r>
            <a:r>
              <a:rPr lang="fr-FR" dirty="0"/>
              <a:t>l’assiette le long du trait</a:t>
            </a:r>
            <a:r>
              <a:rPr lang="fr-FR" dirty="0" smtClean="0"/>
              <a:t>.</a:t>
            </a:r>
            <a:endParaRPr lang="fr-FR" dirty="0"/>
          </a:p>
          <a:p>
            <a:r>
              <a:rPr lang="fr-FR" dirty="0"/>
              <a:t>2. Je </a:t>
            </a:r>
            <a:r>
              <a:rPr lang="fr-FR" b="1" dirty="0" smtClean="0">
                <a:solidFill>
                  <a:srgbClr val="FF0000"/>
                </a:solidFill>
              </a:rPr>
              <a:t>superposerai</a:t>
            </a:r>
            <a:r>
              <a:rPr lang="fr-FR" dirty="0" smtClean="0"/>
              <a:t> </a:t>
            </a:r>
            <a:r>
              <a:rPr lang="fr-FR" dirty="0"/>
              <a:t>la partie droite sur la partie gauche de l’assiette, puis </a:t>
            </a:r>
            <a:r>
              <a:rPr lang="fr-FR" b="1" dirty="0" smtClean="0">
                <a:solidFill>
                  <a:srgbClr val="FF0000"/>
                </a:solidFill>
              </a:rPr>
              <a:t>j’agraferai</a:t>
            </a:r>
            <a:r>
              <a:rPr lang="fr-FR" dirty="0" smtClean="0"/>
              <a:t> </a:t>
            </a:r>
            <a:r>
              <a:rPr lang="fr-FR" dirty="0"/>
              <a:t>les deux épaisseurs de </a:t>
            </a:r>
            <a:r>
              <a:rPr lang="fr-FR" dirty="0" smtClean="0"/>
              <a:t>carton</a:t>
            </a:r>
            <a:r>
              <a:rPr lang="fr-FR" dirty="0"/>
              <a:t> </a:t>
            </a:r>
          </a:p>
          <a:p>
            <a:r>
              <a:rPr lang="fr-FR" dirty="0"/>
              <a:t>3. Je </a:t>
            </a:r>
            <a:r>
              <a:rPr lang="fr-FR" b="1" dirty="0" smtClean="0">
                <a:solidFill>
                  <a:srgbClr val="FF0000"/>
                </a:solidFill>
              </a:rPr>
              <a:t>lisserai</a:t>
            </a:r>
            <a:r>
              <a:rPr lang="fr-FR" dirty="0" smtClean="0"/>
              <a:t> </a:t>
            </a:r>
            <a:r>
              <a:rPr lang="fr-FR" dirty="0"/>
              <a:t>le papier métallisé avec les doigts pour enlever les plis. Je </a:t>
            </a:r>
            <a:r>
              <a:rPr lang="fr-FR" b="1" dirty="0" smtClean="0">
                <a:solidFill>
                  <a:srgbClr val="FF0000"/>
                </a:solidFill>
              </a:rPr>
              <a:t>couperai</a:t>
            </a:r>
            <a:r>
              <a:rPr lang="fr-FR" dirty="0" smtClean="0"/>
              <a:t> </a:t>
            </a:r>
            <a:r>
              <a:rPr lang="fr-FR" dirty="0"/>
              <a:t>des spirales ou des disques, dedans. Je les </a:t>
            </a:r>
            <a:r>
              <a:rPr lang="fr-FR" b="1" dirty="0" smtClean="0">
                <a:solidFill>
                  <a:srgbClr val="FF0000"/>
                </a:solidFill>
              </a:rPr>
              <a:t>collerai</a:t>
            </a:r>
            <a:r>
              <a:rPr lang="fr-FR" dirty="0" smtClean="0"/>
              <a:t> </a:t>
            </a:r>
            <a:r>
              <a:rPr lang="fr-FR" dirty="0"/>
              <a:t>sur le chapeau</a:t>
            </a:r>
            <a:r>
              <a:rPr lang="fr-FR" dirty="0" smtClean="0"/>
              <a:t>.</a:t>
            </a:r>
            <a:endParaRPr lang="fr-FR" dirty="0"/>
          </a:p>
          <a:p>
            <a:r>
              <a:rPr lang="fr-FR" dirty="0"/>
              <a:t>4. Je </a:t>
            </a:r>
            <a:r>
              <a:rPr lang="fr-FR" b="1" dirty="0" smtClean="0">
                <a:solidFill>
                  <a:srgbClr val="FF0000"/>
                </a:solidFill>
              </a:rPr>
              <a:t>fixerai</a:t>
            </a:r>
            <a:r>
              <a:rPr lang="fr-FR" dirty="0" smtClean="0"/>
              <a:t> </a:t>
            </a:r>
            <a:r>
              <a:rPr lang="fr-FR" dirty="0"/>
              <a:t>les brins de laine au chapeau, je les </a:t>
            </a:r>
            <a:r>
              <a:rPr lang="fr-FR" b="1" dirty="0" smtClean="0">
                <a:solidFill>
                  <a:srgbClr val="FF0000"/>
                </a:solidFill>
              </a:rPr>
              <a:t>tresserai</a:t>
            </a:r>
            <a:r>
              <a:rPr lang="fr-FR" dirty="0" smtClean="0"/>
              <a:t> </a:t>
            </a:r>
            <a:r>
              <a:rPr lang="fr-FR" dirty="0"/>
              <a:t>et je </a:t>
            </a:r>
            <a:r>
              <a:rPr lang="fr-FR" b="1" dirty="0" smtClean="0">
                <a:solidFill>
                  <a:srgbClr val="FF0000"/>
                </a:solidFill>
              </a:rPr>
              <a:t>finirai</a:t>
            </a:r>
            <a:r>
              <a:rPr lang="fr-FR" dirty="0" smtClean="0"/>
              <a:t> </a:t>
            </a:r>
            <a:r>
              <a:rPr lang="fr-FR" dirty="0"/>
              <a:t>en nouant les brins ensemble. Puis, </a:t>
            </a:r>
            <a:r>
              <a:rPr lang="fr-FR" b="1" dirty="0" smtClean="0">
                <a:solidFill>
                  <a:srgbClr val="FF0000"/>
                </a:solidFill>
              </a:rPr>
              <a:t>j’égaliserai</a:t>
            </a:r>
            <a:r>
              <a:rPr lang="fr-FR" dirty="0" smtClean="0"/>
              <a:t> </a:t>
            </a:r>
            <a:r>
              <a:rPr lang="fr-FR" dirty="0"/>
              <a:t>avec les ciseaux</a:t>
            </a:r>
            <a:r>
              <a:rPr lang="fr-FR" dirty="0" smtClean="0"/>
              <a:t>.</a:t>
            </a:r>
            <a:endParaRPr lang="fr-FR" dirty="0"/>
          </a:p>
          <a:p>
            <a:r>
              <a:rPr lang="fr-FR" dirty="0"/>
              <a:t>5. Enfin, je </a:t>
            </a:r>
            <a:r>
              <a:rPr lang="fr-FR" b="1" dirty="0" smtClean="0">
                <a:solidFill>
                  <a:srgbClr val="FF0000"/>
                </a:solidFill>
              </a:rPr>
              <a:t>couperai</a:t>
            </a:r>
            <a:r>
              <a:rPr lang="fr-FR" dirty="0" smtClean="0"/>
              <a:t> </a:t>
            </a:r>
            <a:r>
              <a:rPr lang="fr-FR" dirty="0"/>
              <a:t>deux rubans de 30 cm et </a:t>
            </a:r>
            <a:r>
              <a:rPr lang="fr-FR" b="1" dirty="0" smtClean="0">
                <a:solidFill>
                  <a:srgbClr val="FF0000"/>
                </a:solidFill>
              </a:rPr>
              <a:t>j’attacherai</a:t>
            </a:r>
            <a:r>
              <a:rPr lang="fr-FR" dirty="0" smtClean="0"/>
              <a:t> </a:t>
            </a:r>
            <a:r>
              <a:rPr lang="fr-FR" dirty="0"/>
              <a:t>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23054740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355312"/>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a:t>
            </a:r>
            <a:r>
              <a:rPr lang="fr-FR" b="1" dirty="0" smtClean="0">
                <a:solidFill>
                  <a:srgbClr val="FF0000"/>
                </a:solidFill>
              </a:rPr>
              <a:t>seront</a:t>
            </a:r>
            <a:r>
              <a:rPr lang="fr-FR" dirty="0" smtClean="0"/>
              <a:t> rouges </a:t>
            </a:r>
            <a:r>
              <a:rPr lang="fr-FR" dirty="0"/>
              <a:t>avec une natte noire, mais on </a:t>
            </a:r>
            <a:r>
              <a:rPr lang="fr-FR" b="1" dirty="0" smtClean="0">
                <a:solidFill>
                  <a:srgbClr val="FF0000"/>
                </a:solidFill>
              </a:rPr>
              <a:t>pourra</a:t>
            </a:r>
            <a:r>
              <a:rPr lang="fr-FR" dirty="0" smtClean="0"/>
              <a:t> également </a:t>
            </a:r>
            <a:r>
              <a:rPr lang="fr-FR" dirty="0"/>
              <a:t>confectionner des chapeaux jaunes, verts, bleus</a:t>
            </a:r>
            <a:r>
              <a:rPr lang="fr-FR" dirty="0" smtClean="0"/>
              <a:t>…</a:t>
            </a:r>
          </a:p>
          <a:p>
            <a:endParaRPr lang="fr-FR" dirty="0"/>
          </a:p>
          <a:p>
            <a:r>
              <a:rPr lang="fr-FR" dirty="0"/>
              <a:t>1. Je </a:t>
            </a:r>
            <a:r>
              <a:rPr lang="fr-FR" b="1" dirty="0" smtClean="0">
                <a:solidFill>
                  <a:srgbClr val="FF0000"/>
                </a:solidFill>
              </a:rPr>
              <a:t>prendrai</a:t>
            </a:r>
            <a:r>
              <a:rPr lang="fr-FR" dirty="0" smtClean="0"/>
              <a:t> </a:t>
            </a:r>
            <a:r>
              <a:rPr lang="fr-FR" dirty="0"/>
              <a:t>une assiette et au centre, je </a:t>
            </a:r>
            <a:r>
              <a:rPr lang="fr-FR" b="1" dirty="0" smtClean="0">
                <a:solidFill>
                  <a:srgbClr val="FF0000"/>
                </a:solidFill>
              </a:rPr>
              <a:t>ferai</a:t>
            </a:r>
            <a:r>
              <a:rPr lang="fr-FR" dirty="0" smtClean="0"/>
              <a:t> une </a:t>
            </a:r>
            <a:r>
              <a:rPr lang="fr-FR" dirty="0"/>
              <a:t>croix au crayon. Avec la règle, je </a:t>
            </a:r>
            <a:r>
              <a:rPr lang="fr-FR" b="1" dirty="0" smtClean="0">
                <a:solidFill>
                  <a:srgbClr val="FF0000"/>
                </a:solidFill>
              </a:rPr>
              <a:t>tracerai</a:t>
            </a:r>
            <a:r>
              <a:rPr lang="fr-FR" dirty="0" smtClean="0"/>
              <a:t> </a:t>
            </a:r>
            <a:r>
              <a:rPr lang="fr-FR" dirty="0"/>
              <a:t>un trait, du centre au bord de l’assiette. Je </a:t>
            </a:r>
            <a:r>
              <a:rPr lang="fr-FR" b="1" dirty="0" smtClean="0">
                <a:solidFill>
                  <a:srgbClr val="FF0000"/>
                </a:solidFill>
              </a:rPr>
              <a:t>découperai</a:t>
            </a:r>
            <a:r>
              <a:rPr lang="fr-FR" dirty="0" smtClean="0"/>
              <a:t> </a:t>
            </a:r>
            <a:r>
              <a:rPr lang="fr-FR" dirty="0"/>
              <a:t>l’assiette le long du trait</a:t>
            </a:r>
            <a:r>
              <a:rPr lang="fr-FR" dirty="0" smtClean="0"/>
              <a:t>.</a:t>
            </a:r>
            <a:endParaRPr lang="fr-FR" dirty="0"/>
          </a:p>
          <a:p>
            <a:r>
              <a:rPr lang="fr-FR" dirty="0"/>
              <a:t>2. Je </a:t>
            </a:r>
            <a:r>
              <a:rPr lang="fr-FR" b="1" dirty="0" smtClean="0">
                <a:solidFill>
                  <a:srgbClr val="FF0000"/>
                </a:solidFill>
              </a:rPr>
              <a:t>superposerai</a:t>
            </a:r>
            <a:r>
              <a:rPr lang="fr-FR" dirty="0" smtClean="0"/>
              <a:t> </a:t>
            </a:r>
            <a:r>
              <a:rPr lang="fr-FR" dirty="0"/>
              <a:t>la partie droite sur la partie gauche de l’assiette, puis </a:t>
            </a:r>
            <a:r>
              <a:rPr lang="fr-FR" b="1" dirty="0" smtClean="0">
                <a:solidFill>
                  <a:srgbClr val="FF0000"/>
                </a:solidFill>
              </a:rPr>
              <a:t>j’agraferai</a:t>
            </a:r>
            <a:r>
              <a:rPr lang="fr-FR" dirty="0" smtClean="0"/>
              <a:t> </a:t>
            </a:r>
            <a:r>
              <a:rPr lang="fr-FR" dirty="0"/>
              <a:t>les deux épaisseurs de </a:t>
            </a:r>
            <a:r>
              <a:rPr lang="fr-FR" dirty="0" smtClean="0"/>
              <a:t>carton</a:t>
            </a:r>
            <a:r>
              <a:rPr lang="fr-FR" dirty="0"/>
              <a:t> </a:t>
            </a:r>
          </a:p>
          <a:p>
            <a:r>
              <a:rPr lang="fr-FR" dirty="0"/>
              <a:t>3. Je </a:t>
            </a:r>
            <a:r>
              <a:rPr lang="fr-FR" b="1" dirty="0" smtClean="0">
                <a:solidFill>
                  <a:srgbClr val="FF0000"/>
                </a:solidFill>
              </a:rPr>
              <a:t>lisserai</a:t>
            </a:r>
            <a:r>
              <a:rPr lang="fr-FR" dirty="0" smtClean="0"/>
              <a:t> </a:t>
            </a:r>
            <a:r>
              <a:rPr lang="fr-FR" dirty="0"/>
              <a:t>le papier métallisé avec les doigts pour enlever les plis. Je </a:t>
            </a:r>
            <a:r>
              <a:rPr lang="fr-FR" b="1" dirty="0" smtClean="0">
                <a:solidFill>
                  <a:srgbClr val="FF0000"/>
                </a:solidFill>
              </a:rPr>
              <a:t>couperai</a:t>
            </a:r>
            <a:r>
              <a:rPr lang="fr-FR" dirty="0" smtClean="0"/>
              <a:t> </a:t>
            </a:r>
            <a:r>
              <a:rPr lang="fr-FR" dirty="0"/>
              <a:t>des spirales ou des disques, dedans. Je les </a:t>
            </a:r>
            <a:r>
              <a:rPr lang="fr-FR" b="1" dirty="0" smtClean="0">
                <a:solidFill>
                  <a:srgbClr val="FF0000"/>
                </a:solidFill>
              </a:rPr>
              <a:t>collerai</a:t>
            </a:r>
            <a:r>
              <a:rPr lang="fr-FR" dirty="0" smtClean="0"/>
              <a:t> </a:t>
            </a:r>
            <a:r>
              <a:rPr lang="fr-FR" dirty="0"/>
              <a:t>sur le chapeau</a:t>
            </a:r>
            <a:r>
              <a:rPr lang="fr-FR" dirty="0" smtClean="0"/>
              <a:t>.</a:t>
            </a:r>
            <a:endParaRPr lang="fr-FR" dirty="0"/>
          </a:p>
          <a:p>
            <a:r>
              <a:rPr lang="fr-FR" dirty="0"/>
              <a:t>4. Je </a:t>
            </a:r>
            <a:r>
              <a:rPr lang="fr-FR" b="1" dirty="0" smtClean="0">
                <a:solidFill>
                  <a:srgbClr val="FF0000"/>
                </a:solidFill>
              </a:rPr>
              <a:t>fixerai</a:t>
            </a:r>
            <a:r>
              <a:rPr lang="fr-FR" dirty="0" smtClean="0"/>
              <a:t> </a:t>
            </a:r>
            <a:r>
              <a:rPr lang="fr-FR" dirty="0"/>
              <a:t>les brins de laine au chapeau, je les </a:t>
            </a:r>
            <a:r>
              <a:rPr lang="fr-FR" b="1" dirty="0" smtClean="0">
                <a:solidFill>
                  <a:srgbClr val="FF0000"/>
                </a:solidFill>
              </a:rPr>
              <a:t>tresserai</a:t>
            </a:r>
            <a:r>
              <a:rPr lang="fr-FR" dirty="0" smtClean="0"/>
              <a:t> </a:t>
            </a:r>
            <a:r>
              <a:rPr lang="fr-FR" dirty="0"/>
              <a:t>et je </a:t>
            </a:r>
            <a:r>
              <a:rPr lang="fr-FR" b="1" dirty="0" smtClean="0">
                <a:solidFill>
                  <a:srgbClr val="FF0000"/>
                </a:solidFill>
              </a:rPr>
              <a:t>finirai</a:t>
            </a:r>
            <a:r>
              <a:rPr lang="fr-FR" dirty="0" smtClean="0"/>
              <a:t> </a:t>
            </a:r>
            <a:r>
              <a:rPr lang="fr-FR" dirty="0"/>
              <a:t>en nouant les brins ensemble. Puis, </a:t>
            </a:r>
            <a:r>
              <a:rPr lang="fr-FR" b="1" dirty="0" smtClean="0">
                <a:solidFill>
                  <a:srgbClr val="FF0000"/>
                </a:solidFill>
              </a:rPr>
              <a:t>j’égaliserai</a:t>
            </a:r>
            <a:r>
              <a:rPr lang="fr-FR" dirty="0" smtClean="0"/>
              <a:t> </a:t>
            </a:r>
            <a:r>
              <a:rPr lang="fr-FR" dirty="0"/>
              <a:t>avec les ciseaux</a:t>
            </a:r>
            <a:r>
              <a:rPr lang="fr-FR" dirty="0" smtClean="0"/>
              <a:t>.</a:t>
            </a:r>
            <a:endParaRPr lang="fr-FR" dirty="0"/>
          </a:p>
          <a:p>
            <a:r>
              <a:rPr lang="fr-FR" dirty="0"/>
              <a:t>5. Enfin, je </a:t>
            </a:r>
            <a:r>
              <a:rPr lang="fr-FR" b="1" dirty="0" smtClean="0">
                <a:solidFill>
                  <a:srgbClr val="FF0000"/>
                </a:solidFill>
              </a:rPr>
              <a:t>couperai</a:t>
            </a:r>
            <a:r>
              <a:rPr lang="fr-FR" dirty="0" smtClean="0"/>
              <a:t> </a:t>
            </a:r>
            <a:r>
              <a:rPr lang="fr-FR" dirty="0"/>
              <a:t>deux rubans de 30 cm et </a:t>
            </a:r>
            <a:r>
              <a:rPr lang="fr-FR" b="1" dirty="0" smtClean="0">
                <a:solidFill>
                  <a:srgbClr val="FF0000"/>
                </a:solidFill>
              </a:rPr>
              <a:t>j’attacherai</a:t>
            </a:r>
            <a:r>
              <a:rPr lang="fr-FR" dirty="0" smtClean="0"/>
              <a:t> </a:t>
            </a:r>
            <a:r>
              <a:rPr lang="fr-FR" dirty="0"/>
              <a:t>un ruban de chaque côté </a:t>
            </a:r>
          </a:p>
          <a:p>
            <a:r>
              <a:rPr lang="fr-FR" dirty="0"/>
              <a:t>du chapeau</a:t>
            </a:r>
            <a:r>
              <a:rPr lang="fr-FR" dirty="0" smtClean="0"/>
              <a:t>.</a:t>
            </a:r>
            <a:endParaRPr lang="fr-FR" dirty="0"/>
          </a:p>
          <a:p>
            <a:r>
              <a:rPr lang="fr-FR" dirty="0"/>
              <a:t>Sur le chapeau, on </a:t>
            </a:r>
            <a:r>
              <a:rPr lang="fr-FR" b="1" dirty="0" smtClean="0">
                <a:solidFill>
                  <a:srgbClr val="FF0000"/>
                </a:solidFill>
              </a:rPr>
              <a:t>pourra</a:t>
            </a:r>
            <a:r>
              <a:rPr lang="fr-FR" dirty="0" smtClean="0"/>
              <a:t> </a:t>
            </a:r>
            <a:r>
              <a:rPr lang="fr-FR" dirty="0"/>
              <a:t>créer d’autres motifs.</a:t>
            </a:r>
          </a:p>
        </p:txBody>
      </p:sp>
    </p:spTree>
    <p:extLst>
      <p:ext uri="{BB962C8B-B14F-4D97-AF65-F5344CB8AC3E}">
        <p14:creationId xmlns:p14="http://schemas.microsoft.com/office/powerpoint/2010/main" val="1641823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078313"/>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sommes déguisés en Chinois et nous dansons. Nous avons tous un chapeau. Ces chapeaux sont rouges avec une natte noire, mais on peut également confectionner des chapeaux jaunes, verts, bleus</a:t>
            </a:r>
            <a:r>
              <a:rPr lang="fr-FR" dirty="0" smtClean="0"/>
              <a:t>…</a:t>
            </a:r>
          </a:p>
          <a:p>
            <a:endParaRPr lang="fr-FR" dirty="0"/>
          </a:p>
          <a:p>
            <a:r>
              <a:rPr lang="fr-FR" dirty="0"/>
              <a:t>1. Je prends une assiette et au centre, je fais une croix au crayon. Avec la règle, je trace un trait, du centre au bord de l’assiette. Je découpe l’assiette le long du trait</a:t>
            </a:r>
            <a:r>
              <a:rPr lang="fr-FR" dirty="0" smtClean="0"/>
              <a:t>.</a:t>
            </a:r>
            <a:endParaRPr lang="fr-FR" dirty="0"/>
          </a:p>
          <a:p>
            <a:r>
              <a:rPr lang="fr-FR" dirty="0"/>
              <a:t>2. Je superpose la partie droite sur la partie gauche de l’assiette, puis j’agrafe les deux épaisseurs de </a:t>
            </a:r>
            <a:r>
              <a:rPr lang="fr-FR" dirty="0" smtClean="0"/>
              <a:t>carton</a:t>
            </a:r>
            <a:r>
              <a:rPr lang="fr-FR" dirty="0"/>
              <a:t> </a:t>
            </a:r>
          </a:p>
          <a:p>
            <a:r>
              <a:rPr lang="fr-FR" dirty="0"/>
              <a:t>3. Je lisse le papier métallisé avec les doigts pour enlever les plis. Je coupe des spirales ou des disques, dedans. Je les colle sur le chapeau</a:t>
            </a:r>
            <a:r>
              <a:rPr lang="fr-FR" dirty="0" smtClean="0"/>
              <a:t>.</a:t>
            </a:r>
            <a:endParaRPr lang="fr-FR" dirty="0"/>
          </a:p>
          <a:p>
            <a:r>
              <a:rPr lang="fr-FR" dirty="0"/>
              <a:t>4. Je fixe les brins de laine au chapeau, je les tresse et je finis 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4127852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078313"/>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avons tous un chapeau. Ces chapeaux sont rouges avec une natte noire, mais on peut également confectionner des chapeaux jaunes, verts, bleus</a:t>
            </a:r>
            <a:r>
              <a:rPr lang="fr-FR" dirty="0" smtClean="0"/>
              <a:t>…</a:t>
            </a:r>
          </a:p>
          <a:p>
            <a:endParaRPr lang="fr-FR" dirty="0"/>
          </a:p>
          <a:p>
            <a:r>
              <a:rPr lang="fr-FR" dirty="0"/>
              <a:t>1. Je prends une assiette et au centre, je fais une croix au crayon. Avec la règle, je trace un trait, du centre au bord de l’assiette. Je découpe l’assiette le long du trait</a:t>
            </a:r>
            <a:r>
              <a:rPr lang="fr-FR" dirty="0" smtClean="0"/>
              <a:t>.</a:t>
            </a:r>
            <a:endParaRPr lang="fr-FR" dirty="0"/>
          </a:p>
          <a:p>
            <a:r>
              <a:rPr lang="fr-FR" dirty="0"/>
              <a:t>2. Je superpose la partie droite sur la partie gauche de l’assiette, puis j’agrafe les deux épaisseurs de </a:t>
            </a:r>
            <a:r>
              <a:rPr lang="fr-FR" dirty="0" smtClean="0"/>
              <a:t>carton</a:t>
            </a:r>
            <a:r>
              <a:rPr lang="fr-FR" dirty="0"/>
              <a:t> </a:t>
            </a:r>
          </a:p>
          <a:p>
            <a:r>
              <a:rPr lang="fr-FR" dirty="0"/>
              <a:t>3. Je lisse le papier métallisé avec les doigts pour enlever les plis. Je coupe des spirales ou des disques, dedans. Je les colle sur le chapeau</a:t>
            </a:r>
            <a:r>
              <a:rPr lang="fr-FR" dirty="0" smtClean="0"/>
              <a:t>.</a:t>
            </a:r>
            <a:endParaRPr lang="fr-FR" dirty="0"/>
          </a:p>
          <a:p>
            <a:r>
              <a:rPr lang="fr-FR" dirty="0"/>
              <a:t>4. Je fixe les brins de laine au chapeau, je les tresse et je finis 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2381912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078313"/>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sont rouges avec une natte noire, mais on peut également confectionner des chapeaux jaunes, verts, bleus</a:t>
            </a:r>
            <a:r>
              <a:rPr lang="fr-FR" dirty="0" smtClean="0"/>
              <a:t>…</a:t>
            </a:r>
          </a:p>
          <a:p>
            <a:endParaRPr lang="fr-FR" dirty="0"/>
          </a:p>
          <a:p>
            <a:r>
              <a:rPr lang="fr-FR" dirty="0"/>
              <a:t>1. Je prends une assiette et au centre, je fais une croix au crayon. Avec la règle, je trace un trait, du centre au bord de l’assiette. Je découpe l’assiette le long du trait</a:t>
            </a:r>
            <a:r>
              <a:rPr lang="fr-FR" dirty="0" smtClean="0"/>
              <a:t>.</a:t>
            </a:r>
            <a:endParaRPr lang="fr-FR" dirty="0"/>
          </a:p>
          <a:p>
            <a:r>
              <a:rPr lang="fr-FR" dirty="0"/>
              <a:t>2. Je superpose la partie droite sur la partie gauche de l’assiette, puis j’agrafe les deux épaisseurs de </a:t>
            </a:r>
            <a:r>
              <a:rPr lang="fr-FR" dirty="0" smtClean="0"/>
              <a:t>carton</a:t>
            </a:r>
            <a:r>
              <a:rPr lang="fr-FR" dirty="0"/>
              <a:t> </a:t>
            </a:r>
          </a:p>
          <a:p>
            <a:r>
              <a:rPr lang="fr-FR" dirty="0"/>
              <a:t>3. Je lisse le papier métallisé avec les doigts pour enlever les plis. Je coupe des spirales ou des disques, dedans. Je les colle sur le chapeau</a:t>
            </a:r>
            <a:r>
              <a:rPr lang="fr-FR" dirty="0" smtClean="0"/>
              <a:t>.</a:t>
            </a:r>
            <a:endParaRPr lang="fr-FR" dirty="0"/>
          </a:p>
          <a:p>
            <a:r>
              <a:rPr lang="fr-FR" dirty="0"/>
              <a:t>4. Je fixe les brins de laine au chapeau, je les tresse et je finis 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2272453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078313"/>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a:t>
            </a:r>
            <a:r>
              <a:rPr lang="fr-FR" b="1" dirty="0" smtClean="0">
                <a:solidFill>
                  <a:srgbClr val="FF0000"/>
                </a:solidFill>
              </a:rPr>
              <a:t>seront</a:t>
            </a:r>
            <a:r>
              <a:rPr lang="fr-FR" dirty="0" smtClean="0"/>
              <a:t> rouges </a:t>
            </a:r>
            <a:r>
              <a:rPr lang="fr-FR" dirty="0"/>
              <a:t>avec une natte noire, mais on peut également confectionner des chapeaux jaunes, verts, bleus</a:t>
            </a:r>
            <a:r>
              <a:rPr lang="fr-FR" dirty="0" smtClean="0"/>
              <a:t>…</a:t>
            </a:r>
          </a:p>
          <a:p>
            <a:endParaRPr lang="fr-FR" dirty="0"/>
          </a:p>
          <a:p>
            <a:r>
              <a:rPr lang="fr-FR" dirty="0"/>
              <a:t>1. Je prends une assiette et au centre, je fais une croix au crayon. Avec la règle, je trace un trait, du centre au bord de l’assiette. Je découpe l’assiette le long du trait</a:t>
            </a:r>
            <a:r>
              <a:rPr lang="fr-FR" dirty="0" smtClean="0"/>
              <a:t>.</a:t>
            </a:r>
            <a:endParaRPr lang="fr-FR" dirty="0"/>
          </a:p>
          <a:p>
            <a:r>
              <a:rPr lang="fr-FR" dirty="0"/>
              <a:t>2. Je superpose la partie droite sur la partie gauche de l’assiette, puis j’agrafe les deux épaisseurs de </a:t>
            </a:r>
            <a:r>
              <a:rPr lang="fr-FR" dirty="0" smtClean="0"/>
              <a:t>carton</a:t>
            </a:r>
            <a:r>
              <a:rPr lang="fr-FR" dirty="0"/>
              <a:t> </a:t>
            </a:r>
          </a:p>
          <a:p>
            <a:r>
              <a:rPr lang="fr-FR" dirty="0"/>
              <a:t>3. Je lisse le papier métallisé avec les doigts pour enlever les plis. Je coupe des spirales ou des disques, dedans. Je les colle sur le chapeau</a:t>
            </a:r>
            <a:r>
              <a:rPr lang="fr-FR" dirty="0" smtClean="0"/>
              <a:t>.</a:t>
            </a:r>
            <a:endParaRPr lang="fr-FR" dirty="0"/>
          </a:p>
          <a:p>
            <a:r>
              <a:rPr lang="fr-FR" dirty="0"/>
              <a:t>4. Je fixe les brins de laine au chapeau, je les tresse et je finis 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504767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078313"/>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a:t>
            </a:r>
            <a:r>
              <a:rPr lang="fr-FR" b="1" dirty="0" smtClean="0">
                <a:solidFill>
                  <a:srgbClr val="FF0000"/>
                </a:solidFill>
              </a:rPr>
              <a:t>seront</a:t>
            </a:r>
            <a:r>
              <a:rPr lang="fr-FR" dirty="0" smtClean="0"/>
              <a:t> rouges </a:t>
            </a:r>
            <a:r>
              <a:rPr lang="fr-FR" dirty="0"/>
              <a:t>avec une natte noire, mais on </a:t>
            </a:r>
            <a:r>
              <a:rPr lang="fr-FR" b="1" dirty="0" smtClean="0">
                <a:solidFill>
                  <a:srgbClr val="FF0000"/>
                </a:solidFill>
              </a:rPr>
              <a:t>pourra</a:t>
            </a:r>
            <a:r>
              <a:rPr lang="fr-FR" dirty="0" smtClean="0"/>
              <a:t> également </a:t>
            </a:r>
            <a:r>
              <a:rPr lang="fr-FR" dirty="0"/>
              <a:t>confectionner des chapeaux jaunes, verts, bleus</a:t>
            </a:r>
            <a:r>
              <a:rPr lang="fr-FR" dirty="0" smtClean="0"/>
              <a:t>…</a:t>
            </a:r>
          </a:p>
          <a:p>
            <a:endParaRPr lang="fr-FR" dirty="0"/>
          </a:p>
          <a:p>
            <a:r>
              <a:rPr lang="fr-FR" dirty="0"/>
              <a:t>1. Je prends une assiette et au centre, je fais une croix au crayon. Avec la règle, je trace un trait, du centre au bord de l’assiette. Je découpe l’assiette le long du trait</a:t>
            </a:r>
            <a:r>
              <a:rPr lang="fr-FR" dirty="0" smtClean="0"/>
              <a:t>.</a:t>
            </a:r>
            <a:endParaRPr lang="fr-FR" dirty="0"/>
          </a:p>
          <a:p>
            <a:r>
              <a:rPr lang="fr-FR" dirty="0"/>
              <a:t>2. Je superpose la partie droite sur la partie gauche de l’assiette, puis j’agrafe les deux épaisseurs de </a:t>
            </a:r>
            <a:r>
              <a:rPr lang="fr-FR" dirty="0" smtClean="0"/>
              <a:t>carton</a:t>
            </a:r>
            <a:r>
              <a:rPr lang="fr-FR" dirty="0"/>
              <a:t> </a:t>
            </a:r>
          </a:p>
          <a:p>
            <a:r>
              <a:rPr lang="fr-FR" dirty="0"/>
              <a:t>3. Je lisse le papier métallisé avec les doigts pour enlever les plis. Je coupe des spirales ou des disques, dedans. Je les colle sur le chapeau</a:t>
            </a:r>
            <a:r>
              <a:rPr lang="fr-FR" dirty="0" smtClean="0"/>
              <a:t>.</a:t>
            </a:r>
            <a:endParaRPr lang="fr-FR" dirty="0"/>
          </a:p>
          <a:p>
            <a:r>
              <a:rPr lang="fr-FR" dirty="0"/>
              <a:t>4. Je fixe les brins de laine au chapeau, je les tresse et je finis 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1289101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078313"/>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a:t>
            </a:r>
            <a:r>
              <a:rPr lang="fr-FR" b="1" dirty="0" smtClean="0">
                <a:solidFill>
                  <a:srgbClr val="FF0000"/>
                </a:solidFill>
              </a:rPr>
              <a:t>seront</a:t>
            </a:r>
            <a:r>
              <a:rPr lang="fr-FR" dirty="0" smtClean="0"/>
              <a:t> rouges </a:t>
            </a:r>
            <a:r>
              <a:rPr lang="fr-FR" dirty="0"/>
              <a:t>avec une natte noire, mais on </a:t>
            </a:r>
            <a:r>
              <a:rPr lang="fr-FR" b="1" dirty="0" smtClean="0">
                <a:solidFill>
                  <a:srgbClr val="FF0000"/>
                </a:solidFill>
              </a:rPr>
              <a:t>pourra</a:t>
            </a:r>
            <a:r>
              <a:rPr lang="fr-FR" dirty="0" smtClean="0"/>
              <a:t> également </a:t>
            </a:r>
            <a:r>
              <a:rPr lang="fr-FR" dirty="0"/>
              <a:t>confectionner des chapeaux jaunes, verts, bleus</a:t>
            </a:r>
            <a:r>
              <a:rPr lang="fr-FR" dirty="0" smtClean="0"/>
              <a:t>…</a:t>
            </a:r>
          </a:p>
          <a:p>
            <a:endParaRPr lang="fr-FR" dirty="0"/>
          </a:p>
          <a:p>
            <a:r>
              <a:rPr lang="fr-FR" dirty="0"/>
              <a:t>1. Je </a:t>
            </a:r>
            <a:r>
              <a:rPr lang="fr-FR" b="1" dirty="0" smtClean="0">
                <a:solidFill>
                  <a:srgbClr val="FF0000"/>
                </a:solidFill>
              </a:rPr>
              <a:t>prendrai</a:t>
            </a:r>
            <a:r>
              <a:rPr lang="fr-FR" dirty="0" smtClean="0"/>
              <a:t> </a:t>
            </a:r>
            <a:r>
              <a:rPr lang="fr-FR" dirty="0"/>
              <a:t>une assiette et au centre, je </a:t>
            </a:r>
            <a:r>
              <a:rPr lang="fr-FR" b="1" dirty="0" smtClean="0">
                <a:solidFill>
                  <a:srgbClr val="FF0000"/>
                </a:solidFill>
              </a:rPr>
              <a:t>ferai</a:t>
            </a:r>
            <a:r>
              <a:rPr lang="fr-FR" dirty="0" smtClean="0"/>
              <a:t> une </a:t>
            </a:r>
            <a:r>
              <a:rPr lang="fr-FR" dirty="0"/>
              <a:t>croix au crayon. Avec la règle, je trace un trait, du centre au bord de l’assiette. Je découpe l’assiette le long du trait</a:t>
            </a:r>
            <a:r>
              <a:rPr lang="fr-FR" dirty="0" smtClean="0"/>
              <a:t>.</a:t>
            </a:r>
            <a:endParaRPr lang="fr-FR" dirty="0"/>
          </a:p>
          <a:p>
            <a:r>
              <a:rPr lang="fr-FR" dirty="0"/>
              <a:t>2. Je superpose la partie droite sur la partie gauche de l’assiette, puis j’agrafe les deux épaisseurs de </a:t>
            </a:r>
            <a:r>
              <a:rPr lang="fr-FR" dirty="0" smtClean="0"/>
              <a:t>carton</a:t>
            </a:r>
            <a:r>
              <a:rPr lang="fr-FR" dirty="0"/>
              <a:t> </a:t>
            </a:r>
          </a:p>
          <a:p>
            <a:r>
              <a:rPr lang="fr-FR" dirty="0"/>
              <a:t>3. Je lisse le papier métallisé avec les doigts pour enlever les plis. Je coupe des spirales ou des disques, dedans. Je les colle sur le chapeau</a:t>
            </a:r>
            <a:r>
              <a:rPr lang="fr-FR" dirty="0" smtClean="0"/>
              <a:t>.</a:t>
            </a:r>
            <a:endParaRPr lang="fr-FR" dirty="0"/>
          </a:p>
          <a:p>
            <a:r>
              <a:rPr lang="fr-FR" dirty="0"/>
              <a:t>4. Je fixe les brins de laine au chapeau, je les tresse et je finis 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4049850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260648"/>
            <a:ext cx="8136904" cy="5078313"/>
          </a:xfrm>
          <a:prstGeom prst="rect">
            <a:avLst/>
          </a:prstGeom>
        </p:spPr>
        <p:txBody>
          <a:bodyPr wrap="square">
            <a:spAutoFit/>
          </a:bodyPr>
          <a:lstStyle/>
          <a:p>
            <a:r>
              <a:rPr lang="fr-FR" b="1" dirty="0"/>
              <a:t>Je </a:t>
            </a:r>
            <a:r>
              <a:rPr lang="fr-FR" b="1" dirty="0" smtClean="0"/>
              <a:t>fabrique</a:t>
            </a:r>
            <a:r>
              <a:rPr lang="fr-FR" b="1" dirty="0" smtClean="0">
                <a:solidFill>
                  <a:srgbClr val="FF0000"/>
                </a:solidFill>
              </a:rPr>
              <a:t>rai</a:t>
            </a:r>
            <a:r>
              <a:rPr lang="fr-FR" b="1" dirty="0" smtClean="0"/>
              <a:t> </a:t>
            </a:r>
            <a:r>
              <a:rPr lang="fr-FR" b="1" dirty="0"/>
              <a:t>un chapeau chinois</a:t>
            </a:r>
            <a:endParaRPr lang="fr-FR" dirty="0"/>
          </a:p>
          <a:p>
            <a:r>
              <a:rPr lang="fr-FR" dirty="0"/>
              <a:t> </a:t>
            </a:r>
          </a:p>
          <a:p>
            <a:r>
              <a:rPr lang="fr-FR" dirty="0"/>
              <a:t>À l’école, nous </a:t>
            </a:r>
            <a:r>
              <a:rPr lang="fr-FR" dirty="0" smtClean="0"/>
              <a:t>f</a:t>
            </a:r>
            <a:r>
              <a:rPr lang="fr-FR" b="1" dirty="0" smtClean="0">
                <a:solidFill>
                  <a:srgbClr val="FF0000"/>
                </a:solidFill>
              </a:rPr>
              <a:t>erons</a:t>
            </a:r>
            <a:r>
              <a:rPr lang="fr-FR" dirty="0" smtClean="0"/>
              <a:t> </a:t>
            </a:r>
            <a:r>
              <a:rPr lang="fr-FR" dirty="0"/>
              <a:t>une fête qui a pour thème la Chine. Nous </a:t>
            </a:r>
            <a:r>
              <a:rPr lang="fr-FR" b="1" dirty="0" smtClean="0">
                <a:solidFill>
                  <a:srgbClr val="FF0000"/>
                </a:solidFill>
              </a:rPr>
              <a:t>serons</a:t>
            </a:r>
            <a:r>
              <a:rPr lang="fr-FR" dirty="0" smtClean="0"/>
              <a:t> déguisés </a:t>
            </a:r>
            <a:r>
              <a:rPr lang="fr-FR" dirty="0"/>
              <a:t>en Chinois et nous </a:t>
            </a:r>
            <a:r>
              <a:rPr lang="fr-FR" b="1" dirty="0" smtClean="0">
                <a:solidFill>
                  <a:srgbClr val="FF0000"/>
                </a:solidFill>
              </a:rPr>
              <a:t>danserons</a:t>
            </a:r>
            <a:r>
              <a:rPr lang="fr-FR" dirty="0"/>
              <a:t>. Nous </a:t>
            </a:r>
            <a:r>
              <a:rPr lang="fr-FR" b="1" dirty="0" smtClean="0">
                <a:solidFill>
                  <a:srgbClr val="FF0000"/>
                </a:solidFill>
              </a:rPr>
              <a:t>aurons</a:t>
            </a:r>
            <a:r>
              <a:rPr lang="fr-FR" dirty="0" smtClean="0"/>
              <a:t> tous </a:t>
            </a:r>
            <a:r>
              <a:rPr lang="fr-FR" dirty="0"/>
              <a:t>un chapeau. Ces chapeaux </a:t>
            </a:r>
            <a:r>
              <a:rPr lang="fr-FR" b="1" dirty="0" smtClean="0">
                <a:solidFill>
                  <a:srgbClr val="FF0000"/>
                </a:solidFill>
              </a:rPr>
              <a:t>seront</a:t>
            </a:r>
            <a:r>
              <a:rPr lang="fr-FR" dirty="0" smtClean="0"/>
              <a:t> rouges </a:t>
            </a:r>
            <a:r>
              <a:rPr lang="fr-FR" dirty="0"/>
              <a:t>avec une natte noire, mais on </a:t>
            </a:r>
            <a:r>
              <a:rPr lang="fr-FR" b="1" dirty="0" smtClean="0">
                <a:solidFill>
                  <a:srgbClr val="FF0000"/>
                </a:solidFill>
              </a:rPr>
              <a:t>pourra</a:t>
            </a:r>
            <a:r>
              <a:rPr lang="fr-FR" dirty="0" smtClean="0"/>
              <a:t> également </a:t>
            </a:r>
            <a:r>
              <a:rPr lang="fr-FR" dirty="0"/>
              <a:t>confectionner des chapeaux jaunes, verts, bleus</a:t>
            </a:r>
            <a:r>
              <a:rPr lang="fr-FR" dirty="0" smtClean="0"/>
              <a:t>…</a:t>
            </a:r>
          </a:p>
          <a:p>
            <a:endParaRPr lang="fr-FR" dirty="0"/>
          </a:p>
          <a:p>
            <a:r>
              <a:rPr lang="fr-FR" dirty="0"/>
              <a:t>1. Je </a:t>
            </a:r>
            <a:r>
              <a:rPr lang="fr-FR" b="1" dirty="0" smtClean="0">
                <a:solidFill>
                  <a:srgbClr val="FF0000"/>
                </a:solidFill>
              </a:rPr>
              <a:t>prendrai</a:t>
            </a:r>
            <a:r>
              <a:rPr lang="fr-FR" dirty="0" smtClean="0"/>
              <a:t> </a:t>
            </a:r>
            <a:r>
              <a:rPr lang="fr-FR" dirty="0"/>
              <a:t>une assiette et au centre, je </a:t>
            </a:r>
            <a:r>
              <a:rPr lang="fr-FR" b="1" dirty="0" smtClean="0">
                <a:solidFill>
                  <a:srgbClr val="FF0000"/>
                </a:solidFill>
              </a:rPr>
              <a:t>ferai</a:t>
            </a:r>
            <a:r>
              <a:rPr lang="fr-FR" dirty="0" smtClean="0"/>
              <a:t> une </a:t>
            </a:r>
            <a:r>
              <a:rPr lang="fr-FR" dirty="0"/>
              <a:t>croix au crayon. Avec la règle, je </a:t>
            </a:r>
            <a:r>
              <a:rPr lang="fr-FR" b="1" dirty="0" smtClean="0">
                <a:solidFill>
                  <a:srgbClr val="FF0000"/>
                </a:solidFill>
              </a:rPr>
              <a:t>tracerai</a:t>
            </a:r>
            <a:r>
              <a:rPr lang="fr-FR" dirty="0" smtClean="0"/>
              <a:t> </a:t>
            </a:r>
            <a:r>
              <a:rPr lang="fr-FR" dirty="0"/>
              <a:t>un trait, du centre au bord de l’assiette. Je découpe l’assiette le long du trait</a:t>
            </a:r>
            <a:r>
              <a:rPr lang="fr-FR" dirty="0" smtClean="0"/>
              <a:t>.</a:t>
            </a:r>
            <a:endParaRPr lang="fr-FR" dirty="0"/>
          </a:p>
          <a:p>
            <a:r>
              <a:rPr lang="fr-FR" dirty="0"/>
              <a:t>2. Je superpose la partie droite sur la partie gauche de l’assiette, puis j’agrafe les deux épaisseurs de </a:t>
            </a:r>
            <a:r>
              <a:rPr lang="fr-FR" dirty="0" smtClean="0"/>
              <a:t>carton</a:t>
            </a:r>
            <a:r>
              <a:rPr lang="fr-FR" dirty="0"/>
              <a:t> </a:t>
            </a:r>
          </a:p>
          <a:p>
            <a:r>
              <a:rPr lang="fr-FR" dirty="0"/>
              <a:t>3. Je lisse le papier métallisé avec les doigts pour enlever les plis. Je coupe des spirales ou des disques, dedans. Je les colle sur le chapeau</a:t>
            </a:r>
            <a:r>
              <a:rPr lang="fr-FR" dirty="0" smtClean="0"/>
              <a:t>.</a:t>
            </a:r>
            <a:endParaRPr lang="fr-FR" dirty="0"/>
          </a:p>
          <a:p>
            <a:r>
              <a:rPr lang="fr-FR" dirty="0"/>
              <a:t>4. Je fixe les brins de laine au chapeau, je les tresse et je finis en nouant les brins ensemble. Puis, j’égalise avec les ciseaux</a:t>
            </a:r>
            <a:r>
              <a:rPr lang="fr-FR" dirty="0" smtClean="0"/>
              <a:t>.</a:t>
            </a:r>
            <a:endParaRPr lang="fr-FR" dirty="0"/>
          </a:p>
          <a:p>
            <a:r>
              <a:rPr lang="fr-FR" dirty="0"/>
              <a:t>5. Enfin, je coupe deux rubans de 30 cm et j’attache un ruban de chaque côté </a:t>
            </a:r>
          </a:p>
          <a:p>
            <a:r>
              <a:rPr lang="fr-FR" dirty="0"/>
              <a:t>du chapeau</a:t>
            </a:r>
            <a:r>
              <a:rPr lang="fr-FR" dirty="0" smtClean="0"/>
              <a:t>.</a:t>
            </a:r>
            <a:endParaRPr lang="fr-FR" dirty="0"/>
          </a:p>
          <a:p>
            <a:r>
              <a:rPr lang="fr-FR" dirty="0"/>
              <a:t>Sur le chapeau, on peut créer d’autres motifs.</a:t>
            </a:r>
          </a:p>
        </p:txBody>
      </p:sp>
    </p:spTree>
    <p:extLst>
      <p:ext uri="{BB962C8B-B14F-4D97-AF65-F5344CB8AC3E}">
        <p14:creationId xmlns:p14="http://schemas.microsoft.com/office/powerpoint/2010/main" val="325461187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110</Words>
  <Application>Microsoft Office PowerPoint</Application>
  <PresentationFormat>Affichage à l'écran (4:3)</PresentationFormat>
  <Paragraphs>242</Paragraphs>
  <Slides>22</Slides>
  <Notes>0</Notes>
  <HiddenSlides>0</HiddenSlides>
  <MMClips>0</MMClips>
  <ScaleCrop>false</ScaleCrop>
  <HeadingPairs>
    <vt:vector size="4" baseType="variant">
      <vt:variant>
        <vt:lpstr>Thème</vt:lpstr>
      </vt:variant>
      <vt:variant>
        <vt:i4>1</vt:i4>
      </vt:variant>
      <vt:variant>
        <vt:lpstr>Titres des diapositives</vt:lpstr>
      </vt:variant>
      <vt:variant>
        <vt:i4>22</vt:i4>
      </vt:variant>
    </vt:vector>
  </HeadingPairs>
  <TitlesOfParts>
    <vt:vector size="23"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dc:creator>
  <cp:lastModifiedBy>julie</cp:lastModifiedBy>
  <cp:revision>1</cp:revision>
  <dcterms:created xsi:type="dcterms:W3CDTF">2018-05-01T12:14:09Z</dcterms:created>
  <dcterms:modified xsi:type="dcterms:W3CDTF">2018-05-01T12:23:06Z</dcterms:modified>
</cp:coreProperties>
</file>