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36" d="100"/>
          <a:sy n="136" d="100"/>
        </p:scale>
        <p:origin x="-250" y="-83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A8304D82-6A82-49A3-9C93-A96BC52C707B}"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3817534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8304D82-6A82-49A3-9C93-A96BC52C707B}"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362937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8304D82-6A82-49A3-9C93-A96BC52C707B}"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2761962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A8304D82-6A82-49A3-9C93-A96BC52C707B}"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1660157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A8304D82-6A82-49A3-9C93-A96BC52C707B}" type="datetimeFigureOut">
              <a:rPr lang="fr-FR" smtClean="0"/>
              <a:t>06/11/2017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714174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A8304D82-6A82-49A3-9C93-A96BC52C707B}" type="datetimeFigureOut">
              <a:rPr lang="fr-FR" smtClean="0"/>
              <a:t>06/11/2017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26394803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A8304D82-6A82-49A3-9C93-A96BC52C707B}" type="datetimeFigureOut">
              <a:rPr lang="fr-FR" smtClean="0"/>
              <a:t>06/11/2017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711785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A8304D82-6A82-49A3-9C93-A96BC52C707B}" type="datetimeFigureOut">
              <a:rPr lang="fr-FR" smtClean="0"/>
              <a:t>06/11/2017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6461771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8304D82-6A82-49A3-9C93-A96BC52C707B}" type="datetimeFigureOut">
              <a:rPr lang="fr-FR" smtClean="0"/>
              <a:t>06/11/2017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2593592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8304D82-6A82-49A3-9C93-A96BC52C707B}" type="datetimeFigureOut">
              <a:rPr lang="fr-FR" smtClean="0"/>
              <a:t>06/11/2017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739751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A8304D82-6A82-49A3-9C93-A96BC52C707B}" type="datetimeFigureOut">
              <a:rPr lang="fr-FR" smtClean="0"/>
              <a:t>06/11/2017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292A226-69AC-4B69-91EE-F28575A37A3C}" type="slidenum">
              <a:rPr lang="fr-FR" smtClean="0"/>
              <a:t>‹N°›</a:t>
            </a:fld>
            <a:endParaRPr lang="fr-FR"/>
          </a:p>
        </p:txBody>
      </p:sp>
    </p:spTree>
    <p:extLst>
      <p:ext uri="{BB962C8B-B14F-4D97-AF65-F5344CB8AC3E}">
        <p14:creationId xmlns:p14="http://schemas.microsoft.com/office/powerpoint/2010/main" val="3725051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304D82-6A82-49A3-9C93-A96BC52C707B}" type="datetimeFigureOut">
              <a:rPr lang="fr-FR" smtClean="0"/>
              <a:t>06/11/2017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92A226-69AC-4B69-91EE-F28575A37A3C}" type="slidenum">
              <a:rPr lang="fr-FR" smtClean="0"/>
              <a:t>‹N°›</a:t>
            </a:fld>
            <a:endParaRPr lang="fr-FR"/>
          </a:p>
        </p:txBody>
      </p:sp>
    </p:spTree>
    <p:extLst>
      <p:ext uri="{BB962C8B-B14F-4D97-AF65-F5344CB8AC3E}">
        <p14:creationId xmlns:p14="http://schemas.microsoft.com/office/powerpoint/2010/main" val="8004070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11560" y="476672"/>
            <a:ext cx="7560840" cy="3693319"/>
          </a:xfrm>
          <a:prstGeom prst="rect">
            <a:avLst/>
          </a:prstGeom>
        </p:spPr>
        <p:txBody>
          <a:bodyPr wrap="square">
            <a:spAutoFit/>
          </a:bodyPr>
          <a:lstStyle/>
          <a:p>
            <a:r>
              <a:rPr lang="fr-FR" b="1" u="sng" dirty="0" smtClean="0"/>
              <a:t>Seigneur et château fort</a:t>
            </a:r>
          </a:p>
          <a:p>
            <a:endParaRPr lang="fr-FR" dirty="0" smtClean="0"/>
          </a:p>
          <a:p>
            <a:r>
              <a:rPr lang="fr-FR" dirty="0" smtClean="0"/>
              <a:t>À partir du XIe siècle, le château fort est une véritable forteresse en pierre. Sur une hauteur, il domine le paysage. Ainsi, il montre la puissance du seigneur. Il peut résister à de longs sièges. Il a 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895053"/>
            <a:ext cx="3810000" cy="295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26346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3187365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a:t>
            </a:r>
            <a:r>
              <a:rPr lang="fr-FR" b="1" dirty="0" smtClean="0">
                <a:solidFill>
                  <a:srgbClr val="FF0000"/>
                </a:solidFill>
              </a:rPr>
              <a:t>s, </a:t>
            </a:r>
            <a:r>
              <a:rPr lang="fr-FR" dirty="0" smtClean="0"/>
              <a:t>il</a:t>
            </a:r>
            <a:r>
              <a:rPr lang="fr-FR" b="1" dirty="0" smtClean="0">
                <a:solidFill>
                  <a:srgbClr val="FF0000"/>
                </a:solidFill>
              </a:rPr>
              <a:t>s </a:t>
            </a:r>
            <a:r>
              <a:rPr lang="fr-FR" dirty="0" smtClean="0"/>
              <a:t>appren</a:t>
            </a:r>
            <a:r>
              <a:rPr lang="fr-FR" b="1" dirty="0" smtClean="0">
                <a:solidFill>
                  <a:srgbClr val="FF0000"/>
                </a:solidFill>
              </a:rPr>
              <a:t>nent</a:t>
            </a:r>
            <a:r>
              <a:rPr lang="fr-FR" dirty="0" smtClean="0"/>
              <a:t>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616714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a:t>
            </a:r>
            <a:r>
              <a:rPr lang="fr-FR" b="1" dirty="0" smtClean="0">
                <a:solidFill>
                  <a:srgbClr val="FF0000"/>
                </a:solidFill>
              </a:rPr>
              <a:t>s, </a:t>
            </a:r>
            <a:r>
              <a:rPr lang="fr-FR" dirty="0" smtClean="0"/>
              <a:t>il</a:t>
            </a:r>
            <a:r>
              <a:rPr lang="fr-FR" b="1" dirty="0" smtClean="0">
                <a:solidFill>
                  <a:srgbClr val="FF0000"/>
                </a:solidFill>
              </a:rPr>
              <a:t>s </a:t>
            </a:r>
            <a:r>
              <a:rPr lang="fr-FR" dirty="0" smtClean="0"/>
              <a:t>appren</a:t>
            </a:r>
            <a:r>
              <a:rPr lang="fr-FR" b="1" dirty="0" smtClean="0">
                <a:solidFill>
                  <a:srgbClr val="FF0000"/>
                </a:solidFill>
              </a:rPr>
              <a:t>nent</a:t>
            </a:r>
            <a:r>
              <a:rPr lang="fr-FR" dirty="0" smtClean="0"/>
              <a:t> à combattre. Vers dix-huit ans, il</a:t>
            </a:r>
            <a:r>
              <a:rPr lang="fr-FR" b="1" dirty="0" smtClean="0">
                <a:solidFill>
                  <a:srgbClr val="FF0000"/>
                </a:solidFill>
              </a:rPr>
              <a:t>s </a:t>
            </a:r>
            <a:r>
              <a:rPr lang="fr-FR" dirty="0" smtClean="0"/>
              <a:t>devien</a:t>
            </a:r>
            <a:r>
              <a:rPr lang="fr-FR" b="1" dirty="0" smtClean="0">
                <a:solidFill>
                  <a:srgbClr val="FF0000"/>
                </a:solidFill>
              </a:rPr>
              <a:t>nent </a:t>
            </a:r>
            <a:r>
              <a:rPr lang="fr-FR" dirty="0" smtClean="0"/>
              <a:t>chevalier</a:t>
            </a:r>
            <a:r>
              <a:rPr lang="fr-FR" b="1" dirty="0" smtClean="0">
                <a:solidFill>
                  <a:srgbClr val="FF0000"/>
                </a:solidFill>
              </a:rPr>
              <a:t>s</a:t>
            </a:r>
            <a:r>
              <a:rPr lang="fr-FR" dirty="0" smtClean="0"/>
              <a:t>.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30635308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a:t>
            </a:r>
            <a:r>
              <a:rPr lang="fr-FR" b="1" dirty="0" smtClean="0">
                <a:solidFill>
                  <a:srgbClr val="FF0000"/>
                </a:solidFill>
              </a:rPr>
              <a:t>s, </a:t>
            </a:r>
            <a:r>
              <a:rPr lang="fr-FR" dirty="0" smtClean="0"/>
              <a:t>il</a:t>
            </a:r>
            <a:r>
              <a:rPr lang="fr-FR" b="1" dirty="0" smtClean="0">
                <a:solidFill>
                  <a:srgbClr val="FF0000"/>
                </a:solidFill>
              </a:rPr>
              <a:t>s </a:t>
            </a:r>
            <a:r>
              <a:rPr lang="fr-FR" dirty="0" smtClean="0"/>
              <a:t>appren</a:t>
            </a:r>
            <a:r>
              <a:rPr lang="fr-FR" b="1" dirty="0" smtClean="0">
                <a:solidFill>
                  <a:srgbClr val="FF0000"/>
                </a:solidFill>
              </a:rPr>
              <a:t>nent</a:t>
            </a:r>
            <a:r>
              <a:rPr lang="fr-FR" dirty="0" smtClean="0"/>
              <a:t> à combattre. Vers dix-huit ans, il</a:t>
            </a:r>
            <a:r>
              <a:rPr lang="fr-FR" b="1" dirty="0" smtClean="0">
                <a:solidFill>
                  <a:srgbClr val="FF0000"/>
                </a:solidFill>
              </a:rPr>
              <a:t>s </a:t>
            </a:r>
            <a:r>
              <a:rPr lang="fr-FR" dirty="0" smtClean="0"/>
              <a:t>devien</a:t>
            </a:r>
            <a:r>
              <a:rPr lang="fr-FR" b="1" dirty="0" smtClean="0">
                <a:solidFill>
                  <a:srgbClr val="FF0000"/>
                </a:solidFill>
              </a:rPr>
              <a:t>nent </a:t>
            </a:r>
            <a:r>
              <a:rPr lang="fr-FR" dirty="0" smtClean="0"/>
              <a:t>chevalier</a:t>
            </a:r>
            <a:r>
              <a:rPr lang="fr-FR" b="1" dirty="0" smtClean="0">
                <a:solidFill>
                  <a:srgbClr val="FF0000"/>
                </a:solidFill>
              </a:rPr>
              <a:t>s</a:t>
            </a:r>
            <a:r>
              <a:rPr lang="fr-FR" dirty="0" smtClean="0"/>
              <a:t>. Comme i</a:t>
            </a:r>
            <a:r>
              <a:rPr lang="fr-FR" b="1" dirty="0" smtClean="0">
                <a:solidFill>
                  <a:srgbClr val="FF0000"/>
                </a:solidFill>
              </a:rPr>
              <a:t>ls</a:t>
            </a:r>
            <a:r>
              <a:rPr lang="fr-FR" dirty="0" smtClean="0"/>
              <a:t> </a:t>
            </a:r>
            <a:r>
              <a:rPr lang="fr-FR" b="1" dirty="0" smtClean="0">
                <a:solidFill>
                  <a:srgbClr val="FF0000"/>
                </a:solidFill>
              </a:rPr>
              <a:t>ont </a:t>
            </a:r>
            <a:r>
              <a:rPr lang="fr-FR" dirty="0" smtClean="0"/>
              <a:t>besoin de s’entrainer à la guerre, il</a:t>
            </a:r>
            <a:r>
              <a:rPr lang="fr-FR" b="1" dirty="0" smtClean="0">
                <a:solidFill>
                  <a:srgbClr val="FF0000"/>
                </a:solidFill>
              </a:rPr>
              <a:t>s</a:t>
            </a:r>
            <a:r>
              <a:rPr lang="fr-FR" dirty="0" smtClean="0"/>
              <a:t> particip</a:t>
            </a:r>
            <a:r>
              <a:rPr lang="fr-FR" b="1" dirty="0" smtClean="0">
                <a:solidFill>
                  <a:srgbClr val="FF0000"/>
                </a:solidFill>
              </a:rPr>
              <a:t>ent</a:t>
            </a:r>
            <a:r>
              <a:rPr lang="fr-FR" dirty="0" smtClean="0"/>
              <a:t>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3204068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a:t>
            </a:r>
            <a:r>
              <a:rPr lang="fr-FR" b="1" dirty="0" smtClean="0">
                <a:solidFill>
                  <a:srgbClr val="FF0000"/>
                </a:solidFill>
              </a:rPr>
              <a:t>s, </a:t>
            </a:r>
            <a:r>
              <a:rPr lang="fr-FR" dirty="0" smtClean="0"/>
              <a:t>il</a:t>
            </a:r>
            <a:r>
              <a:rPr lang="fr-FR" b="1" dirty="0" smtClean="0">
                <a:solidFill>
                  <a:srgbClr val="FF0000"/>
                </a:solidFill>
              </a:rPr>
              <a:t>s </a:t>
            </a:r>
            <a:r>
              <a:rPr lang="fr-FR" dirty="0" smtClean="0"/>
              <a:t>appren</a:t>
            </a:r>
            <a:r>
              <a:rPr lang="fr-FR" b="1" dirty="0" smtClean="0">
                <a:solidFill>
                  <a:srgbClr val="FF0000"/>
                </a:solidFill>
              </a:rPr>
              <a:t>nent</a:t>
            </a:r>
            <a:r>
              <a:rPr lang="fr-FR" dirty="0" smtClean="0"/>
              <a:t> à combattre. Vers dix-huit ans, il</a:t>
            </a:r>
            <a:r>
              <a:rPr lang="fr-FR" b="1" dirty="0" smtClean="0">
                <a:solidFill>
                  <a:srgbClr val="FF0000"/>
                </a:solidFill>
              </a:rPr>
              <a:t>s </a:t>
            </a:r>
            <a:r>
              <a:rPr lang="fr-FR" dirty="0" smtClean="0"/>
              <a:t>devien</a:t>
            </a:r>
            <a:r>
              <a:rPr lang="fr-FR" b="1" dirty="0" smtClean="0">
                <a:solidFill>
                  <a:srgbClr val="FF0000"/>
                </a:solidFill>
              </a:rPr>
              <a:t>nent </a:t>
            </a:r>
            <a:r>
              <a:rPr lang="fr-FR" dirty="0" smtClean="0"/>
              <a:t>chevalier</a:t>
            </a:r>
            <a:r>
              <a:rPr lang="fr-FR" b="1" dirty="0" smtClean="0">
                <a:solidFill>
                  <a:srgbClr val="FF0000"/>
                </a:solidFill>
              </a:rPr>
              <a:t>s</a:t>
            </a:r>
            <a:r>
              <a:rPr lang="fr-FR" dirty="0" smtClean="0"/>
              <a:t>. Comme i</a:t>
            </a:r>
            <a:r>
              <a:rPr lang="fr-FR" b="1" dirty="0" smtClean="0">
                <a:solidFill>
                  <a:srgbClr val="FF0000"/>
                </a:solidFill>
              </a:rPr>
              <a:t>ls</a:t>
            </a:r>
            <a:r>
              <a:rPr lang="fr-FR" dirty="0" smtClean="0"/>
              <a:t> </a:t>
            </a:r>
            <a:r>
              <a:rPr lang="fr-FR" b="1" dirty="0" smtClean="0">
                <a:solidFill>
                  <a:srgbClr val="FF0000"/>
                </a:solidFill>
              </a:rPr>
              <a:t>ont </a:t>
            </a:r>
            <a:r>
              <a:rPr lang="fr-FR" dirty="0" smtClean="0"/>
              <a:t>besoin de s’entrainer à la guerre, il</a:t>
            </a:r>
            <a:r>
              <a:rPr lang="fr-FR" b="1" dirty="0" smtClean="0">
                <a:solidFill>
                  <a:srgbClr val="FF0000"/>
                </a:solidFill>
              </a:rPr>
              <a:t>s</a:t>
            </a:r>
            <a:r>
              <a:rPr lang="fr-FR" dirty="0" smtClean="0"/>
              <a:t> particip</a:t>
            </a:r>
            <a:r>
              <a:rPr lang="fr-FR" b="1" dirty="0" smtClean="0">
                <a:solidFill>
                  <a:srgbClr val="FF0000"/>
                </a:solidFill>
              </a:rPr>
              <a:t>ent</a:t>
            </a:r>
            <a:r>
              <a:rPr lang="fr-FR" dirty="0" smtClean="0"/>
              <a:t> à des tournois. Sur un cheval lancé au galop, i</a:t>
            </a:r>
            <a:r>
              <a:rPr lang="fr-FR" b="1" dirty="0" smtClean="0">
                <a:solidFill>
                  <a:srgbClr val="FF0000"/>
                </a:solidFill>
              </a:rPr>
              <a:t>ls</a:t>
            </a:r>
            <a:r>
              <a:rPr lang="fr-FR" dirty="0" smtClean="0"/>
              <a:t> essai</a:t>
            </a:r>
            <a:r>
              <a:rPr lang="fr-FR" b="1" dirty="0" smtClean="0">
                <a:solidFill>
                  <a:srgbClr val="FF0000"/>
                </a:solidFill>
              </a:rPr>
              <a:t>ent </a:t>
            </a:r>
            <a:r>
              <a:rPr lang="fr-FR" dirty="0" smtClean="0"/>
              <a:t>de faire tomber </a:t>
            </a:r>
            <a:r>
              <a:rPr lang="fr-FR" b="1" dirty="0" smtClean="0">
                <a:solidFill>
                  <a:srgbClr val="FF0000"/>
                </a:solidFill>
              </a:rPr>
              <a:t>leur</a:t>
            </a:r>
            <a:r>
              <a:rPr lang="fr-FR" dirty="0" smtClean="0"/>
              <a:t>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2509277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a:t>
            </a:r>
            <a:r>
              <a:rPr lang="fr-FR" b="1" dirty="0" smtClean="0">
                <a:solidFill>
                  <a:srgbClr val="FF0000"/>
                </a:solidFill>
              </a:rPr>
              <a:t>s, </a:t>
            </a:r>
            <a:r>
              <a:rPr lang="fr-FR" dirty="0" smtClean="0"/>
              <a:t>il</a:t>
            </a:r>
            <a:r>
              <a:rPr lang="fr-FR" b="1" dirty="0" smtClean="0">
                <a:solidFill>
                  <a:srgbClr val="FF0000"/>
                </a:solidFill>
              </a:rPr>
              <a:t>s </a:t>
            </a:r>
            <a:r>
              <a:rPr lang="fr-FR" dirty="0" smtClean="0"/>
              <a:t>appren</a:t>
            </a:r>
            <a:r>
              <a:rPr lang="fr-FR" b="1" dirty="0" smtClean="0">
                <a:solidFill>
                  <a:srgbClr val="FF0000"/>
                </a:solidFill>
              </a:rPr>
              <a:t>nent</a:t>
            </a:r>
            <a:r>
              <a:rPr lang="fr-FR" dirty="0" smtClean="0"/>
              <a:t> à combattre. Vers dix-huit ans, il</a:t>
            </a:r>
            <a:r>
              <a:rPr lang="fr-FR" b="1" dirty="0" smtClean="0">
                <a:solidFill>
                  <a:srgbClr val="FF0000"/>
                </a:solidFill>
              </a:rPr>
              <a:t>s </a:t>
            </a:r>
            <a:r>
              <a:rPr lang="fr-FR" dirty="0" smtClean="0"/>
              <a:t>devien</a:t>
            </a:r>
            <a:r>
              <a:rPr lang="fr-FR" b="1" dirty="0" smtClean="0">
                <a:solidFill>
                  <a:srgbClr val="FF0000"/>
                </a:solidFill>
              </a:rPr>
              <a:t>nent </a:t>
            </a:r>
            <a:r>
              <a:rPr lang="fr-FR" dirty="0" smtClean="0"/>
              <a:t>chevalier</a:t>
            </a:r>
            <a:r>
              <a:rPr lang="fr-FR" b="1" dirty="0" smtClean="0">
                <a:solidFill>
                  <a:srgbClr val="FF0000"/>
                </a:solidFill>
              </a:rPr>
              <a:t>s</a:t>
            </a:r>
            <a:r>
              <a:rPr lang="fr-FR" dirty="0" smtClean="0"/>
              <a:t>. Comme i</a:t>
            </a:r>
            <a:r>
              <a:rPr lang="fr-FR" b="1" dirty="0" smtClean="0">
                <a:solidFill>
                  <a:srgbClr val="FF0000"/>
                </a:solidFill>
              </a:rPr>
              <a:t>ls</a:t>
            </a:r>
            <a:r>
              <a:rPr lang="fr-FR" dirty="0" smtClean="0"/>
              <a:t> </a:t>
            </a:r>
            <a:r>
              <a:rPr lang="fr-FR" b="1" dirty="0" smtClean="0">
                <a:solidFill>
                  <a:srgbClr val="FF0000"/>
                </a:solidFill>
              </a:rPr>
              <a:t>ont </a:t>
            </a:r>
            <a:r>
              <a:rPr lang="fr-FR" dirty="0" smtClean="0"/>
              <a:t>besoin de s’entrainer à la guerre, il</a:t>
            </a:r>
            <a:r>
              <a:rPr lang="fr-FR" b="1" dirty="0" smtClean="0">
                <a:solidFill>
                  <a:srgbClr val="FF0000"/>
                </a:solidFill>
              </a:rPr>
              <a:t>s</a:t>
            </a:r>
            <a:r>
              <a:rPr lang="fr-FR" dirty="0" smtClean="0"/>
              <a:t> particip</a:t>
            </a:r>
            <a:r>
              <a:rPr lang="fr-FR" b="1" dirty="0" smtClean="0">
                <a:solidFill>
                  <a:srgbClr val="FF0000"/>
                </a:solidFill>
              </a:rPr>
              <a:t>ent</a:t>
            </a:r>
            <a:r>
              <a:rPr lang="fr-FR" dirty="0" smtClean="0"/>
              <a:t> à des tournois. Sur un cheval lancé au galop, i</a:t>
            </a:r>
            <a:r>
              <a:rPr lang="fr-FR" b="1" dirty="0" smtClean="0">
                <a:solidFill>
                  <a:srgbClr val="FF0000"/>
                </a:solidFill>
              </a:rPr>
              <a:t>ls</a:t>
            </a:r>
            <a:r>
              <a:rPr lang="fr-FR" dirty="0" smtClean="0"/>
              <a:t> essai</a:t>
            </a:r>
            <a:r>
              <a:rPr lang="fr-FR" b="1" dirty="0" smtClean="0">
                <a:solidFill>
                  <a:srgbClr val="FF0000"/>
                </a:solidFill>
              </a:rPr>
              <a:t>ent </a:t>
            </a:r>
            <a:r>
              <a:rPr lang="fr-FR" dirty="0" smtClean="0"/>
              <a:t>de faire tomber </a:t>
            </a:r>
            <a:r>
              <a:rPr lang="fr-FR" b="1" dirty="0" smtClean="0">
                <a:solidFill>
                  <a:srgbClr val="FF0000"/>
                </a:solidFill>
              </a:rPr>
              <a:t>leur</a:t>
            </a:r>
            <a:r>
              <a:rPr lang="fr-FR" dirty="0" smtClean="0"/>
              <a:t> adversaire avec une lance.</a:t>
            </a:r>
          </a:p>
          <a:p>
            <a:r>
              <a:rPr lang="fr-FR" dirty="0" smtClean="0"/>
              <a:t>Quand il</a:t>
            </a:r>
            <a:r>
              <a:rPr lang="fr-FR" b="1" dirty="0" smtClean="0">
                <a:solidFill>
                  <a:srgbClr val="FF0000"/>
                </a:solidFill>
              </a:rPr>
              <a:t>s</a:t>
            </a:r>
            <a:r>
              <a:rPr lang="fr-FR" dirty="0" smtClean="0"/>
              <a:t> ne </a:t>
            </a:r>
            <a:r>
              <a:rPr lang="fr-FR" b="1" dirty="0" smtClean="0">
                <a:solidFill>
                  <a:srgbClr val="FF0000"/>
                </a:solidFill>
              </a:rPr>
              <a:t>sont</a:t>
            </a:r>
            <a:r>
              <a:rPr lang="fr-FR" dirty="0" smtClean="0"/>
              <a:t> pas à la guerre, le</a:t>
            </a:r>
            <a:r>
              <a:rPr lang="fr-FR" b="1" dirty="0" smtClean="0">
                <a:solidFill>
                  <a:srgbClr val="FF0000"/>
                </a:solidFill>
              </a:rPr>
              <a:t>s</a:t>
            </a:r>
            <a:r>
              <a:rPr lang="fr-FR" dirty="0" smtClean="0"/>
              <a:t> seigneur</a:t>
            </a:r>
            <a:r>
              <a:rPr lang="fr-FR" b="1" dirty="0" smtClean="0">
                <a:solidFill>
                  <a:srgbClr val="FF0000"/>
                </a:solidFill>
              </a:rPr>
              <a:t>s </a:t>
            </a:r>
            <a:r>
              <a:rPr lang="fr-FR" dirty="0" smtClean="0"/>
              <a:t>rest</a:t>
            </a:r>
            <a:r>
              <a:rPr lang="fr-FR" b="1" dirty="0" smtClean="0">
                <a:solidFill>
                  <a:srgbClr val="FF0000"/>
                </a:solidFill>
              </a:rPr>
              <a:t>ent</a:t>
            </a:r>
            <a:r>
              <a:rPr lang="fr-FR" dirty="0" smtClean="0"/>
              <a:t> dans </a:t>
            </a:r>
            <a:r>
              <a:rPr lang="fr-FR" b="1" dirty="0" smtClean="0">
                <a:solidFill>
                  <a:srgbClr val="FF0000"/>
                </a:solidFill>
              </a:rPr>
              <a:t>leur</a:t>
            </a:r>
            <a:r>
              <a:rPr lang="fr-FR" dirty="0" smtClean="0"/>
              <a:t> château. Il administre son domaine et rend la justice. </a:t>
            </a:r>
            <a:endParaRPr lang="fr-FR" dirty="0"/>
          </a:p>
        </p:txBody>
      </p:sp>
    </p:spTree>
    <p:extLst>
      <p:ext uri="{BB962C8B-B14F-4D97-AF65-F5344CB8AC3E}">
        <p14:creationId xmlns:p14="http://schemas.microsoft.com/office/powerpoint/2010/main" val="588800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a:t>
            </a:r>
            <a:r>
              <a:rPr lang="fr-FR" b="1" dirty="0" smtClean="0">
                <a:solidFill>
                  <a:srgbClr val="FF0000"/>
                </a:solidFill>
              </a:rPr>
              <a:t>s</a:t>
            </a:r>
            <a:r>
              <a:rPr lang="fr-FR" dirty="0" smtClean="0"/>
              <a:t> seigneur</a:t>
            </a:r>
            <a:r>
              <a:rPr lang="fr-FR" b="1" dirty="0" smtClean="0">
                <a:solidFill>
                  <a:srgbClr val="FF0000"/>
                </a:solidFill>
              </a:rPr>
              <a:t>s</a:t>
            </a:r>
            <a:r>
              <a:rPr lang="fr-FR" dirty="0" smtClean="0"/>
              <a:t> </a:t>
            </a:r>
            <a:r>
              <a:rPr lang="fr-FR" b="1" dirty="0" smtClean="0">
                <a:solidFill>
                  <a:srgbClr val="FF0000"/>
                </a:solidFill>
              </a:rPr>
              <a:t>sont </a:t>
            </a:r>
            <a:r>
              <a:rPr lang="fr-FR" dirty="0" smtClean="0"/>
              <a:t>surtout </a:t>
            </a:r>
            <a:r>
              <a:rPr lang="fr-FR" b="1" dirty="0" smtClean="0">
                <a:solidFill>
                  <a:srgbClr val="FF0000"/>
                </a:solidFill>
              </a:rPr>
              <a:t>des</a:t>
            </a:r>
            <a:r>
              <a:rPr lang="fr-FR" dirty="0" smtClean="0"/>
              <a:t> guerrier</a:t>
            </a:r>
            <a:r>
              <a:rPr lang="fr-FR" b="1" dirty="0" smtClean="0">
                <a:solidFill>
                  <a:srgbClr val="FF0000"/>
                </a:solidFill>
              </a:rPr>
              <a:t>s. </a:t>
            </a:r>
            <a:r>
              <a:rPr lang="fr-FR" dirty="0" smtClean="0"/>
              <a:t>Très jeune</a:t>
            </a:r>
            <a:r>
              <a:rPr lang="fr-FR" b="1" dirty="0" smtClean="0">
                <a:solidFill>
                  <a:srgbClr val="FF0000"/>
                </a:solidFill>
              </a:rPr>
              <a:t>s, </a:t>
            </a:r>
            <a:r>
              <a:rPr lang="fr-FR" dirty="0" smtClean="0"/>
              <a:t>il</a:t>
            </a:r>
            <a:r>
              <a:rPr lang="fr-FR" b="1" dirty="0" smtClean="0">
                <a:solidFill>
                  <a:srgbClr val="FF0000"/>
                </a:solidFill>
              </a:rPr>
              <a:t>s </a:t>
            </a:r>
            <a:r>
              <a:rPr lang="fr-FR" dirty="0" smtClean="0"/>
              <a:t>appren</a:t>
            </a:r>
            <a:r>
              <a:rPr lang="fr-FR" b="1" dirty="0" smtClean="0">
                <a:solidFill>
                  <a:srgbClr val="FF0000"/>
                </a:solidFill>
              </a:rPr>
              <a:t>nent</a:t>
            </a:r>
            <a:r>
              <a:rPr lang="fr-FR" dirty="0" smtClean="0"/>
              <a:t> à combattre. Vers dix-huit ans, il</a:t>
            </a:r>
            <a:r>
              <a:rPr lang="fr-FR" b="1" dirty="0" smtClean="0">
                <a:solidFill>
                  <a:srgbClr val="FF0000"/>
                </a:solidFill>
              </a:rPr>
              <a:t>s </a:t>
            </a:r>
            <a:r>
              <a:rPr lang="fr-FR" dirty="0" smtClean="0"/>
              <a:t>devien</a:t>
            </a:r>
            <a:r>
              <a:rPr lang="fr-FR" b="1" dirty="0" smtClean="0">
                <a:solidFill>
                  <a:srgbClr val="FF0000"/>
                </a:solidFill>
              </a:rPr>
              <a:t>nent </a:t>
            </a:r>
            <a:r>
              <a:rPr lang="fr-FR" dirty="0" smtClean="0"/>
              <a:t>chevalier</a:t>
            </a:r>
            <a:r>
              <a:rPr lang="fr-FR" b="1" dirty="0" smtClean="0">
                <a:solidFill>
                  <a:srgbClr val="FF0000"/>
                </a:solidFill>
              </a:rPr>
              <a:t>s</a:t>
            </a:r>
            <a:r>
              <a:rPr lang="fr-FR" dirty="0" smtClean="0"/>
              <a:t>. Comme i</a:t>
            </a:r>
            <a:r>
              <a:rPr lang="fr-FR" b="1" dirty="0" smtClean="0">
                <a:solidFill>
                  <a:srgbClr val="FF0000"/>
                </a:solidFill>
              </a:rPr>
              <a:t>ls</a:t>
            </a:r>
            <a:r>
              <a:rPr lang="fr-FR" dirty="0" smtClean="0"/>
              <a:t> </a:t>
            </a:r>
            <a:r>
              <a:rPr lang="fr-FR" b="1" dirty="0" smtClean="0">
                <a:solidFill>
                  <a:srgbClr val="FF0000"/>
                </a:solidFill>
              </a:rPr>
              <a:t>ont </a:t>
            </a:r>
            <a:r>
              <a:rPr lang="fr-FR" dirty="0" smtClean="0"/>
              <a:t>besoin de s’entrainer à la guerre, il</a:t>
            </a:r>
            <a:r>
              <a:rPr lang="fr-FR" b="1" dirty="0" smtClean="0">
                <a:solidFill>
                  <a:srgbClr val="FF0000"/>
                </a:solidFill>
              </a:rPr>
              <a:t>s</a:t>
            </a:r>
            <a:r>
              <a:rPr lang="fr-FR" dirty="0" smtClean="0"/>
              <a:t> particip</a:t>
            </a:r>
            <a:r>
              <a:rPr lang="fr-FR" b="1" dirty="0" smtClean="0">
                <a:solidFill>
                  <a:srgbClr val="FF0000"/>
                </a:solidFill>
              </a:rPr>
              <a:t>ent</a:t>
            </a:r>
            <a:r>
              <a:rPr lang="fr-FR" dirty="0" smtClean="0"/>
              <a:t> à des tournois. Sur un cheval lancé au galop, i</a:t>
            </a:r>
            <a:r>
              <a:rPr lang="fr-FR" b="1" dirty="0" smtClean="0">
                <a:solidFill>
                  <a:srgbClr val="FF0000"/>
                </a:solidFill>
              </a:rPr>
              <a:t>ls</a:t>
            </a:r>
            <a:r>
              <a:rPr lang="fr-FR" dirty="0" smtClean="0"/>
              <a:t> essai</a:t>
            </a:r>
            <a:r>
              <a:rPr lang="fr-FR" b="1" dirty="0" smtClean="0">
                <a:solidFill>
                  <a:srgbClr val="FF0000"/>
                </a:solidFill>
              </a:rPr>
              <a:t>ent </a:t>
            </a:r>
            <a:r>
              <a:rPr lang="fr-FR" dirty="0" smtClean="0"/>
              <a:t>de faire tomber </a:t>
            </a:r>
            <a:r>
              <a:rPr lang="fr-FR" b="1" dirty="0" smtClean="0">
                <a:solidFill>
                  <a:srgbClr val="FF0000"/>
                </a:solidFill>
              </a:rPr>
              <a:t>leur</a:t>
            </a:r>
            <a:r>
              <a:rPr lang="fr-FR" dirty="0" smtClean="0"/>
              <a:t> adversaire avec une lance.</a:t>
            </a:r>
          </a:p>
          <a:p>
            <a:r>
              <a:rPr lang="fr-FR" dirty="0" smtClean="0"/>
              <a:t>Quand il</a:t>
            </a:r>
            <a:r>
              <a:rPr lang="fr-FR" b="1" dirty="0" smtClean="0">
                <a:solidFill>
                  <a:srgbClr val="FF0000"/>
                </a:solidFill>
              </a:rPr>
              <a:t>s</a:t>
            </a:r>
            <a:r>
              <a:rPr lang="fr-FR" dirty="0" smtClean="0"/>
              <a:t> ne </a:t>
            </a:r>
            <a:r>
              <a:rPr lang="fr-FR" b="1" dirty="0" smtClean="0">
                <a:solidFill>
                  <a:srgbClr val="FF0000"/>
                </a:solidFill>
              </a:rPr>
              <a:t>sont</a:t>
            </a:r>
            <a:r>
              <a:rPr lang="fr-FR" dirty="0" smtClean="0"/>
              <a:t> pas à la guerre, le</a:t>
            </a:r>
            <a:r>
              <a:rPr lang="fr-FR" b="1" dirty="0" smtClean="0">
                <a:solidFill>
                  <a:srgbClr val="FF0000"/>
                </a:solidFill>
              </a:rPr>
              <a:t>s</a:t>
            </a:r>
            <a:r>
              <a:rPr lang="fr-FR" dirty="0" smtClean="0"/>
              <a:t> seigneur</a:t>
            </a:r>
            <a:r>
              <a:rPr lang="fr-FR" b="1" dirty="0" smtClean="0">
                <a:solidFill>
                  <a:srgbClr val="FF0000"/>
                </a:solidFill>
              </a:rPr>
              <a:t>s </a:t>
            </a:r>
            <a:r>
              <a:rPr lang="fr-FR" dirty="0" smtClean="0"/>
              <a:t>rest</a:t>
            </a:r>
            <a:r>
              <a:rPr lang="fr-FR" b="1" dirty="0" smtClean="0">
                <a:solidFill>
                  <a:srgbClr val="FF0000"/>
                </a:solidFill>
              </a:rPr>
              <a:t>ent</a:t>
            </a:r>
            <a:r>
              <a:rPr lang="fr-FR" dirty="0" smtClean="0"/>
              <a:t> dans </a:t>
            </a:r>
            <a:r>
              <a:rPr lang="fr-FR" b="1" dirty="0" smtClean="0">
                <a:solidFill>
                  <a:srgbClr val="FF0000"/>
                </a:solidFill>
              </a:rPr>
              <a:t>leur</a:t>
            </a:r>
            <a:r>
              <a:rPr lang="fr-FR" dirty="0" smtClean="0"/>
              <a:t> château. Il</a:t>
            </a:r>
            <a:r>
              <a:rPr lang="fr-FR" b="1" dirty="0" smtClean="0">
                <a:solidFill>
                  <a:srgbClr val="FF0000"/>
                </a:solidFill>
              </a:rPr>
              <a:t>s </a:t>
            </a:r>
            <a:r>
              <a:rPr lang="fr-FR" dirty="0" smtClean="0"/>
              <a:t>administr</a:t>
            </a:r>
            <a:r>
              <a:rPr lang="fr-FR" b="1" dirty="0" smtClean="0">
                <a:solidFill>
                  <a:srgbClr val="FF0000"/>
                </a:solidFill>
              </a:rPr>
              <a:t>ent leur</a:t>
            </a:r>
            <a:r>
              <a:rPr lang="fr-FR" dirty="0" smtClean="0"/>
              <a:t> domaine et rend</a:t>
            </a:r>
            <a:r>
              <a:rPr lang="fr-FR" b="1" dirty="0" smtClean="0">
                <a:solidFill>
                  <a:srgbClr val="FF0000"/>
                </a:solidFill>
              </a:rPr>
              <a:t>ent</a:t>
            </a:r>
            <a:r>
              <a:rPr lang="fr-FR" dirty="0" smtClean="0"/>
              <a:t> la justice. </a:t>
            </a:r>
            <a:endParaRPr lang="fr-FR" dirty="0"/>
          </a:p>
        </p:txBody>
      </p:sp>
    </p:spTree>
    <p:extLst>
      <p:ext uri="{BB962C8B-B14F-4D97-AF65-F5344CB8AC3E}">
        <p14:creationId xmlns:p14="http://schemas.microsoft.com/office/powerpoint/2010/main" val="3740639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693319"/>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 château fort est une véritable forteresse en pierre. Sur une hauteur, il domine le paysage. Ainsi, il montre la puissance du seigneur. Il peut résister à de longs sièges. Il a 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1921754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693319"/>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 domine le paysage. Ainsi, il montre la puissance du seigneur. Il peut résister à de longs sièges. Il a 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3670752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 montre la puissance du seigneur. Il peut résister à de longs sièges. Il a 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1766780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 peut résister à de longs sièges. Il a 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25235715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 a 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42030447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 protège ses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37864992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 abrite 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41032261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476672"/>
            <a:ext cx="7560840" cy="3970318"/>
          </a:xfrm>
          <a:prstGeom prst="rect">
            <a:avLst/>
          </a:prstGeom>
        </p:spPr>
        <p:txBody>
          <a:bodyPr wrap="square">
            <a:spAutoFit/>
          </a:bodyPr>
          <a:lstStyle/>
          <a:p>
            <a:r>
              <a:rPr lang="fr-FR" b="1" u="sng" dirty="0" smtClean="0"/>
              <a:t>Seigneur</a:t>
            </a:r>
            <a:r>
              <a:rPr lang="fr-FR" b="1" u="sng" dirty="0" smtClean="0">
                <a:solidFill>
                  <a:srgbClr val="FF0000"/>
                </a:solidFill>
              </a:rPr>
              <a:t>s </a:t>
            </a:r>
            <a:r>
              <a:rPr lang="fr-FR" b="1" u="sng" dirty="0" smtClean="0"/>
              <a:t>et château</a:t>
            </a:r>
            <a:r>
              <a:rPr lang="fr-FR" b="1" u="sng" dirty="0" smtClean="0">
                <a:solidFill>
                  <a:srgbClr val="FF0000"/>
                </a:solidFill>
              </a:rPr>
              <a:t>x </a:t>
            </a:r>
            <a:r>
              <a:rPr lang="fr-FR" b="1" u="sng" dirty="0" smtClean="0"/>
              <a:t>fort</a:t>
            </a:r>
            <a:r>
              <a:rPr lang="fr-FR" b="1" u="sng" dirty="0" smtClean="0">
                <a:solidFill>
                  <a:srgbClr val="FF0000"/>
                </a:solidFill>
              </a:rPr>
              <a:t>s</a:t>
            </a:r>
          </a:p>
          <a:p>
            <a:endParaRPr lang="fr-FR" dirty="0" smtClean="0"/>
          </a:p>
          <a:p>
            <a:r>
              <a:rPr lang="fr-FR" dirty="0" smtClean="0"/>
              <a:t>À partir du XIe siècle, le</a:t>
            </a:r>
            <a:r>
              <a:rPr lang="fr-FR" b="1" dirty="0" smtClean="0">
                <a:solidFill>
                  <a:srgbClr val="FF0000"/>
                </a:solidFill>
              </a:rPr>
              <a:t>s</a:t>
            </a:r>
            <a:r>
              <a:rPr lang="fr-FR" dirty="0" smtClean="0"/>
              <a:t> château</a:t>
            </a:r>
            <a:r>
              <a:rPr lang="fr-FR" b="1" dirty="0" smtClean="0">
                <a:solidFill>
                  <a:srgbClr val="FF0000"/>
                </a:solidFill>
              </a:rPr>
              <a:t>x</a:t>
            </a:r>
            <a:r>
              <a:rPr lang="fr-FR" dirty="0" smtClean="0"/>
              <a:t> fort</a:t>
            </a:r>
            <a:r>
              <a:rPr lang="fr-FR" b="1" dirty="0" smtClean="0">
                <a:solidFill>
                  <a:srgbClr val="FF0000"/>
                </a:solidFill>
              </a:rPr>
              <a:t>s sont</a:t>
            </a:r>
            <a:r>
              <a:rPr lang="fr-FR" dirty="0" smtClean="0"/>
              <a:t> </a:t>
            </a:r>
            <a:r>
              <a:rPr lang="fr-FR" b="1" dirty="0" smtClean="0">
                <a:solidFill>
                  <a:srgbClr val="FF0000"/>
                </a:solidFill>
              </a:rPr>
              <a:t>de</a:t>
            </a:r>
            <a:r>
              <a:rPr lang="fr-FR" dirty="0" smtClean="0"/>
              <a:t> véritable</a:t>
            </a:r>
            <a:r>
              <a:rPr lang="fr-FR" b="1" dirty="0" smtClean="0">
                <a:solidFill>
                  <a:srgbClr val="FF0000"/>
                </a:solidFill>
              </a:rPr>
              <a:t>s</a:t>
            </a:r>
            <a:r>
              <a:rPr lang="fr-FR" dirty="0" smtClean="0"/>
              <a:t> forteresse</a:t>
            </a:r>
            <a:r>
              <a:rPr lang="fr-FR" b="1" dirty="0" smtClean="0">
                <a:solidFill>
                  <a:srgbClr val="FF0000"/>
                </a:solidFill>
              </a:rPr>
              <a:t>s </a:t>
            </a:r>
            <a:r>
              <a:rPr lang="fr-FR" dirty="0" smtClean="0"/>
              <a:t>en pierre. Sur une hauteur, il</a:t>
            </a:r>
            <a:r>
              <a:rPr lang="fr-FR" b="1" dirty="0" smtClean="0">
                <a:solidFill>
                  <a:srgbClr val="FF0000"/>
                </a:solidFill>
              </a:rPr>
              <a:t>s</a:t>
            </a:r>
            <a:r>
              <a:rPr lang="fr-FR" dirty="0" smtClean="0"/>
              <a:t> domin</a:t>
            </a:r>
            <a:r>
              <a:rPr lang="fr-FR" b="1" dirty="0" smtClean="0">
                <a:solidFill>
                  <a:srgbClr val="FF0000"/>
                </a:solidFill>
              </a:rPr>
              <a:t>ent </a:t>
            </a:r>
            <a:r>
              <a:rPr lang="fr-FR" dirty="0" smtClean="0"/>
              <a:t>le paysage. Ainsi, il</a:t>
            </a:r>
            <a:r>
              <a:rPr lang="fr-FR" b="1" dirty="0" smtClean="0">
                <a:solidFill>
                  <a:srgbClr val="FF0000"/>
                </a:solidFill>
              </a:rPr>
              <a:t>s</a:t>
            </a:r>
            <a:r>
              <a:rPr lang="fr-FR" dirty="0" smtClean="0"/>
              <a:t> montr</a:t>
            </a:r>
            <a:r>
              <a:rPr lang="fr-FR" b="1" dirty="0" smtClean="0">
                <a:solidFill>
                  <a:srgbClr val="FF0000"/>
                </a:solidFill>
              </a:rPr>
              <a:t>ent</a:t>
            </a:r>
            <a:r>
              <a:rPr lang="fr-FR" dirty="0" smtClean="0"/>
              <a:t> la puissance du seigneur. Il</a:t>
            </a:r>
            <a:r>
              <a:rPr lang="fr-FR" b="1" dirty="0" smtClean="0">
                <a:solidFill>
                  <a:srgbClr val="FF0000"/>
                </a:solidFill>
              </a:rPr>
              <a:t>s</a:t>
            </a:r>
            <a:r>
              <a:rPr lang="fr-FR" dirty="0" smtClean="0"/>
              <a:t> peu</a:t>
            </a:r>
            <a:r>
              <a:rPr lang="fr-FR" b="1" dirty="0" smtClean="0">
                <a:solidFill>
                  <a:srgbClr val="FF0000"/>
                </a:solidFill>
              </a:rPr>
              <a:t>vent </a:t>
            </a:r>
            <a:r>
              <a:rPr lang="fr-FR" dirty="0" smtClean="0"/>
              <a:t>résister à de longs sièges. Il</a:t>
            </a:r>
            <a:r>
              <a:rPr lang="fr-FR" b="1" dirty="0" smtClean="0">
                <a:solidFill>
                  <a:srgbClr val="FF0000"/>
                </a:solidFill>
              </a:rPr>
              <a:t>s ont </a:t>
            </a:r>
            <a:r>
              <a:rPr lang="fr-FR" dirty="0" smtClean="0"/>
              <a:t>des murs épais, de hautes tours et un donjon central. En temps de guerre, il</a:t>
            </a:r>
            <a:r>
              <a:rPr lang="fr-FR" b="1" dirty="0" smtClean="0">
                <a:solidFill>
                  <a:srgbClr val="FF0000"/>
                </a:solidFill>
              </a:rPr>
              <a:t>s </a:t>
            </a:r>
            <a:r>
              <a:rPr lang="fr-FR" dirty="0" smtClean="0"/>
              <a:t>protèg</a:t>
            </a:r>
            <a:r>
              <a:rPr lang="fr-FR" b="1" dirty="0" smtClean="0">
                <a:solidFill>
                  <a:srgbClr val="FF0000"/>
                </a:solidFill>
              </a:rPr>
              <a:t>ent leurs</a:t>
            </a:r>
            <a:r>
              <a:rPr lang="fr-FR" dirty="0" smtClean="0"/>
              <a:t> habitants mais aussi ceux des campagnes environnantes. Il</a:t>
            </a:r>
            <a:r>
              <a:rPr lang="fr-FR" b="1" dirty="0" smtClean="0">
                <a:solidFill>
                  <a:srgbClr val="FF0000"/>
                </a:solidFill>
              </a:rPr>
              <a:t>s </a:t>
            </a:r>
            <a:r>
              <a:rPr lang="fr-FR" dirty="0" smtClean="0"/>
              <a:t>abrit</a:t>
            </a:r>
            <a:r>
              <a:rPr lang="fr-FR" b="1" dirty="0" smtClean="0">
                <a:solidFill>
                  <a:srgbClr val="FF0000"/>
                </a:solidFill>
              </a:rPr>
              <a:t>ent </a:t>
            </a:r>
            <a:r>
              <a:rPr lang="fr-FR" dirty="0" smtClean="0"/>
              <a:t>les paysans et leurs troupeaux. </a:t>
            </a:r>
          </a:p>
          <a:p>
            <a:r>
              <a:rPr lang="fr-FR" dirty="0" smtClean="0"/>
              <a:t>Le seigneur est surtout un guerrier. Très jeune, il apprend à combattre. Vers dix-huit ans, il devient chevalier. Comme il a besoin de s’entrainer à la guerre, il participe à des tournois. Sur un cheval lancé au galop, il essaie de faire tomber son adversaire avec une lance.</a:t>
            </a:r>
          </a:p>
          <a:p>
            <a:r>
              <a:rPr lang="fr-FR" dirty="0" smtClean="0"/>
              <a:t>Quand il n’est pas à la guerre, le seigneur reste dans son château. Il administre son domaine et rend la justice. </a:t>
            </a:r>
            <a:endParaRPr lang="fr-FR" dirty="0"/>
          </a:p>
        </p:txBody>
      </p:sp>
    </p:spTree>
    <p:extLst>
      <p:ext uri="{BB962C8B-B14F-4D97-AF65-F5344CB8AC3E}">
        <p14:creationId xmlns:p14="http://schemas.microsoft.com/office/powerpoint/2010/main" val="6568279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TotalTime>
  <Words>2642</Words>
  <Application>Microsoft Office PowerPoint</Application>
  <PresentationFormat>Affichage à l'écran (4:3)</PresentationFormat>
  <Paragraphs>80</Paragraphs>
  <Slides>16</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16</vt:i4>
      </vt:variant>
    </vt:vector>
  </HeadingPairs>
  <TitlesOfParts>
    <vt:vector size="19"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MARJORIE</cp:lastModifiedBy>
  <cp:revision>5</cp:revision>
  <dcterms:created xsi:type="dcterms:W3CDTF">2017-10-30T20:41:49Z</dcterms:created>
  <dcterms:modified xsi:type="dcterms:W3CDTF">2017-11-06T09:05:08Z</dcterms:modified>
</cp:coreProperties>
</file>