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1807244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2346456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3375658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3165601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2038027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3978EDC-96B3-48E7-B643-3CF6FB52166E}"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1596089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3978EDC-96B3-48E7-B643-3CF6FB52166E}" type="datetimeFigureOut">
              <a:rPr lang="fr-FR" smtClean="0"/>
              <a:t>04/01/2018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2136831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3978EDC-96B3-48E7-B643-3CF6FB52166E}" type="datetimeFigureOut">
              <a:rPr lang="fr-FR" smtClean="0"/>
              <a:t>04/01/2018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36623428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3978EDC-96B3-48E7-B643-3CF6FB52166E}" type="datetimeFigureOut">
              <a:rPr lang="fr-FR" smtClean="0"/>
              <a:t>04/01/2018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3005397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3978EDC-96B3-48E7-B643-3CF6FB52166E}"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3534308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3978EDC-96B3-48E7-B643-3CF6FB52166E}"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9E251E0-A1EC-42DA-A043-9EE0B1D54373}" type="slidenum">
              <a:rPr lang="fr-FR" smtClean="0"/>
              <a:t>‹N°›</a:t>
            </a:fld>
            <a:endParaRPr lang="fr-FR"/>
          </a:p>
        </p:txBody>
      </p:sp>
    </p:spTree>
    <p:extLst>
      <p:ext uri="{BB962C8B-B14F-4D97-AF65-F5344CB8AC3E}">
        <p14:creationId xmlns:p14="http://schemas.microsoft.com/office/powerpoint/2010/main" val="2699864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978EDC-96B3-48E7-B643-3CF6FB52166E}" type="datetimeFigureOut">
              <a:rPr lang="fr-FR" smtClean="0"/>
              <a:t>04/01/2018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E251E0-A1EC-42DA-A043-9EE0B1D54373}" type="slidenum">
              <a:rPr lang="fr-FR" smtClean="0"/>
              <a:t>‹N°›</a:t>
            </a:fld>
            <a:endParaRPr lang="fr-FR"/>
          </a:p>
        </p:txBody>
      </p:sp>
    </p:spTree>
    <p:extLst>
      <p:ext uri="{BB962C8B-B14F-4D97-AF65-F5344CB8AC3E}">
        <p14:creationId xmlns:p14="http://schemas.microsoft.com/office/powerpoint/2010/main" val="11054229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612845"/>
            <a:ext cx="7632848" cy="4708981"/>
          </a:xfrm>
          <a:prstGeom prst="rect">
            <a:avLst/>
          </a:prstGeom>
        </p:spPr>
        <p:txBody>
          <a:bodyPr wrap="square">
            <a:spAutoFit/>
          </a:bodyPr>
          <a:lstStyle/>
          <a:p>
            <a:r>
              <a:rPr lang="fr-FR" sz="2000" b="1" dirty="0" smtClean="0"/>
              <a:t>Seigneur et château fort</a:t>
            </a:r>
          </a:p>
          <a:p>
            <a:endParaRPr lang="fr-FR" sz="2000" dirty="0" smtClean="0"/>
          </a:p>
          <a:p>
            <a:r>
              <a:rPr lang="fr-FR" sz="2000" dirty="0" smtClean="0"/>
              <a:t>À partir du XIe siècle le château fort était une véritable forteresse en pierre. Sur une hauteur, il dominait le paysage. Ainsi, il montrait la puissance du seigneur. Il pouvait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4623356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774462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39702795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a:t>
            </a:r>
            <a:r>
              <a:rPr lang="fr-FR" sz="2000" b="1" dirty="0" smtClean="0">
                <a:solidFill>
                  <a:srgbClr val="FF0000"/>
                </a:solidFill>
              </a:rPr>
              <a:t>s</a:t>
            </a:r>
            <a:r>
              <a:rPr lang="fr-FR" sz="2000" dirty="0" smtClean="0"/>
              <a:t> deven</a:t>
            </a:r>
            <a:r>
              <a:rPr lang="fr-FR" sz="2000" b="1" dirty="0" smtClean="0">
                <a:solidFill>
                  <a:srgbClr val="FF0000"/>
                </a:solidFill>
              </a:rPr>
              <a:t>aient</a:t>
            </a:r>
            <a:r>
              <a:rPr lang="fr-FR" sz="2000" dirty="0" smtClean="0"/>
              <a:t> chevalier</a:t>
            </a:r>
            <a:r>
              <a:rPr lang="fr-FR" sz="2000" b="1" dirty="0" smtClean="0">
                <a:solidFill>
                  <a:srgbClr val="FF0000"/>
                </a:solidFill>
              </a:rPr>
              <a:t>s</a:t>
            </a:r>
            <a:r>
              <a:rPr lang="fr-FR" sz="2000" dirty="0" smtClean="0"/>
              <a:t>.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751550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a:t>
            </a:r>
            <a:r>
              <a:rPr lang="fr-FR" sz="2000" b="1" dirty="0" smtClean="0">
                <a:solidFill>
                  <a:srgbClr val="FF0000"/>
                </a:solidFill>
              </a:rPr>
              <a:t>s</a:t>
            </a:r>
            <a:r>
              <a:rPr lang="fr-FR" sz="2000" dirty="0" smtClean="0"/>
              <a:t> deven</a:t>
            </a:r>
            <a:r>
              <a:rPr lang="fr-FR" sz="2000" b="1" dirty="0" smtClean="0">
                <a:solidFill>
                  <a:srgbClr val="FF0000"/>
                </a:solidFill>
              </a:rPr>
              <a:t>aient</a:t>
            </a:r>
            <a:r>
              <a:rPr lang="fr-FR" sz="2000" dirty="0" smtClean="0"/>
              <a:t> chevalier</a:t>
            </a:r>
            <a:r>
              <a:rPr lang="fr-FR" sz="2000" b="1" dirty="0" smtClean="0">
                <a:solidFill>
                  <a:srgbClr val="FF0000"/>
                </a:solidFill>
              </a:rPr>
              <a:t>s</a:t>
            </a:r>
            <a:r>
              <a:rPr lang="fr-FR" sz="2000" dirty="0" smtClean="0"/>
              <a:t>. Comme il</a:t>
            </a:r>
            <a:r>
              <a:rPr lang="fr-FR" sz="2000" b="1" dirty="0" smtClean="0">
                <a:solidFill>
                  <a:srgbClr val="FF0000"/>
                </a:solidFill>
              </a:rPr>
              <a:t>s </a:t>
            </a:r>
            <a:r>
              <a:rPr lang="fr-FR" sz="2000" dirty="0" smtClean="0"/>
              <a:t>av</a:t>
            </a:r>
            <a:r>
              <a:rPr lang="fr-FR" sz="2000" b="1" dirty="0" smtClean="0">
                <a:solidFill>
                  <a:srgbClr val="FF0000"/>
                </a:solidFill>
              </a:rPr>
              <a:t>aient</a:t>
            </a:r>
            <a:r>
              <a:rPr lang="fr-FR" sz="2000" dirty="0" smtClean="0"/>
              <a:t> besoin de s’entrainer à la guerre, il</a:t>
            </a:r>
            <a:r>
              <a:rPr lang="fr-FR" sz="2000" b="1" dirty="0" smtClean="0">
                <a:solidFill>
                  <a:srgbClr val="FF0000"/>
                </a:solidFill>
              </a:rPr>
              <a:t>s</a:t>
            </a:r>
            <a:r>
              <a:rPr lang="fr-FR" sz="2000" dirty="0" smtClean="0"/>
              <a:t> particip</a:t>
            </a:r>
            <a:r>
              <a:rPr lang="fr-FR" sz="2000" b="1" dirty="0" smtClean="0">
                <a:solidFill>
                  <a:srgbClr val="FF0000"/>
                </a:solidFill>
              </a:rPr>
              <a:t>aient</a:t>
            </a:r>
            <a:r>
              <a:rPr lang="fr-FR" sz="2000" dirty="0" smtClean="0"/>
              <a: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146697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a:t>
            </a:r>
            <a:r>
              <a:rPr lang="fr-FR" sz="2000" b="1" dirty="0" smtClean="0">
                <a:solidFill>
                  <a:srgbClr val="FF0000"/>
                </a:solidFill>
              </a:rPr>
              <a:t>s</a:t>
            </a:r>
            <a:r>
              <a:rPr lang="fr-FR" sz="2000" dirty="0" smtClean="0"/>
              <a:t> deven</a:t>
            </a:r>
            <a:r>
              <a:rPr lang="fr-FR" sz="2000" b="1" dirty="0" smtClean="0">
                <a:solidFill>
                  <a:srgbClr val="FF0000"/>
                </a:solidFill>
              </a:rPr>
              <a:t>aient</a:t>
            </a:r>
            <a:r>
              <a:rPr lang="fr-FR" sz="2000" dirty="0" smtClean="0"/>
              <a:t> chevalier</a:t>
            </a:r>
            <a:r>
              <a:rPr lang="fr-FR" sz="2000" b="1" dirty="0" smtClean="0">
                <a:solidFill>
                  <a:srgbClr val="FF0000"/>
                </a:solidFill>
              </a:rPr>
              <a:t>s</a:t>
            </a:r>
            <a:r>
              <a:rPr lang="fr-FR" sz="2000" dirty="0" smtClean="0"/>
              <a:t>. Comme il</a:t>
            </a:r>
            <a:r>
              <a:rPr lang="fr-FR" sz="2000" b="1" dirty="0" smtClean="0">
                <a:solidFill>
                  <a:srgbClr val="FF0000"/>
                </a:solidFill>
              </a:rPr>
              <a:t>s </a:t>
            </a:r>
            <a:r>
              <a:rPr lang="fr-FR" sz="2000" dirty="0" smtClean="0"/>
              <a:t>av</a:t>
            </a:r>
            <a:r>
              <a:rPr lang="fr-FR" sz="2000" b="1" dirty="0" smtClean="0">
                <a:solidFill>
                  <a:srgbClr val="FF0000"/>
                </a:solidFill>
              </a:rPr>
              <a:t>aient</a:t>
            </a:r>
            <a:r>
              <a:rPr lang="fr-FR" sz="2000" dirty="0" smtClean="0"/>
              <a:t> besoin de s’entrainer à la guerre, il</a:t>
            </a:r>
            <a:r>
              <a:rPr lang="fr-FR" sz="2000" b="1" dirty="0" smtClean="0">
                <a:solidFill>
                  <a:srgbClr val="FF0000"/>
                </a:solidFill>
              </a:rPr>
              <a:t>s</a:t>
            </a:r>
            <a:r>
              <a:rPr lang="fr-FR" sz="2000" dirty="0" smtClean="0"/>
              <a:t> particip</a:t>
            </a:r>
            <a:r>
              <a:rPr lang="fr-FR" sz="2000" b="1" dirty="0" smtClean="0">
                <a:solidFill>
                  <a:srgbClr val="FF0000"/>
                </a:solidFill>
              </a:rPr>
              <a:t>aient</a:t>
            </a:r>
            <a:r>
              <a:rPr lang="fr-FR" sz="2000" dirty="0" smtClean="0"/>
              <a:t> à des tournois. Sur un cheval lancé au galop, il</a:t>
            </a:r>
            <a:r>
              <a:rPr lang="fr-FR" sz="2000" b="1" dirty="0" smtClean="0">
                <a:solidFill>
                  <a:srgbClr val="FF0000"/>
                </a:solidFill>
              </a:rPr>
              <a:t>s </a:t>
            </a:r>
            <a:r>
              <a:rPr lang="fr-FR" sz="2000" dirty="0" smtClean="0"/>
              <a:t>essay</a:t>
            </a:r>
            <a:r>
              <a:rPr lang="fr-FR" sz="2000" b="1" dirty="0" smtClean="0">
                <a:solidFill>
                  <a:srgbClr val="FF0000"/>
                </a:solidFill>
              </a:rPr>
              <a:t>aient</a:t>
            </a:r>
            <a:r>
              <a:rPr lang="fr-FR" sz="2000" dirty="0" smtClean="0"/>
              <a:t> de faire tomber </a:t>
            </a:r>
            <a:r>
              <a:rPr lang="fr-FR" sz="2000" b="1" dirty="0" smtClean="0">
                <a:solidFill>
                  <a:srgbClr val="00B050"/>
                </a:solidFill>
              </a:rPr>
              <a:t>leur</a:t>
            </a:r>
            <a:r>
              <a:rPr lang="fr-FR" sz="2000" dirty="0" smtClean="0"/>
              <a:t>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512145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a:t>
            </a:r>
            <a:r>
              <a:rPr lang="fr-FR" sz="2000" b="1" dirty="0" smtClean="0">
                <a:solidFill>
                  <a:srgbClr val="FF0000"/>
                </a:solidFill>
              </a:rPr>
              <a:t>s</a:t>
            </a:r>
            <a:r>
              <a:rPr lang="fr-FR" sz="2000" dirty="0" smtClean="0"/>
              <a:t> deven</a:t>
            </a:r>
            <a:r>
              <a:rPr lang="fr-FR" sz="2000" b="1" dirty="0" smtClean="0">
                <a:solidFill>
                  <a:srgbClr val="FF0000"/>
                </a:solidFill>
              </a:rPr>
              <a:t>aient</a:t>
            </a:r>
            <a:r>
              <a:rPr lang="fr-FR" sz="2000" dirty="0" smtClean="0"/>
              <a:t> chevalier</a:t>
            </a:r>
            <a:r>
              <a:rPr lang="fr-FR" sz="2000" b="1" dirty="0" smtClean="0">
                <a:solidFill>
                  <a:srgbClr val="FF0000"/>
                </a:solidFill>
              </a:rPr>
              <a:t>s</a:t>
            </a:r>
            <a:r>
              <a:rPr lang="fr-FR" sz="2000" dirty="0" smtClean="0"/>
              <a:t>. Comme il</a:t>
            </a:r>
            <a:r>
              <a:rPr lang="fr-FR" sz="2000" b="1" dirty="0" smtClean="0">
                <a:solidFill>
                  <a:srgbClr val="FF0000"/>
                </a:solidFill>
              </a:rPr>
              <a:t>s </a:t>
            </a:r>
            <a:r>
              <a:rPr lang="fr-FR" sz="2000" dirty="0" smtClean="0"/>
              <a:t>av</a:t>
            </a:r>
            <a:r>
              <a:rPr lang="fr-FR" sz="2000" b="1" dirty="0" smtClean="0">
                <a:solidFill>
                  <a:srgbClr val="FF0000"/>
                </a:solidFill>
              </a:rPr>
              <a:t>aient</a:t>
            </a:r>
            <a:r>
              <a:rPr lang="fr-FR" sz="2000" dirty="0" smtClean="0"/>
              <a:t> besoin de s’entrainer à la guerre, il</a:t>
            </a:r>
            <a:r>
              <a:rPr lang="fr-FR" sz="2000" b="1" dirty="0" smtClean="0">
                <a:solidFill>
                  <a:srgbClr val="FF0000"/>
                </a:solidFill>
              </a:rPr>
              <a:t>s</a:t>
            </a:r>
            <a:r>
              <a:rPr lang="fr-FR" sz="2000" dirty="0" smtClean="0"/>
              <a:t> particip</a:t>
            </a:r>
            <a:r>
              <a:rPr lang="fr-FR" sz="2000" b="1" dirty="0" smtClean="0">
                <a:solidFill>
                  <a:srgbClr val="FF0000"/>
                </a:solidFill>
              </a:rPr>
              <a:t>aient</a:t>
            </a:r>
            <a:r>
              <a:rPr lang="fr-FR" sz="2000" dirty="0" smtClean="0"/>
              <a:t> à des tournois. Sur un cheval lancé au galop, il</a:t>
            </a:r>
            <a:r>
              <a:rPr lang="fr-FR" sz="2000" b="1" dirty="0" smtClean="0">
                <a:solidFill>
                  <a:srgbClr val="FF0000"/>
                </a:solidFill>
              </a:rPr>
              <a:t>s </a:t>
            </a:r>
            <a:r>
              <a:rPr lang="fr-FR" sz="2000" dirty="0" smtClean="0"/>
              <a:t>essay</a:t>
            </a:r>
            <a:r>
              <a:rPr lang="fr-FR" sz="2000" b="1" dirty="0" smtClean="0">
                <a:solidFill>
                  <a:srgbClr val="FF0000"/>
                </a:solidFill>
              </a:rPr>
              <a:t>aient</a:t>
            </a:r>
            <a:r>
              <a:rPr lang="fr-FR" sz="2000" dirty="0" smtClean="0"/>
              <a:t> de faire tomber </a:t>
            </a:r>
            <a:r>
              <a:rPr lang="fr-FR" sz="2000" b="1" dirty="0" smtClean="0">
                <a:solidFill>
                  <a:srgbClr val="00B050"/>
                </a:solidFill>
              </a:rPr>
              <a:t>leur</a:t>
            </a:r>
            <a:r>
              <a:rPr lang="fr-FR" sz="2000" dirty="0" smtClean="0"/>
              <a:t> adversaire avec une lance. </a:t>
            </a:r>
          </a:p>
          <a:p>
            <a:r>
              <a:rPr lang="fr-FR" sz="2000" dirty="0" smtClean="0"/>
              <a:t>Quand il</a:t>
            </a:r>
            <a:r>
              <a:rPr lang="fr-FR" sz="2000" b="1" dirty="0" smtClean="0">
                <a:solidFill>
                  <a:srgbClr val="FF0000"/>
                </a:solidFill>
              </a:rPr>
              <a:t>s</a:t>
            </a:r>
            <a:r>
              <a:rPr lang="fr-FR" sz="2000" dirty="0" smtClean="0"/>
              <a:t> n’ét</a:t>
            </a:r>
            <a:r>
              <a:rPr lang="fr-FR" sz="2000" b="1" dirty="0" smtClean="0">
                <a:solidFill>
                  <a:srgbClr val="FF0000"/>
                </a:solidFill>
              </a:rPr>
              <a:t>aient</a:t>
            </a:r>
            <a:r>
              <a:rPr lang="fr-FR" sz="2000" dirty="0" smtClean="0"/>
              <a:t> pas à la guerre, le</a:t>
            </a:r>
            <a:r>
              <a:rPr lang="fr-FR" sz="2000" b="1" dirty="0" smtClean="0">
                <a:solidFill>
                  <a:srgbClr val="FF0000"/>
                </a:solidFill>
              </a:rPr>
              <a:t>s </a:t>
            </a:r>
            <a:r>
              <a:rPr lang="fr-FR" sz="2000" dirty="0" smtClean="0"/>
              <a:t>seigneur</a:t>
            </a:r>
            <a:r>
              <a:rPr lang="fr-FR" sz="2000" b="1" dirty="0" smtClean="0">
                <a:solidFill>
                  <a:srgbClr val="FF0000"/>
                </a:solidFill>
              </a:rPr>
              <a:t>s</a:t>
            </a:r>
            <a:r>
              <a:rPr lang="fr-FR" sz="2000" dirty="0" smtClean="0"/>
              <a:t> rest</a:t>
            </a:r>
            <a:r>
              <a:rPr lang="fr-FR" sz="2000" b="1" dirty="0" smtClean="0">
                <a:solidFill>
                  <a:srgbClr val="FF0000"/>
                </a:solidFill>
              </a:rPr>
              <a:t>aient</a:t>
            </a:r>
            <a:r>
              <a:rPr lang="fr-FR" sz="2000" dirty="0" smtClean="0"/>
              <a:t> dans </a:t>
            </a:r>
            <a:r>
              <a:rPr lang="fr-FR" sz="2000" b="1" dirty="0" smtClean="0">
                <a:solidFill>
                  <a:srgbClr val="00B050"/>
                </a:solidFill>
              </a:rPr>
              <a:t>leur</a:t>
            </a:r>
            <a:r>
              <a:rPr lang="fr-FR" sz="2000" dirty="0" smtClean="0"/>
              <a:t> château. Il administrait son domaine et rendait la justice. </a:t>
            </a:r>
            <a:endParaRPr lang="fr-FR" sz="2000" dirty="0"/>
          </a:p>
        </p:txBody>
      </p:sp>
    </p:spTree>
    <p:extLst>
      <p:ext uri="{BB962C8B-B14F-4D97-AF65-F5344CB8AC3E}">
        <p14:creationId xmlns:p14="http://schemas.microsoft.com/office/powerpoint/2010/main" val="2227095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a:t>
            </a:r>
            <a:r>
              <a:rPr lang="fr-FR" sz="2000" b="1" dirty="0" smtClean="0">
                <a:solidFill>
                  <a:srgbClr val="FF0000"/>
                </a:solidFill>
              </a:rPr>
              <a:t>s</a:t>
            </a:r>
            <a:r>
              <a:rPr lang="fr-FR" sz="2000" dirty="0" smtClean="0"/>
              <a:t> seigneur</a:t>
            </a:r>
            <a:r>
              <a:rPr lang="fr-FR" sz="2000" b="1" dirty="0" smtClean="0">
                <a:solidFill>
                  <a:srgbClr val="FF0000"/>
                </a:solidFill>
              </a:rPr>
              <a:t>s</a:t>
            </a:r>
            <a:r>
              <a:rPr lang="fr-FR" sz="2000" dirty="0" smtClean="0"/>
              <a:t> ét</a:t>
            </a:r>
            <a:r>
              <a:rPr lang="fr-FR" sz="2000" b="1" dirty="0" smtClean="0">
                <a:solidFill>
                  <a:srgbClr val="FF0000"/>
                </a:solidFill>
              </a:rPr>
              <a:t>aient </a:t>
            </a:r>
            <a:r>
              <a:rPr lang="fr-FR" sz="2000" dirty="0" smtClean="0"/>
              <a:t>surtout </a:t>
            </a:r>
            <a:r>
              <a:rPr lang="fr-FR" sz="2000" b="1" dirty="0" smtClean="0">
                <a:solidFill>
                  <a:srgbClr val="FF0000"/>
                </a:solidFill>
              </a:rPr>
              <a:t>des</a:t>
            </a:r>
            <a:r>
              <a:rPr lang="fr-FR" sz="2000" dirty="0" smtClean="0"/>
              <a:t> guerrier</a:t>
            </a:r>
            <a:r>
              <a:rPr lang="fr-FR" sz="2000" b="1" dirty="0" smtClean="0">
                <a:solidFill>
                  <a:srgbClr val="FF0000"/>
                </a:solidFill>
              </a:rPr>
              <a:t>s</a:t>
            </a:r>
            <a:r>
              <a:rPr lang="fr-FR" sz="2000" dirty="0" smtClean="0"/>
              <a:t>. Très jeune</a:t>
            </a:r>
            <a:r>
              <a:rPr lang="fr-FR" sz="2000" b="1" dirty="0" smtClean="0">
                <a:solidFill>
                  <a:srgbClr val="FF0000"/>
                </a:solidFill>
              </a:rPr>
              <a:t>s</a:t>
            </a:r>
            <a:r>
              <a:rPr lang="fr-FR" sz="2000" dirty="0" smtClean="0"/>
              <a:t>, il</a:t>
            </a:r>
            <a:r>
              <a:rPr lang="fr-FR" sz="2000" b="1" dirty="0" smtClean="0">
                <a:solidFill>
                  <a:srgbClr val="FF0000"/>
                </a:solidFill>
              </a:rPr>
              <a:t>s</a:t>
            </a:r>
            <a:r>
              <a:rPr lang="fr-FR" sz="2000" dirty="0" smtClean="0"/>
              <a:t> appren</a:t>
            </a:r>
            <a:r>
              <a:rPr lang="fr-FR" sz="2000" b="1" dirty="0" smtClean="0">
                <a:solidFill>
                  <a:srgbClr val="FF0000"/>
                </a:solidFill>
              </a:rPr>
              <a:t>aient </a:t>
            </a:r>
            <a:r>
              <a:rPr lang="fr-FR" sz="2000" dirty="0" smtClean="0"/>
              <a:t>à combattre. Vers dix-huit ans, il</a:t>
            </a:r>
            <a:r>
              <a:rPr lang="fr-FR" sz="2000" b="1" dirty="0" smtClean="0">
                <a:solidFill>
                  <a:srgbClr val="FF0000"/>
                </a:solidFill>
              </a:rPr>
              <a:t>s</a:t>
            </a:r>
            <a:r>
              <a:rPr lang="fr-FR" sz="2000" dirty="0" smtClean="0"/>
              <a:t> deven</a:t>
            </a:r>
            <a:r>
              <a:rPr lang="fr-FR" sz="2000" b="1" dirty="0" smtClean="0">
                <a:solidFill>
                  <a:srgbClr val="FF0000"/>
                </a:solidFill>
              </a:rPr>
              <a:t>aient</a:t>
            </a:r>
            <a:r>
              <a:rPr lang="fr-FR" sz="2000" dirty="0" smtClean="0"/>
              <a:t> chevalier</a:t>
            </a:r>
            <a:r>
              <a:rPr lang="fr-FR" sz="2000" b="1" dirty="0" smtClean="0">
                <a:solidFill>
                  <a:srgbClr val="FF0000"/>
                </a:solidFill>
              </a:rPr>
              <a:t>s</a:t>
            </a:r>
            <a:r>
              <a:rPr lang="fr-FR" sz="2000" dirty="0" smtClean="0"/>
              <a:t>. Comme il</a:t>
            </a:r>
            <a:r>
              <a:rPr lang="fr-FR" sz="2000" b="1" dirty="0" smtClean="0">
                <a:solidFill>
                  <a:srgbClr val="FF0000"/>
                </a:solidFill>
              </a:rPr>
              <a:t>s </a:t>
            </a:r>
            <a:r>
              <a:rPr lang="fr-FR" sz="2000" dirty="0" smtClean="0"/>
              <a:t>av</a:t>
            </a:r>
            <a:r>
              <a:rPr lang="fr-FR" sz="2000" b="1" dirty="0" smtClean="0">
                <a:solidFill>
                  <a:srgbClr val="FF0000"/>
                </a:solidFill>
              </a:rPr>
              <a:t>aient</a:t>
            </a:r>
            <a:r>
              <a:rPr lang="fr-FR" sz="2000" dirty="0" smtClean="0"/>
              <a:t> besoin de s’entrainer à la guerre, il</a:t>
            </a:r>
            <a:r>
              <a:rPr lang="fr-FR" sz="2000" b="1" dirty="0" smtClean="0">
                <a:solidFill>
                  <a:srgbClr val="FF0000"/>
                </a:solidFill>
              </a:rPr>
              <a:t>s</a:t>
            </a:r>
            <a:r>
              <a:rPr lang="fr-FR" sz="2000" dirty="0" smtClean="0"/>
              <a:t> particip</a:t>
            </a:r>
            <a:r>
              <a:rPr lang="fr-FR" sz="2000" b="1" dirty="0" smtClean="0">
                <a:solidFill>
                  <a:srgbClr val="FF0000"/>
                </a:solidFill>
              </a:rPr>
              <a:t>aient</a:t>
            </a:r>
            <a:r>
              <a:rPr lang="fr-FR" sz="2000" dirty="0" smtClean="0"/>
              <a:t> à des tournois. Sur un cheval lancé au galop, il</a:t>
            </a:r>
            <a:r>
              <a:rPr lang="fr-FR" sz="2000" b="1" dirty="0" smtClean="0">
                <a:solidFill>
                  <a:srgbClr val="FF0000"/>
                </a:solidFill>
              </a:rPr>
              <a:t>s </a:t>
            </a:r>
            <a:r>
              <a:rPr lang="fr-FR" sz="2000" dirty="0" smtClean="0"/>
              <a:t>essay</a:t>
            </a:r>
            <a:r>
              <a:rPr lang="fr-FR" sz="2000" b="1" dirty="0" smtClean="0">
                <a:solidFill>
                  <a:srgbClr val="FF0000"/>
                </a:solidFill>
              </a:rPr>
              <a:t>aient</a:t>
            </a:r>
            <a:r>
              <a:rPr lang="fr-FR" sz="2000" dirty="0" smtClean="0"/>
              <a:t> de faire tomber </a:t>
            </a:r>
            <a:r>
              <a:rPr lang="fr-FR" sz="2000" b="1" dirty="0" smtClean="0">
                <a:solidFill>
                  <a:srgbClr val="00B050"/>
                </a:solidFill>
              </a:rPr>
              <a:t>leur</a:t>
            </a:r>
            <a:r>
              <a:rPr lang="fr-FR" sz="2000" dirty="0" smtClean="0"/>
              <a:t> adversaire avec une lance. </a:t>
            </a:r>
          </a:p>
          <a:p>
            <a:r>
              <a:rPr lang="fr-FR" sz="2000" dirty="0" smtClean="0"/>
              <a:t>Quand il</a:t>
            </a:r>
            <a:r>
              <a:rPr lang="fr-FR" sz="2000" b="1" dirty="0" smtClean="0">
                <a:solidFill>
                  <a:srgbClr val="FF0000"/>
                </a:solidFill>
              </a:rPr>
              <a:t>s</a:t>
            </a:r>
            <a:r>
              <a:rPr lang="fr-FR" sz="2000" dirty="0" smtClean="0"/>
              <a:t> n’ét</a:t>
            </a:r>
            <a:r>
              <a:rPr lang="fr-FR" sz="2000" b="1" dirty="0" smtClean="0">
                <a:solidFill>
                  <a:srgbClr val="FF0000"/>
                </a:solidFill>
              </a:rPr>
              <a:t>aient</a:t>
            </a:r>
            <a:r>
              <a:rPr lang="fr-FR" sz="2000" dirty="0" smtClean="0"/>
              <a:t> pas à la guerre, le</a:t>
            </a:r>
            <a:r>
              <a:rPr lang="fr-FR" sz="2000" b="1" dirty="0" smtClean="0">
                <a:solidFill>
                  <a:srgbClr val="FF0000"/>
                </a:solidFill>
              </a:rPr>
              <a:t>s </a:t>
            </a:r>
            <a:r>
              <a:rPr lang="fr-FR" sz="2000" dirty="0" smtClean="0"/>
              <a:t>seigneur</a:t>
            </a:r>
            <a:r>
              <a:rPr lang="fr-FR" sz="2000" b="1" dirty="0" smtClean="0">
                <a:solidFill>
                  <a:srgbClr val="FF0000"/>
                </a:solidFill>
              </a:rPr>
              <a:t>s</a:t>
            </a:r>
            <a:r>
              <a:rPr lang="fr-FR" sz="2000" dirty="0" smtClean="0"/>
              <a:t> rest</a:t>
            </a:r>
            <a:r>
              <a:rPr lang="fr-FR" sz="2000" b="1" dirty="0" smtClean="0">
                <a:solidFill>
                  <a:srgbClr val="FF0000"/>
                </a:solidFill>
              </a:rPr>
              <a:t>aient</a:t>
            </a:r>
            <a:r>
              <a:rPr lang="fr-FR" sz="2000" dirty="0" smtClean="0"/>
              <a:t> dans </a:t>
            </a:r>
            <a:r>
              <a:rPr lang="fr-FR" sz="2000" b="1" dirty="0" smtClean="0">
                <a:solidFill>
                  <a:srgbClr val="00B050"/>
                </a:solidFill>
              </a:rPr>
              <a:t>leur</a:t>
            </a:r>
            <a:r>
              <a:rPr lang="fr-FR" sz="2000" dirty="0" smtClean="0"/>
              <a:t> château. Il</a:t>
            </a:r>
            <a:r>
              <a:rPr lang="fr-FR" sz="2000" b="1" dirty="0" smtClean="0">
                <a:solidFill>
                  <a:srgbClr val="FF0000"/>
                </a:solidFill>
              </a:rPr>
              <a:t>s</a:t>
            </a:r>
            <a:r>
              <a:rPr lang="fr-FR" sz="2000" dirty="0" smtClean="0"/>
              <a:t> administr</a:t>
            </a:r>
            <a:r>
              <a:rPr lang="fr-FR" sz="2000" b="1" dirty="0" smtClean="0">
                <a:solidFill>
                  <a:srgbClr val="FF0000"/>
                </a:solidFill>
              </a:rPr>
              <a:t>aient</a:t>
            </a:r>
            <a:r>
              <a:rPr lang="fr-FR" sz="2000" dirty="0" smtClean="0"/>
              <a:t> </a:t>
            </a:r>
            <a:r>
              <a:rPr lang="fr-FR" sz="2000" b="1" dirty="0" smtClean="0">
                <a:solidFill>
                  <a:srgbClr val="00B050"/>
                </a:solidFill>
              </a:rPr>
              <a:t>leur</a:t>
            </a:r>
            <a:r>
              <a:rPr lang="fr-FR" sz="2000" dirty="0" smtClean="0"/>
              <a:t> domaine et rend</a:t>
            </a:r>
            <a:r>
              <a:rPr lang="fr-FR" sz="2000" b="1" dirty="0" smtClean="0">
                <a:solidFill>
                  <a:srgbClr val="FF0000"/>
                </a:solidFill>
              </a:rPr>
              <a:t>aient </a:t>
            </a:r>
            <a:r>
              <a:rPr lang="fr-FR" sz="2000" dirty="0" smtClean="0"/>
              <a:t>la justice. </a:t>
            </a:r>
            <a:endParaRPr lang="fr-FR" sz="2000" dirty="0"/>
          </a:p>
        </p:txBody>
      </p:sp>
    </p:spTree>
    <p:extLst>
      <p:ext uri="{BB962C8B-B14F-4D97-AF65-F5344CB8AC3E}">
        <p14:creationId xmlns:p14="http://schemas.microsoft.com/office/powerpoint/2010/main" val="15086530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 château fort était une véritable forteresse en pierre. Sur une hauteur, il dominait le paysage. Ainsi, il montrait la puissance du seigneur. Il pouvait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979233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 dominait le paysage. Ainsi, il montrait la puissance du seigneur. Il pouvait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588677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 montrait la puissance du seigneur. Il pouvait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618979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 pouvait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629890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 avait 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2144764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 protégeait ses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2675781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 abritait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1358153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632848" cy="4708981"/>
          </a:xfrm>
          <a:prstGeom prst="rect">
            <a:avLst/>
          </a:prstGeom>
        </p:spPr>
        <p:txBody>
          <a:bodyPr wrap="square">
            <a:spAutoFit/>
          </a:bodyPr>
          <a:lstStyle/>
          <a:p>
            <a:r>
              <a:rPr lang="fr-FR" sz="2000" b="1" dirty="0" smtClean="0"/>
              <a:t>Seigneur</a:t>
            </a:r>
            <a:r>
              <a:rPr lang="fr-FR" sz="2000" b="1" dirty="0" smtClean="0">
                <a:solidFill>
                  <a:srgbClr val="FF0000"/>
                </a:solidFill>
              </a:rPr>
              <a:t>s</a:t>
            </a:r>
            <a:r>
              <a:rPr lang="fr-FR" sz="2000" b="1" dirty="0" smtClean="0"/>
              <a:t> et château</a:t>
            </a:r>
            <a:r>
              <a:rPr lang="fr-FR" sz="2000" b="1" dirty="0" smtClean="0">
                <a:solidFill>
                  <a:srgbClr val="FF0000"/>
                </a:solidFill>
              </a:rPr>
              <a:t>x</a:t>
            </a:r>
            <a:r>
              <a:rPr lang="fr-FR" sz="2000" b="1" dirty="0" smtClean="0"/>
              <a:t> fort</a:t>
            </a:r>
            <a:r>
              <a:rPr lang="fr-FR" sz="2000" b="1" dirty="0" smtClean="0">
                <a:solidFill>
                  <a:srgbClr val="FF0000"/>
                </a:solidFill>
              </a:rPr>
              <a:t>s</a:t>
            </a:r>
          </a:p>
          <a:p>
            <a:endParaRPr lang="fr-FR" sz="2000" dirty="0" smtClean="0"/>
          </a:p>
          <a:p>
            <a:r>
              <a:rPr lang="fr-FR" sz="2000" dirty="0" smtClean="0"/>
              <a:t>À partir du XIe siècle le</a:t>
            </a:r>
            <a:r>
              <a:rPr lang="fr-FR" sz="2000" b="1" dirty="0" smtClean="0">
                <a:solidFill>
                  <a:srgbClr val="FF0000"/>
                </a:solidFill>
              </a:rPr>
              <a:t>s</a:t>
            </a:r>
            <a:r>
              <a:rPr lang="fr-FR" sz="2000" dirty="0" smtClean="0"/>
              <a:t> château</a:t>
            </a:r>
            <a:r>
              <a:rPr lang="fr-FR" sz="2000" b="1" dirty="0" smtClean="0">
                <a:solidFill>
                  <a:srgbClr val="FF0000"/>
                </a:solidFill>
              </a:rPr>
              <a:t>x</a:t>
            </a:r>
            <a:r>
              <a:rPr lang="fr-FR" sz="2000" dirty="0" smtClean="0"/>
              <a:t> fort</a:t>
            </a:r>
            <a:r>
              <a:rPr lang="fr-FR" sz="2000" b="1" dirty="0" smtClean="0">
                <a:solidFill>
                  <a:srgbClr val="FF0000"/>
                </a:solidFill>
              </a:rPr>
              <a:t>s</a:t>
            </a:r>
            <a:r>
              <a:rPr lang="fr-FR" sz="2000" dirty="0" smtClean="0"/>
              <a:t> ét</a:t>
            </a:r>
            <a:r>
              <a:rPr lang="fr-FR" sz="2000" b="1" dirty="0" smtClean="0">
                <a:solidFill>
                  <a:srgbClr val="FF0000"/>
                </a:solidFill>
              </a:rPr>
              <a:t>aient</a:t>
            </a:r>
            <a:r>
              <a:rPr lang="fr-FR" sz="2000" dirty="0" smtClean="0"/>
              <a:t> </a:t>
            </a:r>
            <a:r>
              <a:rPr lang="fr-FR" sz="2000" b="1" dirty="0" smtClean="0">
                <a:solidFill>
                  <a:srgbClr val="00B050"/>
                </a:solidFill>
              </a:rPr>
              <a:t>de</a:t>
            </a:r>
            <a:r>
              <a:rPr lang="fr-FR" sz="2000" dirty="0" smtClean="0"/>
              <a:t> véritable</a:t>
            </a:r>
            <a:r>
              <a:rPr lang="fr-FR" sz="2000" b="1" dirty="0" smtClean="0">
                <a:solidFill>
                  <a:srgbClr val="FF0000"/>
                </a:solidFill>
              </a:rPr>
              <a:t>s</a:t>
            </a:r>
            <a:r>
              <a:rPr lang="fr-FR" sz="2000" dirty="0" smtClean="0"/>
              <a:t> forteresse</a:t>
            </a:r>
            <a:r>
              <a:rPr lang="fr-FR" sz="2000" b="1" dirty="0" smtClean="0">
                <a:solidFill>
                  <a:srgbClr val="FF0000"/>
                </a:solidFill>
              </a:rPr>
              <a:t>s</a:t>
            </a:r>
            <a:r>
              <a:rPr lang="fr-FR" sz="2000" dirty="0" smtClean="0"/>
              <a:t> en pierre. Sur une hauteur, il</a:t>
            </a:r>
            <a:r>
              <a:rPr lang="fr-FR" sz="2000" b="1" dirty="0" smtClean="0">
                <a:solidFill>
                  <a:srgbClr val="FF0000"/>
                </a:solidFill>
              </a:rPr>
              <a:t>s</a:t>
            </a:r>
            <a:r>
              <a:rPr lang="fr-FR" sz="2000" dirty="0" smtClean="0"/>
              <a:t> domin</a:t>
            </a:r>
            <a:r>
              <a:rPr lang="fr-FR" sz="2000" b="1" dirty="0" smtClean="0">
                <a:solidFill>
                  <a:srgbClr val="FF0000"/>
                </a:solidFill>
              </a:rPr>
              <a:t>aien</a:t>
            </a:r>
            <a:r>
              <a:rPr lang="fr-FR" sz="2000" dirty="0" smtClean="0"/>
              <a:t>t le paysage. Ainsi, il</a:t>
            </a:r>
            <a:r>
              <a:rPr lang="fr-FR" sz="2000" b="1" dirty="0" smtClean="0">
                <a:solidFill>
                  <a:srgbClr val="FF0000"/>
                </a:solidFill>
              </a:rPr>
              <a:t>s</a:t>
            </a:r>
            <a:r>
              <a:rPr lang="fr-FR" sz="2000" dirty="0" smtClean="0"/>
              <a:t> montr</a:t>
            </a:r>
            <a:r>
              <a:rPr lang="fr-FR" sz="2000" b="1" dirty="0" smtClean="0">
                <a:solidFill>
                  <a:srgbClr val="FF0000"/>
                </a:solidFill>
              </a:rPr>
              <a:t>aient</a:t>
            </a:r>
            <a:r>
              <a:rPr lang="fr-FR" sz="2000" dirty="0" smtClean="0"/>
              <a:t> la puissance du seigneur. Il</a:t>
            </a:r>
            <a:r>
              <a:rPr lang="fr-FR" sz="2000" b="1" dirty="0" smtClean="0">
                <a:solidFill>
                  <a:srgbClr val="FF0000"/>
                </a:solidFill>
              </a:rPr>
              <a:t>s</a:t>
            </a:r>
            <a:r>
              <a:rPr lang="fr-FR" sz="2000" dirty="0" smtClean="0"/>
              <a:t> pouv</a:t>
            </a:r>
            <a:r>
              <a:rPr lang="fr-FR" sz="2000" b="1" dirty="0" smtClean="0">
                <a:solidFill>
                  <a:srgbClr val="FF0000"/>
                </a:solidFill>
              </a:rPr>
              <a:t>aient</a:t>
            </a:r>
            <a:r>
              <a:rPr lang="fr-FR" sz="2000" dirty="0" smtClean="0"/>
              <a:t> résister à de longs sièges. Il</a:t>
            </a:r>
            <a:r>
              <a:rPr lang="fr-FR" sz="2000" b="1" dirty="0" smtClean="0">
                <a:solidFill>
                  <a:srgbClr val="FF0000"/>
                </a:solidFill>
              </a:rPr>
              <a:t>s</a:t>
            </a:r>
            <a:r>
              <a:rPr lang="fr-FR" sz="2000" dirty="0" smtClean="0"/>
              <a:t> av</a:t>
            </a:r>
            <a:r>
              <a:rPr lang="fr-FR" sz="2000" b="1" dirty="0" smtClean="0">
                <a:solidFill>
                  <a:srgbClr val="FF0000"/>
                </a:solidFill>
              </a:rPr>
              <a:t>aient </a:t>
            </a:r>
            <a:r>
              <a:rPr lang="fr-FR" sz="2000" dirty="0" smtClean="0"/>
              <a:t>des murs épais, de hautes tours et un donjon central. En temps de guerre, il</a:t>
            </a:r>
            <a:r>
              <a:rPr lang="fr-FR" sz="2000" b="1" dirty="0" smtClean="0">
                <a:solidFill>
                  <a:srgbClr val="FF0000"/>
                </a:solidFill>
              </a:rPr>
              <a:t>s</a:t>
            </a:r>
            <a:r>
              <a:rPr lang="fr-FR" sz="2000" dirty="0" smtClean="0"/>
              <a:t> protége</a:t>
            </a:r>
            <a:r>
              <a:rPr lang="fr-FR" sz="2000" b="1" dirty="0" smtClean="0">
                <a:solidFill>
                  <a:srgbClr val="FF0000"/>
                </a:solidFill>
              </a:rPr>
              <a:t>aient</a:t>
            </a:r>
            <a:r>
              <a:rPr lang="fr-FR" sz="2000" dirty="0" smtClean="0"/>
              <a:t> </a:t>
            </a:r>
            <a:r>
              <a:rPr lang="fr-FR" sz="2000" b="1" dirty="0" smtClean="0">
                <a:solidFill>
                  <a:srgbClr val="00B050"/>
                </a:solidFill>
              </a:rPr>
              <a:t>leurs</a:t>
            </a:r>
            <a:r>
              <a:rPr lang="fr-FR" sz="2000" dirty="0" smtClean="0"/>
              <a:t> habitants mais aussi ceux des campagnes environnantes. Il</a:t>
            </a:r>
            <a:r>
              <a:rPr lang="fr-FR" sz="2000" b="1" dirty="0" smtClean="0">
                <a:solidFill>
                  <a:srgbClr val="FF0000"/>
                </a:solidFill>
              </a:rPr>
              <a:t>s</a:t>
            </a:r>
            <a:r>
              <a:rPr lang="fr-FR" sz="2000" b="1" dirty="0" smtClean="0">
                <a:solidFill>
                  <a:srgbClr val="00B050"/>
                </a:solidFill>
              </a:rPr>
              <a:t> </a:t>
            </a:r>
            <a:r>
              <a:rPr lang="fr-FR" sz="2000" dirty="0" smtClean="0"/>
              <a:t>abrit</a:t>
            </a:r>
            <a:r>
              <a:rPr lang="fr-FR" sz="2000" b="1" dirty="0" smtClean="0">
                <a:solidFill>
                  <a:srgbClr val="FF0000"/>
                </a:solidFill>
              </a:rPr>
              <a:t>aient</a:t>
            </a:r>
            <a:r>
              <a:rPr lang="fr-FR" sz="2000" dirty="0" smtClean="0"/>
              <a:t> les paysans et leurs troupeaux.</a:t>
            </a:r>
          </a:p>
          <a:p>
            <a:r>
              <a:rPr lang="fr-FR" sz="2000" dirty="0" smtClean="0"/>
              <a:t>Le seigneur était surtout un guerrier. Très jeune, il apprenait à combattre. Vers dix-huit ans, il devenait chevalier. Comme il avait besoin de s’entrainer à la guerre, il participait à des tournois. Sur un cheval lancé au galop, il essayait de faire tomber son adversaire avec une lance. </a:t>
            </a:r>
          </a:p>
          <a:p>
            <a:r>
              <a:rPr lang="fr-FR" sz="2000" dirty="0" smtClean="0"/>
              <a:t>Quand il n’était pas à la guerre, le seigneur restait dans son château. Il administrait son domaine et rendait la justice. </a:t>
            </a:r>
            <a:endParaRPr lang="fr-FR" sz="2000" dirty="0"/>
          </a:p>
        </p:txBody>
      </p:sp>
    </p:spTree>
    <p:extLst>
      <p:ext uri="{BB962C8B-B14F-4D97-AF65-F5344CB8AC3E}">
        <p14:creationId xmlns:p14="http://schemas.microsoft.com/office/powerpoint/2010/main" val="378398081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2624</Words>
  <Application>Microsoft Office PowerPoint</Application>
  <PresentationFormat>Affichage à l'écran (4:3)</PresentationFormat>
  <Paragraphs>80</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3</cp:revision>
  <dcterms:created xsi:type="dcterms:W3CDTF">2018-01-04T12:59:51Z</dcterms:created>
  <dcterms:modified xsi:type="dcterms:W3CDTF">2018-01-04T13:21:30Z</dcterms:modified>
</cp:coreProperties>
</file>