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81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2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39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18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65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81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90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37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14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37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81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F28D2-3698-4410-A943-363119D5993E}" type="datetimeFigureOut">
              <a:rPr lang="fr-FR" smtClean="0"/>
              <a:t>19/11/2014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B5FD-98F1-4A11-A89E-4A0090C7A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7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g"/><Relationship Id="rId10" Type="http://schemas.openxmlformats.org/officeDocument/2006/relationships/image" Target="../media/image26.gif"/><Relationship Id="rId4" Type="http://schemas.openxmlformats.org/officeDocument/2006/relationships/image" Target="../media/image21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microsoft.com/office/2007/relationships/hdphoto" Target="../media/hdphoto3.wdp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6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microsoft.com/office/2007/relationships/hdphoto" Target="../media/hdphoto4.wdp"/><Relationship Id="rId15" Type="http://schemas.openxmlformats.org/officeDocument/2006/relationships/image" Target="../media/image47.jpeg"/><Relationship Id="rId10" Type="http://schemas.openxmlformats.org/officeDocument/2006/relationships/image" Target="../media/image42.png"/><Relationship Id="rId4" Type="http://schemas.openxmlformats.org/officeDocument/2006/relationships/image" Target="../media/image37.jpe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0" y="287375"/>
            <a:ext cx="3199957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4094" y="1160691"/>
            <a:ext cx="4715131" cy="67469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</a:t>
            </a:r>
            <a:r>
              <a:rPr lang="fr-FR" sz="3700" dirty="0">
                <a:latin typeface="Mia's Scribblings ~" panose="02000000000000000000" pitchFamily="2" charset="0"/>
              </a:rPr>
              <a:t>n° 4–</a:t>
            </a:r>
            <a:endParaRPr lang="fr-FR" sz="37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72903"/>
              </p:ext>
            </p:extLst>
          </p:nvPr>
        </p:nvGraphicFramePr>
        <p:xfrm>
          <a:off x="211292" y="2175755"/>
          <a:ext cx="3452584" cy="3326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781717"/>
                <a:gridCol w="781717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Phonologie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 / copie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/ 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81556"/>
              </p:ext>
            </p:extLst>
          </p:nvPr>
        </p:nvGraphicFramePr>
        <p:xfrm>
          <a:off x="3924239" y="2211342"/>
          <a:ext cx="3500704" cy="268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062"/>
                <a:gridCol w="766821"/>
                <a:gridCol w="766821"/>
              </a:tblGrid>
              <a:tr h="670195">
                <a:tc gridSpan="3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7704563" y="4812731"/>
            <a:ext cx="2778909" cy="156018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41399" y="4892122"/>
            <a:ext cx="2021025" cy="751637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09930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7557493" y="2114439"/>
            <a:ext cx="2988838" cy="254054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37"/>
            <a:ext cx="210675" cy="4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961487"/>
              </p:ext>
            </p:extLst>
          </p:nvPr>
        </p:nvGraphicFramePr>
        <p:xfrm>
          <a:off x="7869587" y="2348374"/>
          <a:ext cx="592859" cy="55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 bitmap" r:id="rId3" imgW="5811061" imgH="5733333" progId="Paint.Picture">
                  <p:embed/>
                </p:oleObj>
              </mc:Choice>
              <mc:Fallback>
                <p:oleObj name="Image bitmap" r:id="rId3" imgW="5811061" imgH="5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87" y="2348374"/>
                        <a:ext cx="592859" cy="558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37"/>
            <a:ext cx="210675" cy="4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546637"/>
              </p:ext>
            </p:extLst>
          </p:nvPr>
        </p:nvGraphicFramePr>
        <p:xfrm>
          <a:off x="7814772" y="3061299"/>
          <a:ext cx="643564" cy="6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 bitmap" r:id="rId5" imgW="5810400" imgH="5734080" progId="Paint.Picture">
                  <p:embed/>
                </p:oleObj>
              </mc:Choice>
              <mc:Fallback>
                <p:oleObj name="Image bitmap" r:id="rId5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72" y="3061299"/>
                        <a:ext cx="643564" cy="60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37"/>
            <a:ext cx="210675" cy="4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036512"/>
              </p:ext>
            </p:extLst>
          </p:nvPr>
        </p:nvGraphicFramePr>
        <p:xfrm>
          <a:off x="7816134" y="3911686"/>
          <a:ext cx="673908" cy="6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 bitmap" r:id="rId7" imgW="5810400" imgH="5734080" progId="Paint.Picture">
                  <p:embed/>
                </p:oleObj>
              </mc:Choice>
              <mc:Fallback>
                <p:oleObj name="Image bitmap" r:id="rId7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134" y="3911686"/>
                        <a:ext cx="673908" cy="635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630865" y="2348373"/>
            <a:ext cx="1852606" cy="65932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03958" y="3061301"/>
            <a:ext cx="2189443" cy="65932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09225" y="3930171"/>
            <a:ext cx="2778909" cy="65932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 on me réexplique.</a:t>
            </a: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67947"/>
              </p:ext>
            </p:extLst>
          </p:nvPr>
        </p:nvGraphicFramePr>
        <p:xfrm>
          <a:off x="3976709" y="5082342"/>
          <a:ext cx="3580786" cy="1074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393"/>
                <a:gridCol w="1790393"/>
              </a:tblGrid>
              <a:tr h="38339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Mia's Scribblings ~" panose="02000000000000000000" pitchFamily="2" charset="0"/>
                        </a:rPr>
                        <a:t>BONUS</a:t>
                      </a:r>
                      <a:endParaRPr lang="fr-FR" sz="1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11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Coloriage appliqué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Nuage 42"/>
          <p:cNvSpPr/>
          <p:nvPr/>
        </p:nvSpPr>
        <p:spPr>
          <a:xfrm>
            <a:off x="8931342" y="8945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268178" y="78514"/>
            <a:ext cx="1010512" cy="67469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CP</a:t>
            </a:r>
            <a:endParaRPr lang="fr-FR" sz="3700" dirty="0">
              <a:latin typeface="Bush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36" y="-7549"/>
            <a:ext cx="2175796" cy="20513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0" y="45125"/>
            <a:ext cx="757884" cy="912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6410539"/>
            <a:ext cx="4441587" cy="11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84" y="6410539"/>
            <a:ext cx="4441587" cy="11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04" y="6413011"/>
            <a:ext cx="4441587" cy="11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84" y="62823"/>
            <a:ext cx="757884" cy="912971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14" y="49944"/>
            <a:ext cx="757884" cy="912971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35" y="44574"/>
            <a:ext cx="757884" cy="9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1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4140" y="207984"/>
            <a:ext cx="3031537" cy="793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 dirty="0"/>
          </a:p>
        </p:txBody>
      </p:sp>
      <p:sp>
        <p:nvSpPr>
          <p:cNvPr id="3" name="Larme 2"/>
          <p:cNvSpPr/>
          <p:nvPr/>
        </p:nvSpPr>
        <p:spPr>
          <a:xfrm>
            <a:off x="330043" y="127123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4138" y="1398867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36232" y="1271236"/>
            <a:ext cx="2338260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Phonologie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2124" y="1985766"/>
            <a:ext cx="5184576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J’écris </a:t>
            </a:r>
            <a:r>
              <a:rPr lang="fr-FR" dirty="0" smtClean="0">
                <a:latin typeface="Comic Sans MS" panose="030F0702030302020204" pitchFamily="66" charset="0"/>
              </a:rPr>
              <a:t>les mots en dessous des images: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6" name="Larme 25"/>
          <p:cNvSpPr/>
          <p:nvPr/>
        </p:nvSpPr>
        <p:spPr>
          <a:xfrm>
            <a:off x="5634732" y="207985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556723" y="335615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2</a:t>
            </a:r>
          </a:p>
        </p:txBody>
      </p:sp>
      <p:sp>
        <p:nvSpPr>
          <p:cNvPr id="30" name="Larme 29"/>
          <p:cNvSpPr/>
          <p:nvPr/>
        </p:nvSpPr>
        <p:spPr>
          <a:xfrm>
            <a:off x="5652216" y="389570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556723" y="4031161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338292" y="3857088"/>
            <a:ext cx="4060451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6200928" y="4196813"/>
            <a:ext cx="4420491" cy="7386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retrouve les mots de la série </a:t>
            </a:r>
            <a:r>
              <a:rPr lang="fr-FR" dirty="0">
                <a:latin typeface="Comic Sans MS" panose="030F0702030302020204" pitchFamily="66" charset="0"/>
              </a:rPr>
              <a:t>5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latin typeface="Comic Sans MS" panose="030F0702030302020204" pitchFamily="66" charset="0"/>
              </a:rPr>
              <a:t>écrits à l’envers: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4" name="Nuage 33"/>
          <p:cNvSpPr/>
          <p:nvPr/>
        </p:nvSpPr>
        <p:spPr>
          <a:xfrm>
            <a:off x="5742743" y="4896852"/>
            <a:ext cx="2016224" cy="6941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35" name="Nuage 34"/>
          <p:cNvSpPr/>
          <p:nvPr/>
        </p:nvSpPr>
        <p:spPr>
          <a:xfrm>
            <a:off x="5742743" y="5591035"/>
            <a:ext cx="2016224" cy="6941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37" name="Nuage 36"/>
          <p:cNvSpPr/>
          <p:nvPr/>
        </p:nvSpPr>
        <p:spPr>
          <a:xfrm>
            <a:off x="5778748" y="6300911"/>
            <a:ext cx="2016224" cy="6941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38" name="Nuage 37"/>
          <p:cNvSpPr/>
          <p:nvPr/>
        </p:nvSpPr>
        <p:spPr>
          <a:xfrm>
            <a:off x="5795257" y="6789981"/>
            <a:ext cx="2016224" cy="6941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138789" y="5066959"/>
            <a:ext cx="1224136" cy="5385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r-FR" sz="2900" dirty="0" err="1">
                <a:latin typeface="Comic Sans MS" panose="030F0702030302020204" pitchFamily="66" charset="0"/>
              </a:rPr>
              <a:t>ceva</a:t>
            </a:r>
            <a:endParaRPr lang="fr-FR" sz="2900" dirty="0">
              <a:latin typeface="Comic Sans MS" panose="030F0702030302020204" pitchFamily="66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017695" y="5676516"/>
            <a:ext cx="1656184" cy="5385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r-FR" sz="2900" dirty="0" err="1">
                <a:latin typeface="Comic Sans MS" panose="030F0702030302020204" pitchFamily="66" charset="0"/>
              </a:rPr>
              <a:t>tnaved</a:t>
            </a:r>
            <a:endParaRPr lang="fr-FR" sz="2900" dirty="0">
              <a:latin typeface="Comic Sans MS" panose="030F0702030302020204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955190" y="6351334"/>
            <a:ext cx="1781198" cy="5385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r-FR" sz="2900" dirty="0" err="1">
                <a:latin typeface="Comic Sans MS" panose="030F0702030302020204" pitchFamily="66" charset="0"/>
              </a:rPr>
              <a:t>suov</a:t>
            </a:r>
            <a:endParaRPr lang="fr-FR" sz="2900" dirty="0">
              <a:latin typeface="Comic Sans MS" panose="030F0702030302020204" pitchFamily="66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275647" y="6874554"/>
            <a:ext cx="1140284" cy="5385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r-FR" sz="2900">
                <a:latin typeface="Comic Sans MS" panose="030F0702030302020204" pitchFamily="66" charset="0"/>
              </a:rPr>
              <a:t>etiv</a:t>
            </a:r>
            <a:endParaRPr lang="fr-FR" sz="2900" dirty="0">
              <a:latin typeface="Comic Sans MS" panose="030F0702030302020204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010996" y="5676516"/>
            <a:ext cx="2448272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/>
              <a:t>________________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8011431" y="5014782"/>
            <a:ext cx="2448272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/>
              <a:t>________________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8027975" y="6405195"/>
            <a:ext cx="2448272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/>
              <a:t>________________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8011431" y="6953808"/>
            <a:ext cx="2448272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/>
              <a:t>________________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2" y="565249"/>
            <a:ext cx="1210798" cy="134738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139922"/>
              </p:ext>
            </p:extLst>
          </p:nvPr>
        </p:nvGraphicFramePr>
        <p:xfrm>
          <a:off x="233988" y="2532421"/>
          <a:ext cx="5277573" cy="3634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191"/>
                <a:gridCol w="1759191"/>
                <a:gridCol w="1759191"/>
              </a:tblGrid>
              <a:tr h="800519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03267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21884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403267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46126"/>
              </p:ext>
            </p:extLst>
          </p:nvPr>
        </p:nvGraphicFramePr>
        <p:xfrm>
          <a:off x="233991" y="6257559"/>
          <a:ext cx="5277573" cy="1216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191"/>
                <a:gridCol w="1759191"/>
                <a:gridCol w="1759191"/>
              </a:tblGrid>
              <a:tr h="40326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vase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vingt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avion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  <a:tr h="40326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des vis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vélo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vache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  <a:tr h="40326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veste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verre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ville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3" y="2641073"/>
            <a:ext cx="1064805" cy="6131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92" y="2641073"/>
            <a:ext cx="817700" cy="55993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8" y="3813227"/>
            <a:ext cx="813789" cy="63212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58" y="3864212"/>
            <a:ext cx="734914" cy="5345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84" y="3919362"/>
            <a:ext cx="446313" cy="479427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99" y="3857088"/>
            <a:ext cx="446313" cy="4794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63" y="2622111"/>
            <a:ext cx="757372" cy="65111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9" y="5011352"/>
            <a:ext cx="603293" cy="70142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06" y="5017031"/>
            <a:ext cx="751628" cy="71434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91" y="4961038"/>
            <a:ext cx="740043" cy="76236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444174" y="132011"/>
            <a:ext cx="4077431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444174" y="132012"/>
            <a:ext cx="4249227" cy="858808"/>
          </a:xfrm>
          <a:prstGeom prst="rect">
            <a:avLst/>
          </a:prstGeom>
          <a:noFill/>
        </p:spPr>
        <p:txBody>
          <a:bodyPr wrap="square" lIns="118982" tIns="59491" rIns="118982" bIns="59491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Colorie les mêmes mots (de la série </a:t>
            </a:r>
            <a:r>
              <a:rPr lang="fr-FR" sz="1600" dirty="0">
                <a:latin typeface="Comic Sans MS" panose="030F0702030302020204" pitchFamily="66" charset="0"/>
              </a:rPr>
              <a:t>5</a:t>
            </a:r>
            <a:r>
              <a:rPr lang="fr-FR" sz="1600" dirty="0" smtClean="0">
                <a:latin typeface="Comic Sans MS" panose="030F0702030302020204" pitchFamily="66" charset="0"/>
              </a:rPr>
              <a:t>) </a:t>
            </a:r>
            <a:r>
              <a:rPr lang="fr-FR" sz="1600" dirty="0">
                <a:latin typeface="Comic Sans MS" panose="030F0702030302020204" pitchFamily="66" charset="0"/>
              </a:rPr>
              <a:t>dans les différentes écritures, avec la même couleur:</a:t>
            </a:r>
          </a:p>
        </p:txBody>
      </p:sp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92155"/>
              </p:ext>
            </p:extLst>
          </p:nvPr>
        </p:nvGraphicFramePr>
        <p:xfrm>
          <a:off x="5705747" y="995879"/>
          <a:ext cx="4753956" cy="2844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559"/>
                <a:gridCol w="1662888"/>
                <a:gridCol w="1597509"/>
              </a:tblGrid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avec</a:t>
                      </a:r>
                      <a:endParaRPr lang="fr-FR" sz="2000" dirty="0"/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elle arrive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ction Jackson" panose="00000400000000000000" pitchFamily="2" charset="0"/>
                        </a:rPr>
                        <a:t>devant</a:t>
                      </a:r>
                      <a:endParaRPr lang="fr-FR" sz="2000" dirty="0">
                        <a:latin typeface="Action Jackson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51753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lgerian" panose="04020705040A02060702" pitchFamily="82" charset="0"/>
                        </a:rPr>
                        <a:t>devant</a:t>
                      </a:r>
                      <a:endParaRPr lang="fr-FR" sz="2000" dirty="0">
                        <a:latin typeface="Algerian" panose="04020705040A020607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AlphaUnplugged" panose="00000400000000000000" pitchFamily="2" charset="0"/>
                        </a:rPr>
                        <a:t>vite</a:t>
                      </a:r>
                      <a:endParaRPr lang="fr-FR" sz="1800" dirty="0">
                        <a:latin typeface="AlphaUnplugged" panose="000004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estioles" panose="00000400000000000000" pitchFamily="2" charset="0"/>
                        </a:rPr>
                        <a:t>avec</a:t>
                      </a:r>
                      <a:endParaRPr lang="fr-FR" sz="2000" dirty="0">
                        <a:latin typeface="Bestioles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roadway" panose="04040905080B02020502" pitchFamily="82" charset="0"/>
                        </a:rPr>
                        <a:t>Elle arrive</a:t>
                      </a:r>
                      <a:endParaRPr lang="fr-FR" sz="2000" dirty="0">
                        <a:latin typeface="Broadway" panose="04040905080B020205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ats MEOW" panose="020B0603050302020204" pitchFamily="34" charset="0"/>
                        </a:rPr>
                        <a:t>avec</a:t>
                      </a:r>
                      <a:endParaRPr lang="fr-FR" sz="2200" dirty="0">
                        <a:latin typeface="cats MEOW" panose="020B0603050302020204" pitchFamily="34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ritter" pitchFamily="2" charset="0"/>
                        </a:rPr>
                        <a:t>vite</a:t>
                      </a:r>
                      <a:endParaRPr lang="fr-FR" sz="2000" dirty="0">
                        <a:latin typeface="Critter" pitchFamily="2" charset="0"/>
                      </a:endParaRPr>
                    </a:p>
                  </a:txBody>
                  <a:tcPr marL="125053" marR="125053" marT="55577" marB="55577"/>
                </a:tc>
              </a:tr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ookworm" pitchFamily="2" charset="0"/>
                        </a:rPr>
                        <a:t>vous</a:t>
                      </a:r>
                      <a:endParaRPr lang="fr-FR" sz="2000" dirty="0">
                        <a:latin typeface="Bookworm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oper Black" panose="0208090404030B020404" pitchFamily="18" charset="0"/>
                        </a:rPr>
                        <a:t>devant</a:t>
                      </a:r>
                      <a:endParaRPr lang="fr-FR" sz="2000" dirty="0">
                        <a:latin typeface="Cooper Black" panose="0208090404030B020404" pitchFamily="18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Jokerman" panose="04090605060D06020702" pitchFamily="82" charset="0"/>
                        </a:rPr>
                        <a:t>vous</a:t>
                      </a:r>
                      <a:endParaRPr lang="fr-FR" sz="2000" dirty="0">
                        <a:latin typeface="Jokerman" panose="04090605060D06020702" pitchFamily="8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HotSweat" panose="02000500000000000000" pitchFamily="2" charset="0"/>
                        </a:rPr>
                        <a:t>vite</a:t>
                      </a:r>
                      <a:endParaRPr lang="fr-FR" sz="1800" dirty="0">
                        <a:latin typeface="HotSweat" panose="020005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rtoon Relief" panose="03050504000000020004" pitchFamily="66" charset="0"/>
                        </a:rPr>
                        <a:t>vous</a:t>
                      </a:r>
                      <a:endParaRPr lang="fr-FR" sz="2000" dirty="0">
                        <a:latin typeface="Cartoon Relief" panose="030505040000000200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Lucida Handwriting" panose="03010101010101010101" pitchFamily="66" charset="0"/>
                        </a:rPr>
                        <a:t>Elle arrive</a:t>
                      </a:r>
                      <a:endParaRPr lang="fr-FR" sz="2000" dirty="0">
                        <a:latin typeface="Lucida Handwriting" panose="03010101010101010101" pitchFamily="66" charset="0"/>
                      </a:endParaRPr>
                    </a:p>
                  </a:txBody>
                  <a:tcPr marL="125053" marR="125053" marT="55577" marB="55577"/>
                </a:tc>
              </a:tr>
            </a:tbl>
          </a:graphicData>
        </a:graphic>
      </p:graphicFrame>
      <p:pic>
        <p:nvPicPr>
          <p:cNvPr id="23" name="Imag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47" y="4588711"/>
            <a:ext cx="728269" cy="118371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02" y="134653"/>
            <a:ext cx="932250" cy="94058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661" flipH="1">
            <a:off x="2763595" y="1069473"/>
            <a:ext cx="568810" cy="9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6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34132" y="207985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6123" y="335615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2686" y="579351"/>
            <a:ext cx="4295983" cy="7386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J’encode le mot AVEC les signes de Patati Patata: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8217" y="207985"/>
            <a:ext cx="4060451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065823"/>
              </p:ext>
            </p:extLst>
          </p:nvPr>
        </p:nvGraphicFramePr>
        <p:xfrm>
          <a:off x="267881" y="1318015"/>
          <a:ext cx="2523282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094"/>
                <a:gridCol w="841094"/>
                <a:gridCol w="841094"/>
              </a:tblGrid>
              <a:tr h="1008112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2996435" y="1341475"/>
            <a:ext cx="171933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46516"/>
              </p:ext>
            </p:extLst>
          </p:nvPr>
        </p:nvGraphicFramePr>
        <p:xfrm>
          <a:off x="283266" y="2484487"/>
          <a:ext cx="3589955" cy="975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7991"/>
                <a:gridCol w="717991"/>
                <a:gridCol w="717991"/>
                <a:gridCol w="717991"/>
                <a:gridCol w="717991"/>
              </a:tblGrid>
              <a:tr h="975909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Larme 22"/>
          <p:cNvSpPr/>
          <p:nvPr/>
        </p:nvSpPr>
        <p:spPr>
          <a:xfrm>
            <a:off x="144570" y="3780632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11711" y="3908262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14233" y="3908261"/>
            <a:ext cx="3754125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Ecriture/copie: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96435" y="1552982"/>
            <a:ext cx="1753574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/>
              <a:t>Une ……………..</a:t>
            </a:r>
            <a:endParaRPr lang="fr-FR" dirty="0"/>
          </a:p>
        </p:txBody>
      </p:sp>
      <p:sp>
        <p:nvSpPr>
          <p:cNvPr id="53" name="Rectangle à coins arrondis 52"/>
          <p:cNvSpPr/>
          <p:nvPr/>
        </p:nvSpPr>
        <p:spPr>
          <a:xfrm>
            <a:off x="3987410" y="2452048"/>
            <a:ext cx="171933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4036962" y="2613091"/>
            <a:ext cx="1753574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/>
              <a:t>Une……………..</a:t>
            </a:r>
            <a:endParaRPr lang="fr-FR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6" y="4495161"/>
            <a:ext cx="6563738" cy="1239859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197824" y="4689179"/>
            <a:ext cx="4769530" cy="98486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sz="2900" dirty="0">
                <a:latin typeface="Comic Sans MS" panose="030F0702030302020204" pitchFamily="66" charset="0"/>
              </a:rPr>
              <a:t>V</a:t>
            </a:r>
            <a:r>
              <a:rPr lang="fr-FR" sz="2900" dirty="0">
                <a:latin typeface="Cursive standard" pitchFamily="2" charset="0"/>
              </a:rPr>
              <a:t>ictor a une voiture verte.</a:t>
            </a:r>
          </a:p>
          <a:p>
            <a:endParaRPr lang="fr-FR" sz="2900" dirty="0">
              <a:latin typeface="Cursive standard" pitchFamily="2" charset="0"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265444" y="5368475"/>
            <a:ext cx="5857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3" y="1552982"/>
            <a:ext cx="693962" cy="6821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42" y="1385135"/>
            <a:ext cx="632164" cy="81514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78" y="1355133"/>
            <a:ext cx="661923" cy="906059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7" y="2693289"/>
            <a:ext cx="693962" cy="68219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74" y="2571857"/>
            <a:ext cx="553665" cy="83397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7" y="2542396"/>
            <a:ext cx="646081" cy="833085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64" y="2503831"/>
            <a:ext cx="553665" cy="83397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12" y="2613092"/>
            <a:ext cx="565644" cy="72999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5903048"/>
            <a:ext cx="6563738" cy="123985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5790536" y="171811"/>
            <a:ext cx="4902864" cy="7353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307272" y="6069725"/>
            <a:ext cx="5441295" cy="98486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sz="2900" dirty="0">
                <a:latin typeface="Comic Sans MS" panose="030F0702030302020204" pitchFamily="66" charset="0"/>
              </a:rPr>
              <a:t>L</a:t>
            </a:r>
            <a:r>
              <a:rPr lang="fr-FR" sz="2900" dirty="0">
                <a:latin typeface="Cursive standard" pitchFamily="2" charset="0"/>
              </a:rPr>
              <a:t>e château de </a:t>
            </a:r>
            <a:r>
              <a:rPr lang="fr-FR" sz="2900" dirty="0">
                <a:latin typeface="Comic Sans MS" panose="030F0702030302020204" pitchFamily="66" charset="0"/>
              </a:rPr>
              <a:t>V</a:t>
            </a:r>
            <a:r>
              <a:rPr lang="fr-FR" sz="2900" dirty="0">
                <a:latin typeface="Cursive standard" pitchFamily="2" charset="0"/>
              </a:rPr>
              <a:t>ersailles est beau.</a:t>
            </a:r>
          </a:p>
          <a:p>
            <a:endParaRPr lang="fr-FR" sz="2900" dirty="0">
              <a:latin typeface="Cursive standard" pitchFamily="2" charset="0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334442" y="6797534"/>
            <a:ext cx="5857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Larme 63"/>
          <p:cNvSpPr/>
          <p:nvPr/>
        </p:nvSpPr>
        <p:spPr>
          <a:xfrm>
            <a:off x="5790536" y="111493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790536" y="248197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32630" y="111493"/>
            <a:ext cx="3850841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cherche les mots du Saint Nicolas dans la grille: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07923"/>
              </p:ext>
            </p:extLst>
          </p:nvPr>
        </p:nvGraphicFramePr>
        <p:xfrm>
          <a:off x="6056094" y="841184"/>
          <a:ext cx="4547300" cy="5580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730"/>
                <a:gridCol w="454730"/>
                <a:gridCol w="454730"/>
                <a:gridCol w="454730"/>
                <a:gridCol w="454730"/>
                <a:gridCol w="454730"/>
                <a:gridCol w="454730"/>
                <a:gridCol w="454730"/>
                <a:gridCol w="454730"/>
                <a:gridCol w="454730"/>
              </a:tblGrid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Z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J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Y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V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Q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39862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Z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6010419" y="6481326"/>
            <a:ext cx="4463096" cy="109021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1600" dirty="0"/>
              <a:t>char, défilé, bonbons, Saint Nicolas, Père Fouettard, âne, pain d’épices, enfants, boucher, saloir, chocolat, crosse, mitre, barbe, fouet</a:t>
            </a:r>
          </a:p>
          <a:p>
            <a:pPr algn="ctr"/>
            <a:r>
              <a:rPr lang="fr-FR" sz="1600" b="1" u="sng" dirty="0"/>
              <a:t>Entoure les 2 mots qui sont 2 fois dans la grille.</a:t>
            </a: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661" flipH="1">
            <a:off x="3405712" y="3555130"/>
            <a:ext cx="568810" cy="998599"/>
          </a:xfrm>
          <a:prstGeom prst="rect">
            <a:avLst/>
          </a:prstGeom>
        </p:spPr>
      </p:pic>
      <p:pic>
        <p:nvPicPr>
          <p:cNvPr id="6146" name="Picture 2" descr="http://static.hugolescargot.com/main/albums_illustration/99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02" y="663195"/>
            <a:ext cx="1152817" cy="13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tnicholascenter.org/media/images/s/sy-miter-wmast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26" y="3370882"/>
            <a:ext cx="888610" cy="10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162125" y="252240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7551" y="379870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89646" y="108223"/>
            <a:ext cx="3492959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89646" y="523721"/>
            <a:ext cx="3852999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reproduis le dessin: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45" y="1188342"/>
            <a:ext cx="2807325" cy="204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24" y="3245137"/>
            <a:ext cx="2807325" cy="20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2123" y="5436815"/>
            <a:ext cx="5400600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Termine cette frise: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" name="Larme 11"/>
          <p:cNvSpPr/>
          <p:nvPr/>
        </p:nvSpPr>
        <p:spPr>
          <a:xfrm>
            <a:off x="5690426" y="16645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657269" y="252240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00073" y="108223"/>
            <a:ext cx="3887898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99362" y="465488"/>
            <a:ext cx="4084429" cy="106181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</a:t>
            </a:r>
            <a:r>
              <a:rPr lang="fr-FR" dirty="0" smtClean="0">
                <a:latin typeface="Comic Sans MS" panose="030F0702030302020204" pitchFamily="66" charset="0"/>
              </a:rPr>
              <a:t>colorie les cases avec le même nombre de la même couleur: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4" y="1188342"/>
            <a:ext cx="2911357" cy="20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7" y="3245136"/>
            <a:ext cx="2746357" cy="20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" y="5831449"/>
            <a:ext cx="5813356" cy="174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89778"/>
              </p:ext>
            </p:extLst>
          </p:nvPr>
        </p:nvGraphicFramePr>
        <p:xfrm>
          <a:off x="5876132" y="1470929"/>
          <a:ext cx="4511840" cy="2865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368"/>
                <a:gridCol w="1094482"/>
                <a:gridCol w="710254"/>
                <a:gridCol w="902368"/>
                <a:gridCol w="902368"/>
              </a:tblGrid>
              <a:tr h="71636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5 + 5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trois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636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 + 3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5+ 4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dix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636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neuf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deux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2 + 2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636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5 - 4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quatre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6 - 3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six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49" y="5160532"/>
            <a:ext cx="4946551" cy="2389359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5876131" y="4415769"/>
            <a:ext cx="4707659" cy="93632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Tous les nombres de 1 à 30 sont sur ce nuage sauf 2; trouve lesquels et écris les sur le soleil.</a:t>
            </a:r>
          </a:p>
        </p:txBody>
      </p:sp>
      <p:pic>
        <p:nvPicPr>
          <p:cNvPr id="2058" name="Picture 10" descr="http://blog.haricotmagique.be/wp-content/uploads/2012/11/Saint-Nicolas-ill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74" y="5160531"/>
            <a:ext cx="724199" cy="8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stnicholascenter.org/media/images/s/sy-crozier-wmast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8" y="115105"/>
            <a:ext cx="656053" cy="101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stnicholascenter.org/media/images/s/sy-tub-wmst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27" y="252240"/>
            <a:ext cx="816937" cy="81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1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09929" y="223899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1920" y="360603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4014" y="223898"/>
            <a:ext cx="2856918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Calcul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1920" y="801724"/>
            <a:ext cx="4709524" cy="751655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colorie uniquement les escargots qui ont 10 sur leur coquille: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" y="1513249"/>
            <a:ext cx="5625052" cy="19848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9929" y="3621847"/>
            <a:ext cx="5220980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colorie les deux bonnes faces du dé: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053"/>
            <a:ext cx="5851956" cy="3374004"/>
          </a:xfrm>
          <a:prstGeom prst="rect">
            <a:avLst/>
          </a:prstGeom>
        </p:spPr>
      </p:pic>
      <p:sp>
        <p:nvSpPr>
          <p:cNvPr id="9" name="Larme 8"/>
          <p:cNvSpPr/>
          <p:nvPr/>
        </p:nvSpPr>
        <p:spPr>
          <a:xfrm>
            <a:off x="5851956" y="9286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773947" y="206941"/>
            <a:ext cx="842094" cy="4592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10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2443"/>
              </p:ext>
            </p:extLst>
          </p:nvPr>
        </p:nvGraphicFramePr>
        <p:xfrm>
          <a:off x="6357212" y="935476"/>
          <a:ext cx="4064584" cy="261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292"/>
                <a:gridCol w="2032292"/>
              </a:tblGrid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10 + 8 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20 + 4 =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30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+ 9 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10 + 6 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10 + 7 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20 + 2=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20 + 5 =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30 + 3 =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239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30 + 2 =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30 + 1 =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694049" y="92861"/>
            <a:ext cx="3452584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calcule: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73003" y="3621847"/>
            <a:ext cx="4420397" cy="107482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J’écris le calcul correspondant à chaque domino et je complète mon calcul :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62" y="4574553"/>
            <a:ext cx="1353055" cy="67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552704" y="5346744"/>
            <a:ext cx="1341149" cy="369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616042" y="5346743"/>
            <a:ext cx="1353055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2 + 5 = 7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89" y="4628579"/>
            <a:ext cx="1137252" cy="57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035545" y="5293679"/>
            <a:ext cx="1341149" cy="369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601589" y="6321181"/>
            <a:ext cx="1341149" cy="369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9477066" y="5293679"/>
            <a:ext cx="1091621" cy="369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53" y="4648757"/>
            <a:ext cx="1081896" cy="5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41" y="5745958"/>
            <a:ext cx="1136728" cy="54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28805" y="5688241"/>
            <a:ext cx="1235451" cy="5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032321" y="6281823"/>
            <a:ext cx="1341149" cy="369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9386288" y="6304553"/>
            <a:ext cx="1285226" cy="369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21" y="5724903"/>
            <a:ext cx="1156682" cy="55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24" y="6699221"/>
            <a:ext cx="1289330" cy="49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6627947" y="7191952"/>
            <a:ext cx="1341149" cy="369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89" y="6651840"/>
            <a:ext cx="1119467" cy="51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8045139" y="7191952"/>
            <a:ext cx="1341149" cy="369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9386288" y="7159696"/>
            <a:ext cx="1248916" cy="369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fr-FR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066" y="6699221"/>
            <a:ext cx="1067296" cy="4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http://www.stickerz.fr/321-485-thickbox/stickers-pain-epice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34" y="107994"/>
            <a:ext cx="1008111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essin coloriage chaussure de saint nicola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512" y="9917"/>
            <a:ext cx="1218729" cy="8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oloriage st nicolas gros pla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33" y="2837798"/>
            <a:ext cx="986249" cy="13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9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leurplaat, use as templates for an appliqued wall hang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" y="0"/>
            <a:ext cx="5479904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17" y="0"/>
            <a:ext cx="520268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1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icole's Free Coloring Pages: CHRISTMAS * Color by 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0180" y="-1511957"/>
            <a:ext cx="7453040" cy="106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69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538</Words>
  <Application>Microsoft Office PowerPoint</Application>
  <PresentationFormat>Personnalisé</PresentationFormat>
  <Paragraphs>259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13</cp:revision>
  <dcterms:created xsi:type="dcterms:W3CDTF">2014-11-19T12:46:40Z</dcterms:created>
  <dcterms:modified xsi:type="dcterms:W3CDTF">2014-11-19T14:49:52Z</dcterms:modified>
</cp:coreProperties>
</file>