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</p:sldIdLst>
  <p:sldSz cx="12801600" cy="9601200" type="A3"/>
  <p:notesSz cx="6858000" cy="9144000"/>
  <p:defaultTextStyle>
    <a:defPPr>
      <a:defRPr lang="fr-FR"/>
    </a:defPPr>
    <a:lvl1pPr marL="0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883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766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649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532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415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298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182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064" algn="l" defTabSz="1221766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D6"/>
    <a:srgbClr val="FFEECC"/>
    <a:srgbClr val="FFDF9E"/>
    <a:srgbClr val="FFD579"/>
    <a:srgbClr val="FFFD78"/>
    <a:srgbClr val="FFCDCE"/>
    <a:srgbClr val="FFF1D6"/>
    <a:srgbClr val="FFD7F2"/>
    <a:srgbClr val="D5FFFF"/>
    <a:srgbClr val="D5F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43"/>
    <p:restoredTop sz="91370"/>
  </p:normalViewPr>
  <p:slideViewPr>
    <p:cSldViewPr snapToGrid="0" snapToObjects="1">
      <p:cViewPr>
        <p:scale>
          <a:sx n="65" d="100"/>
          <a:sy n="65" d="100"/>
        </p:scale>
        <p:origin x="28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0E347-DEC2-9D44-ABAD-0E89FC3DA006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A89E6-83DC-684E-BB37-4AED25DDDB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592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883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766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649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532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415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298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6182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7064" algn="l" defTabSz="122176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A89E6-83DC-684E-BB37-4AED25DDDB4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14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93" indent="0" algn="ctr">
              <a:buNone/>
              <a:defRPr sz="2800"/>
            </a:lvl2pPr>
            <a:lvl3pPr marL="1280185" indent="0" algn="ctr">
              <a:buNone/>
              <a:defRPr sz="2520"/>
            </a:lvl3pPr>
            <a:lvl4pPr marL="1920278" indent="0" algn="ctr">
              <a:buNone/>
              <a:defRPr sz="2240"/>
            </a:lvl4pPr>
            <a:lvl5pPr marL="2560372" indent="0" algn="ctr">
              <a:buNone/>
              <a:defRPr sz="2240"/>
            </a:lvl5pPr>
            <a:lvl6pPr marL="3200464" indent="0" algn="ctr">
              <a:buNone/>
              <a:defRPr sz="2240"/>
            </a:lvl6pPr>
            <a:lvl7pPr marL="3840557" indent="0" algn="ctr">
              <a:buNone/>
              <a:defRPr sz="2240"/>
            </a:lvl7pPr>
            <a:lvl8pPr marL="4480650" indent="0" algn="ctr">
              <a:buNone/>
              <a:defRPr sz="2240"/>
            </a:lvl8pPr>
            <a:lvl9pPr marL="5120742" indent="0" algn="ctr">
              <a:buNone/>
              <a:defRPr sz="224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2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93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8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7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72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6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55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65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742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9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93" indent="0">
              <a:buNone/>
              <a:defRPr sz="1960"/>
            </a:lvl2pPr>
            <a:lvl3pPr marL="1280185" indent="0">
              <a:buNone/>
              <a:defRPr sz="1680"/>
            </a:lvl3pPr>
            <a:lvl4pPr marL="1920278" indent="0">
              <a:buNone/>
              <a:defRPr sz="1400"/>
            </a:lvl4pPr>
            <a:lvl5pPr marL="2560372" indent="0">
              <a:buNone/>
              <a:defRPr sz="1400"/>
            </a:lvl5pPr>
            <a:lvl6pPr marL="3200464" indent="0">
              <a:buNone/>
              <a:defRPr sz="1400"/>
            </a:lvl6pPr>
            <a:lvl7pPr marL="3840557" indent="0">
              <a:buNone/>
              <a:defRPr sz="1400"/>
            </a:lvl7pPr>
            <a:lvl8pPr marL="4480650" indent="0">
              <a:buNone/>
              <a:defRPr sz="1400"/>
            </a:lvl8pPr>
            <a:lvl9pPr marL="5120742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9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93" indent="0">
              <a:buNone/>
              <a:defRPr sz="3920"/>
            </a:lvl2pPr>
            <a:lvl3pPr marL="1280185" indent="0">
              <a:buNone/>
              <a:defRPr sz="3360"/>
            </a:lvl3pPr>
            <a:lvl4pPr marL="1920278" indent="0">
              <a:buNone/>
              <a:defRPr sz="2800"/>
            </a:lvl4pPr>
            <a:lvl5pPr marL="2560372" indent="0">
              <a:buNone/>
              <a:defRPr sz="2800"/>
            </a:lvl5pPr>
            <a:lvl6pPr marL="3200464" indent="0">
              <a:buNone/>
              <a:defRPr sz="2800"/>
            </a:lvl6pPr>
            <a:lvl7pPr marL="3840557" indent="0">
              <a:buNone/>
              <a:defRPr sz="2800"/>
            </a:lvl7pPr>
            <a:lvl8pPr marL="4480650" indent="0">
              <a:buNone/>
              <a:defRPr sz="2800"/>
            </a:lvl8pPr>
            <a:lvl9pPr marL="5120742" indent="0">
              <a:buNone/>
              <a:defRPr sz="28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93" indent="0">
              <a:buNone/>
              <a:defRPr sz="1960"/>
            </a:lvl2pPr>
            <a:lvl3pPr marL="1280185" indent="0">
              <a:buNone/>
              <a:defRPr sz="1680"/>
            </a:lvl3pPr>
            <a:lvl4pPr marL="1920278" indent="0">
              <a:buNone/>
              <a:defRPr sz="1400"/>
            </a:lvl4pPr>
            <a:lvl5pPr marL="2560372" indent="0">
              <a:buNone/>
              <a:defRPr sz="1400"/>
            </a:lvl5pPr>
            <a:lvl6pPr marL="3200464" indent="0">
              <a:buNone/>
              <a:defRPr sz="1400"/>
            </a:lvl6pPr>
            <a:lvl7pPr marL="3840557" indent="0">
              <a:buNone/>
              <a:defRPr sz="1400"/>
            </a:lvl7pPr>
            <a:lvl8pPr marL="4480650" indent="0">
              <a:buNone/>
              <a:defRPr sz="1400"/>
            </a:lvl8pPr>
            <a:lvl9pPr marL="5120742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EFED-BB7F-3A4B-9ADB-A5201CEA701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4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15EEF-1D1B-E947-A8D5-36A296535A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3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85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7" indent="-320047" algn="l" defTabSz="1280185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40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32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325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417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10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03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97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789" indent="-320047" algn="l" defTabSz="1280185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93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85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78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72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64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557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650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742" algn="l" defTabSz="1280185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477" y="0"/>
            <a:ext cx="1196215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20" dirty="0">
                <a:solidFill>
                  <a:srgbClr val="FF0000"/>
                </a:solidFill>
                <a:latin typeface="Sketch Match" charset="0"/>
                <a:ea typeface="Sketch Match" charset="0"/>
                <a:cs typeface="Sketch Match" charset="0"/>
              </a:rPr>
              <a:t>Programmation CE1/CE2 : Français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87864"/>
              </p:ext>
            </p:extLst>
          </p:nvPr>
        </p:nvGraphicFramePr>
        <p:xfrm>
          <a:off x="2" y="442090"/>
          <a:ext cx="12801597" cy="9051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529"/>
                <a:gridCol w="1511009"/>
                <a:gridCol w="3492847"/>
                <a:gridCol w="1232512"/>
                <a:gridCol w="1667021"/>
                <a:gridCol w="4297679"/>
              </a:tblGrid>
              <a:tr h="670034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smtClean="0">
                          <a:solidFill>
                            <a:srgbClr val="FF0000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1</a:t>
                      </a:r>
                      <a:endParaRPr lang="fr-FR" sz="2200" dirty="0">
                        <a:solidFill>
                          <a:srgbClr val="FF0000"/>
                        </a:solidFill>
                        <a:latin typeface="FunSized" charset="0"/>
                        <a:ea typeface="FunSized" charset="0"/>
                        <a:cs typeface="FunSize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Ecriture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Production d’écrits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Lecture suivie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Lecture lues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Copie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222178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1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Révisions CP : les minuscules </a:t>
                      </a:r>
                      <a:endParaRPr lang="fr-FR" sz="1400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des mots :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Portrait chinois (porte-manteau)/Acrostiche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Remettre des syllabes en ordre</a:t>
                      </a:r>
                    </a:p>
                    <a:p>
                      <a:pPr algn="just"/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just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phrase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Remettre une phrase en ordre.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 texte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fiche technique/un portrait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err="1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Rafara</a:t>
                      </a:r>
                      <a:endParaRPr lang="fr-FR" sz="1400" b="0" i="1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 </a:t>
                      </a:r>
                      <a:r>
                        <a:rPr lang="fr-FR" sz="1400" i="1" baseline="0" dirty="0" err="1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Gruffalo</a:t>
                      </a:r>
                      <a:r>
                        <a:rPr lang="fr-FR" sz="1400" i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 </a:t>
                      </a:r>
                      <a:endParaRPr lang="fr-FR" sz="1400" i="1" baseline="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 monstre</a:t>
                      </a:r>
                      <a:r>
                        <a:rPr lang="fr-FR" sz="1400" b="1" i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poilu</a:t>
                      </a:r>
                      <a:br>
                        <a:rPr lang="fr-FR" sz="1400" b="1" i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</a:br>
                      <a:endParaRPr lang="fr-FR" sz="1400" b="1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endParaRPr lang="fr-FR" sz="1400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Copie de mots sans erreur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et en respectant le code de la classe (présentation).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Mise en place d’une procédure pour </a:t>
                      </a:r>
                      <a:r>
                        <a:rPr lang="fr-FR" sz="1400" baseline="0" dirty="0" err="1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app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. à copier par le biais d’un jeu (la copie flash)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Copie d’un texte de 3 lignes dans une écriture cursive lisible, sans erreur et en respectant la présentation imposée. </a:t>
                      </a:r>
                      <a:endParaRPr lang="fr-FR" sz="1400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251745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2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Les majuscules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algn="ctr"/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A, M, N, </a:t>
                      </a:r>
                    </a:p>
                    <a:p>
                      <a:pPr algn="ctr"/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B, D</a:t>
                      </a:r>
                      <a:endParaRPr lang="fr-FR" sz="1400" dirty="0">
                        <a:solidFill>
                          <a:schemeClr val="tx1"/>
                        </a:solidFill>
                        <a:latin typeface="Cursive standard" charset="0"/>
                        <a:ea typeface="Cursive standard" charset="0"/>
                        <a:cs typeface="Cursive stand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phrase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Calligramme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Répondre à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des questions de lecture 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indent="0" algn="just">
                        <a:buFont typeface="Arial" charset="0"/>
                        <a:buNone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 texte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400" b="0" baseline="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lettre (Père Noël)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Matriochka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Lettres au Père Noël </a:t>
                      </a:r>
                    </a:p>
                    <a:p>
                      <a:pPr algn="ctr"/>
                      <a:endParaRPr lang="fr-FR" sz="1400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Un Noël noir</a:t>
                      </a:r>
                      <a:r>
                        <a:rPr lang="fr-FR" sz="1400" b="1" i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et blanc </a:t>
                      </a:r>
                      <a:endParaRPr lang="fr-FR" sz="1400" b="1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Copie d’un texte de 5-6 lignes, 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dans une écriture cursive lisible, sans erreur et en respectant la présentation imposée. (poésie) </a:t>
                      </a:r>
                      <a:endParaRPr lang="fr-FR" sz="1400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61884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3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Les majuscules :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F, P,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 R, </a:t>
                      </a:r>
                    </a:p>
                    <a:p>
                      <a:pPr algn="ctr"/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C, E, G, L, S</a:t>
                      </a:r>
                      <a:endParaRPr lang="fr-FR" sz="1400" dirty="0">
                        <a:solidFill>
                          <a:schemeClr val="tx1"/>
                        </a:solidFill>
                        <a:latin typeface="Cursive standard" charset="0"/>
                        <a:ea typeface="Cursive standard" charset="0"/>
                        <a:cs typeface="Cursive stand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phrase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Tautogramme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Répondre à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des questions de lecture 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indent="0" algn="just">
                        <a:buFont typeface="Arial" charset="0"/>
                        <a:buNone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 texte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 poème.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bande-dessinée (compléter des bulles) 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err="1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Pikadir</a:t>
                      </a:r>
                      <a:endParaRPr lang="fr-FR" sz="1400" b="0" i="1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Rallye lecture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Bande Dessinée </a:t>
                      </a:r>
                    </a:p>
                    <a:p>
                      <a:pPr algn="ctr"/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(Max et Lili</a:t>
                      </a:r>
                      <a:r>
                        <a:rPr lang="fr-FR" sz="1400" baseline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) 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Copie d’un texte de 10 lignes, 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dans une écriture cursive lisible, sans erreur et en respectant la présentation imposée. (poésie)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40558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4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Les majuscules :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I, J, K, Z, </a:t>
                      </a:r>
                    </a:p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O, Q</a:t>
                      </a:r>
                      <a:endParaRPr lang="fr-FR" sz="1400" dirty="0">
                        <a:solidFill>
                          <a:schemeClr val="tx1"/>
                        </a:solidFill>
                        <a:latin typeface="Cursive standard" charset="0"/>
                        <a:ea typeface="Cursive standard" charset="0"/>
                        <a:cs typeface="Cursive stand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phrase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Anagramme et charade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Répondre à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des questions de lecture 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indent="0" algn="just">
                        <a:buFont typeface="Arial" charset="0"/>
                        <a:buNone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 texte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la suite d’une histoire (mots de liaison, connecteurs) </a:t>
                      </a:r>
                      <a:endParaRPr lang="fr-FR" sz="1400" b="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La poule </a:t>
                      </a:r>
                      <a:endParaRPr lang="fr-FR" sz="1400" b="0" i="1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Maman m’a dit</a:t>
                      </a:r>
                      <a:r>
                        <a:rPr lang="mr-IN" sz="1400" b="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…</a:t>
                      </a:r>
                      <a:endParaRPr lang="fr-FR" sz="1400" b="0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/>
                      <a:endParaRPr lang="fr-FR" sz="1400" b="1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/>
                      <a:r>
                        <a:rPr lang="fr-FR" sz="1400" b="1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Magasin Zinzin</a:t>
                      </a:r>
                      <a:r>
                        <a:rPr lang="fr-FR" sz="1400" b="1" i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400" b="1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endParaRPr lang="fr-FR" sz="1400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Copie d’un texte de 15 lignes, 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dans une écriture cursive lisible, sans erreur et en respectant la présentation imposée. (poésie) 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83210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5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Les majuscules : 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U, V, W, Y, </a:t>
                      </a:r>
                    </a:p>
                    <a:p>
                      <a:pPr algn="ctr"/>
                      <a:r>
                        <a:rPr lang="fr-FR" sz="1400" baseline="0" dirty="0" err="1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T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ursive standard" charset="0"/>
                          <a:ea typeface="Cursive standard" charset="0"/>
                          <a:cs typeface="Cursive standard" charset="0"/>
                        </a:rPr>
                        <a:t>, X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ursive standard" charset="0"/>
                        <a:ea typeface="Cursive standard" charset="0"/>
                        <a:cs typeface="Cursive stand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phrase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Anagramme et charade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Répondre à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des questions de lecture 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indent="0" algn="just">
                        <a:buFont typeface="Arial" charset="0"/>
                        <a:buNone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 texte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:</a:t>
                      </a:r>
                    </a:p>
                    <a:p>
                      <a:pPr marL="171450" indent="-171450" algn="just">
                        <a:buFont typeface="Arial" charset="0"/>
                        <a:buChar char="•"/>
                      </a:pP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Ecrire une histoire complète</a:t>
                      </a:r>
                      <a:endParaRPr lang="fr-FR" sz="1400" b="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Afrique de Zigomar</a:t>
                      </a:r>
                    </a:p>
                    <a:p>
                      <a:pPr algn="ctr"/>
                      <a:endParaRPr lang="fr-FR" sz="1400" b="0" i="1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/>
                      <a:r>
                        <a:rPr lang="fr-FR" sz="1400" b="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Flocon</a:t>
                      </a:r>
                      <a:r>
                        <a:rPr lang="fr-FR" sz="1400" b="0" i="1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d’argent, princesse moderne</a:t>
                      </a:r>
                      <a:endParaRPr lang="fr-FR" sz="1400" b="0" i="1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La reine des fourmis a disparu</a:t>
                      </a:r>
                    </a:p>
                    <a:p>
                      <a:pPr algn="ctr"/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/>
                      <a:r>
                        <a:rPr lang="fr-FR" sz="1400" b="1" i="1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 journal d’un chat assassin</a:t>
                      </a:r>
                    </a:p>
                    <a:p>
                      <a:endParaRPr lang="fr-FR" sz="1400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Copie d’un texte de 20 lignes, 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dans une écriture cursive lisible, sans erreur et en respectant la présentation imposée. (poésie)</a:t>
                      </a:r>
                      <a:endParaRPr lang="fr-FR" sz="14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509729" y="21171"/>
            <a:ext cx="3955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smtClean="0">
                <a:latin typeface="Amandine handwriting" charset="0"/>
                <a:ea typeface="Amandine handwriting" charset="0"/>
                <a:cs typeface="Amandine handwriting" charset="0"/>
              </a:rPr>
              <a:t>maîkressezaza.eklablog.com</a:t>
            </a:r>
            <a:endParaRPr lang="fr-FR" sz="1400">
              <a:latin typeface="Amandine handwriting" charset="0"/>
              <a:ea typeface="Amandine handwriting" charset="0"/>
              <a:cs typeface="Amandine handwriting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1477" y="291793"/>
            <a:ext cx="1196215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20" dirty="0">
                <a:solidFill>
                  <a:srgbClr val="FF0000"/>
                </a:solidFill>
                <a:latin typeface="Sketch Match" charset="0"/>
                <a:ea typeface="Sketch Match" charset="0"/>
                <a:cs typeface="Sketch Match" charset="0"/>
              </a:rPr>
              <a:t>Programmation CE1/CE2 : Etude de la langue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66931"/>
              </p:ext>
            </p:extLst>
          </p:nvPr>
        </p:nvGraphicFramePr>
        <p:xfrm>
          <a:off x="2" y="776087"/>
          <a:ext cx="12801601" cy="8351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529"/>
                <a:gridCol w="2208396"/>
                <a:gridCol w="3157619"/>
                <a:gridCol w="3138456"/>
                <a:gridCol w="3696601"/>
              </a:tblGrid>
              <a:tr h="4573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dirty="0" smtClean="0">
                          <a:solidFill>
                            <a:srgbClr val="FF0000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1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Grammaire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Conjugaison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Orthographe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Vocabulaire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202228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1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La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phrase et la ponctuation </a:t>
                      </a:r>
                    </a:p>
                    <a:p>
                      <a:pPr algn="ctr"/>
                      <a:endParaRPr lang="fr-FR" sz="1500" baseline="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Les différents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types de phrases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Passé, présent, futur 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verbe conjugué et son infinitif</a:t>
                      </a:r>
                    </a:p>
                    <a:p>
                      <a:pPr algn="ctr"/>
                      <a:endParaRPr lang="fr-FR" sz="1500" dirty="0" smtClean="0"/>
                    </a:p>
                    <a:p>
                      <a:pPr algn="ctr"/>
                      <a:r>
                        <a:rPr lang="fr-FR" sz="15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Le radical et les terminaisons</a:t>
                      </a:r>
                      <a:r>
                        <a:rPr lang="fr-FR" sz="1500" baseline="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 des verbes</a:t>
                      </a:r>
                      <a:endParaRPr lang="fr-FR" sz="1500" dirty="0"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u="sng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DICTEES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s1 :  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introduction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s2 : 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s3 :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ou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s4 : </a:t>
                      </a:r>
                      <a:r>
                        <a:rPr lang="en-US" sz="1500" b="1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p/b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s5 : </a:t>
                      </a:r>
                      <a:r>
                        <a:rPr lang="fr-FR" sz="1500" b="1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on </a:t>
                      </a: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;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s6</a:t>
                      </a:r>
                      <a:r>
                        <a:rPr lang="fr-FR" sz="1500" baseline="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  <a:r>
                        <a:rPr lang="en-US" sz="1500" dirty="0" smtClean="0">
                          <a:solidFill>
                            <a:srgbClr val="FF66FF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Mots invariables 1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L’ordre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alphabétique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Mots-étiquettes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Mots des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consignes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59105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2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Identifier le sujet et le verbe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dans une phrase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Les pronoms personnels sujet</a:t>
                      </a:r>
                      <a:endParaRPr lang="fr-FR" sz="15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présent des verbes en </a:t>
                      </a:r>
                      <a:r>
                        <a:rPr lang="fr-FR" sz="1500" b="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-er </a:t>
                      </a:r>
                      <a:endParaRPr lang="fr-FR" sz="1500" b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présent 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des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auxiliaires &amp; 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des verbes particuliers </a:t>
                      </a:r>
                      <a:endParaRPr lang="fr-FR" sz="1500" b="1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u="sng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halkboard" charset="0"/>
                          <a:ea typeface="Chalkboard" charset="0"/>
                          <a:cs typeface="Chalkboard" charset="0"/>
                        </a:rPr>
                        <a:t>DICTEES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s1 : </a:t>
                      </a:r>
                      <a:r>
                        <a:rPr lang="fr-FR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oi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s2 : 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f/v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s3</a:t>
                      </a: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</a:t>
                      </a:r>
                      <a:r>
                        <a:rPr lang="fr-FR" sz="1500" b="1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an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s4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br,cr,dr,fr,gr,pr,tr,vr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s5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</a:t>
                      </a:r>
                      <a:r>
                        <a:rPr lang="en-US" sz="1500" b="1" dirty="0" err="1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bl,pl,fl,cl,gl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</a:t>
                      </a:r>
                      <a:endParaRPr lang="en-US" sz="1500" dirty="0" smtClean="0">
                        <a:solidFill>
                          <a:srgbClr val="000000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s6</a:t>
                      </a:r>
                      <a:r>
                        <a:rPr lang="en-US" sz="1500" baseline="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  <a:r>
                        <a:rPr lang="fr-FR" sz="1500" dirty="0" smtClean="0">
                          <a:solidFill>
                            <a:srgbClr val="FF66FF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Mots invariables 2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mots de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l'espace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mots de la même famille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201930" algn="ctr"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34721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3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 groupe nominal (GN)</a:t>
                      </a:r>
                      <a:endParaRPr lang="fr-FR" sz="15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Déterminant et adjectif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L’imparfait des verbes en </a:t>
                      </a:r>
                      <a:r>
                        <a:rPr lang="fr-FR" sz="1500" b="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-er </a:t>
                      </a:r>
                      <a:endParaRPr lang="fr-FR" sz="1500" b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L’imparfait 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des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auxiliaires 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&amp;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des verbes particuliers </a:t>
                      </a:r>
                      <a:endParaRPr lang="fr-FR" sz="1500" b="1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u="sng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DICTEES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s1 : 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o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s2 : 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s/</a:t>
                      </a:r>
                      <a:r>
                        <a:rPr lang="fr-FR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ss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/z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s3 : 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k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s4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g/g/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gu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/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ge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s5 :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gn</a:t>
                      </a:r>
                      <a:endParaRPr lang="en-US" sz="1500" dirty="0" smtClean="0">
                        <a:solidFill>
                          <a:srgbClr val="000000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s6 : </a:t>
                      </a:r>
                      <a:r>
                        <a:rPr lang="fr-FR" sz="1500" dirty="0" smtClean="0">
                          <a:solidFill>
                            <a:srgbClr val="FF66FF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Mots invariables 3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</a:t>
                      </a: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différents sens d'un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charset="0"/>
                        <a:buNone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es synonymes</a:t>
                      </a:r>
                      <a:r>
                        <a:rPr lang="fr-FR" sz="1500" baseline="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&amp; </a:t>
                      </a:r>
                      <a:r>
                        <a:rPr lang="fr-FR" sz="1500" baseline="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 contraires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35603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4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Les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accords dans le GN (genre et nombre)</a:t>
                      </a:r>
                      <a:endParaRPr lang="fr-FR" sz="15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/>
                      <a:endParaRPr lang="fr-FR" sz="1500" baseline="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L’accord sujet/verbe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futur des verbes </a:t>
                      </a:r>
                      <a:r>
                        <a:rPr lang="fr-FR" sz="1500" b="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en -er </a:t>
                      </a:r>
                      <a:endParaRPr lang="fr-FR" sz="1500" b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futur 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des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auxiliaires 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&amp; des verbes particuliers </a:t>
                      </a:r>
                      <a:endParaRPr lang="fr-FR" sz="1500" b="1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u="sng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halkboard" charset="0"/>
                          <a:ea typeface="Chalkboard" charset="0"/>
                          <a:cs typeface="Chalkboard" charset="0"/>
                        </a:rPr>
                        <a:t>DICTEES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s1 : 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j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s2 : 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in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s3 :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è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; s4 : 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é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s5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</a:t>
                      </a:r>
                      <a:r>
                        <a:rPr lang="fr-FR" sz="1500" baseline="0" dirty="0" smtClean="0">
                          <a:solidFill>
                            <a:srgbClr val="FF66FF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dirty="0" smtClean="0">
                          <a:solidFill>
                            <a:srgbClr val="FF66FF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Mots invariables 3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Sens propre/sens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figuré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57730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5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Nature des mots</a:t>
                      </a:r>
                    </a:p>
                    <a:p>
                      <a:pPr algn="ctr"/>
                      <a:endParaRPr lang="fr-FR" sz="15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/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Révisions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500" dirty="0" smtClean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Temps simple et temps 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composé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b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passé composé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b="1" u="sng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halkboard" charset="0"/>
                          <a:ea typeface="Chalkboard" charset="0"/>
                          <a:cs typeface="Chalkboard" charset="0"/>
                        </a:rPr>
                        <a:t>DICTEES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s1 : 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eu ;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s2 : 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EIL 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; s3 : </a:t>
                      </a:r>
                      <a:r>
                        <a:rPr lang="fr-FR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ouille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s4 : 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ail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; s5 : 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ill 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; s6 :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euil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s7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c/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ç</a:t>
                      </a:r>
                      <a:r>
                        <a:rPr lang="en-US" sz="1500" b="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/</a:t>
                      </a:r>
                      <a:r>
                        <a:rPr lang="en-US" sz="1500" b="1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/</a:t>
                      </a:r>
                      <a:r>
                        <a:rPr lang="en-US" sz="1500" b="1" dirty="0" err="1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qu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; s8 : </a:t>
                      </a:r>
                      <a:r>
                        <a:rPr lang="fr-FR" sz="1500" smtClean="0">
                          <a:solidFill>
                            <a:srgbClr val="FF66FF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Mots invariables 4</a:t>
                      </a:r>
                      <a:endParaRPr lang="fr-FR" sz="150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mots du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temps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500" dirty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Utiliser le </a:t>
                      </a:r>
                      <a:r>
                        <a:rPr lang="fr-FR" sz="1500" dirty="0" smtClean="0">
                          <a:solidFill>
                            <a:srgbClr val="000000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dictionnaire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0509729" y="21171"/>
            <a:ext cx="3955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smtClean="0">
                <a:latin typeface="Amandine handwriting" charset="0"/>
                <a:ea typeface="Amandine handwriting" charset="0"/>
                <a:cs typeface="Amandine handwriting" charset="0"/>
              </a:rPr>
              <a:t>maîkressezaza.eklablog.com</a:t>
            </a:r>
            <a:endParaRPr lang="fr-FR" sz="1400">
              <a:latin typeface="Amandine handwriting" charset="0"/>
              <a:ea typeface="Amandine handwriting" charset="0"/>
              <a:cs typeface="Amandine handwriting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9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477" y="291793"/>
            <a:ext cx="1196215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20" dirty="0">
                <a:solidFill>
                  <a:srgbClr val="FFC000"/>
                </a:solidFill>
                <a:latin typeface="Sketch Match" charset="0"/>
                <a:ea typeface="Sketch Match" charset="0"/>
                <a:cs typeface="Sketch Match" charset="0"/>
              </a:rPr>
              <a:t>Programmation CE1/CE2 : Anglais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495449"/>
              </p:ext>
            </p:extLst>
          </p:nvPr>
        </p:nvGraphicFramePr>
        <p:xfrm>
          <a:off x="2" y="1027342"/>
          <a:ext cx="12801603" cy="8375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529"/>
                <a:gridCol w="2299973"/>
                <a:gridCol w="4228357"/>
                <a:gridCol w="1976143"/>
                <a:gridCol w="3696601"/>
              </a:tblGrid>
              <a:tr h="682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dirty="0" smtClean="0">
                          <a:solidFill>
                            <a:schemeClr val="accent2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2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Capacités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 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Fonctions langagières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Culture et civilisation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Activités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68249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1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Se 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saluer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&amp;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se présenter 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Numbers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Saluer, donner son nom, son âge, dire où on habite (Hello, Hi, I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am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… I live in…)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Prise de congé (Goodbye)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nombres jusqu’à 10/20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9E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Halloween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îles britanniques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pays anglophones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Localiser les pays anglophones sur un planisphère.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Reconnaître les drapeaux.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i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The Hello Song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i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Hello Goodbye –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The Beatles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Carte d’identité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40548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2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Colours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&amp;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school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things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How are </a:t>
                      </a:r>
                      <a:r>
                        <a:rPr lang="fr-FR" sz="150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you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?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Feelings (How are you ?/I’m fine, OK, sad…)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matériel scolaire/Les couleurs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Christmas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9E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Bonfire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night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Thanksgiving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Christmas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Bingo/Simon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says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…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Chants de Noël : </a:t>
                      </a:r>
                      <a:r>
                        <a:rPr lang="en-US" sz="1500" i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We wish you a Merry Christmas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96291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3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Date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Family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Animals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Jours de la semaine (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What’s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the date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today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?)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Mother, </a:t>
                      </a:r>
                      <a:r>
                        <a:rPr lang="fr-FR" sz="150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father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</a:t>
                      </a:r>
                      <a:r>
                        <a:rPr lang="fr-FR" sz="150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sister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</a:t>
                      </a:r>
                      <a:r>
                        <a:rPr lang="mr-IN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…</a:t>
                      </a: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Cat/dog/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fish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/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bird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…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9E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journée d’un écolier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famille royale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Valentine’s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day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Comptine</a:t>
                      </a: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</a:t>
                      </a:r>
                      <a:r>
                        <a:rPr lang="en-US" sz="1500" i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The day of the week</a:t>
                      </a: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Storytelling</a:t>
                      </a:r>
                      <a:r>
                        <a:rPr lang="en-US" sz="1500" i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Today is Monday</a:t>
                      </a: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d’Eric</a:t>
                      </a: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Carle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Simpson’s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family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(jeu de 7 familles) 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  <a:sym typeface="Wingdings" charset="2"/>
                        </a:rPr>
                        <a:t>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Royal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Family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Storytelling</a:t>
                      </a:r>
                      <a:r>
                        <a:rPr lang="fr-FR" sz="1500" i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: Brown </a:t>
                      </a:r>
                      <a:r>
                        <a:rPr lang="fr-FR" sz="1500" i="1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Bear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d’Eric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Carle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40208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4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Weather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Body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Donner et comprendre un ordre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What’s the weather like today? </a:t>
                      </a:r>
                      <a:endParaRPr lang="fr-FR" sz="150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It’s sunny/rainy/cloudy…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Homer’s body &amp; Marge’s face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Stand up! Sit down! Listen! </a:t>
                      </a:r>
                      <a:r>
                        <a:rPr lang="fr-FR" sz="150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Be quiet!...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9E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St Patrick’s day/Ireland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Jeu du portrait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Who’s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who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? (Qui est-ce ?)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Simon </a:t>
                      </a: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says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…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  <a:tr h="123980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5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goûts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maison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sport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Aliments (I like/I don’t like…)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The house (kitchen, living room, bedroom, toilet, bathroom…)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Cricket, soccer, rugby, polo, tennis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9E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sports anglo-saxons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habitudes alimentaires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en-US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Storytelling : </a:t>
                      </a:r>
                      <a:r>
                        <a:rPr lang="en-US" sz="1500" i="1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The Very Hungry caterpillar</a:t>
                      </a: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d’Eric</a:t>
                      </a:r>
                      <a:r>
                        <a:rPr lang="en-US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Carle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err="1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Cluedo</a:t>
                      </a:r>
                      <a:r>
                        <a:rPr lang="fr-FR" sz="1500" dirty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02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477" y="291792"/>
            <a:ext cx="1196215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20" dirty="0">
                <a:solidFill>
                  <a:srgbClr val="92D050"/>
                </a:solidFill>
                <a:latin typeface="Sketch Match" charset="0"/>
                <a:ea typeface="Sketch Match" charset="0"/>
                <a:cs typeface="Sketch Match" charset="0"/>
              </a:rPr>
              <a:t>Programmation CE1/CE2 : EPS</a:t>
            </a:r>
            <a:r>
              <a:rPr lang="fr-FR" sz="2520" dirty="0">
                <a:solidFill>
                  <a:srgbClr val="00B0F0"/>
                </a:solidFill>
                <a:latin typeface="Sketch Match" charset="0"/>
                <a:ea typeface="Sketch Match" charset="0"/>
                <a:cs typeface="Sketch Match" charset="0"/>
              </a:rPr>
              <a:t> </a:t>
            </a:r>
            <a:r>
              <a:rPr lang="fr-FR" sz="2520" dirty="0">
                <a:solidFill>
                  <a:srgbClr val="7030A0"/>
                </a:solidFill>
                <a:latin typeface="Sketch Match" charset="0"/>
                <a:ea typeface="Sketch Match" charset="0"/>
                <a:cs typeface="Sketch Match" charset="0"/>
              </a:rPr>
              <a:t>et Enseignements artistiques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23858"/>
              </p:ext>
            </p:extLst>
          </p:nvPr>
        </p:nvGraphicFramePr>
        <p:xfrm>
          <a:off x="0" y="863370"/>
          <a:ext cx="12801602" cy="8240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782"/>
                <a:gridCol w="4034282"/>
                <a:gridCol w="2876187"/>
                <a:gridCol w="5268351"/>
              </a:tblGrid>
              <a:tr h="682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00B0F0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3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/</a:t>
                      </a:r>
                      <a:r>
                        <a:rPr lang="fr-FR" sz="1800" dirty="0" smtClean="0">
                          <a:solidFill>
                            <a:srgbClr val="7030A0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4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EPS</a:t>
                      </a:r>
                      <a:endParaRPr lang="fr-FR" sz="1800" dirty="0">
                        <a:solidFill>
                          <a:schemeClr val="tx1"/>
                        </a:solidFill>
                        <a:latin typeface="FunSized" charset="0"/>
                        <a:ea typeface="FunSized" charset="0"/>
                        <a:cs typeface="FunSized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Arts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 visuels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Musique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592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1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fr-FR" sz="1500" b="0" dirty="0" smtClean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Course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fr-FR" sz="1500" b="0" dirty="0" smtClean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Saut </a:t>
                      </a:r>
                    </a:p>
                    <a:p>
                      <a:pPr marL="171450" indent="-171450">
                        <a:buFont typeface="Arial" charset="0"/>
                        <a:buChar char="•"/>
                      </a:pPr>
                      <a:r>
                        <a:rPr lang="fr-FR" sz="1500" b="0" i="1" dirty="0" smtClean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Piscine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Artiste africain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Couleurs,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maquette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Lili</a:t>
                      </a: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Pierre Perret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Rosa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Pascal Obispo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Ulélé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="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Moliba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500" b="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Makasi</a:t>
                      </a:r>
                      <a:endParaRPr lang="fr-FR" sz="1500" b="0" baseline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lion est mort ce soir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Henri Salvador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Africa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Rose Laurence</a:t>
                      </a:r>
                      <a:endParaRPr lang="fr-FR" sz="1500" b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78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2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Mölkky</a:t>
                      </a: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(viser/lancer)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Piscine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Kandinski</a:t>
                      </a:r>
                      <a:endParaRPr lang="fr-FR" sz="1500" b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Kalinka</a:t>
                      </a:r>
                      <a:endParaRPr lang="fr-FR" sz="1500" b="0" i="1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Pierre et le loup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Casse noisette </a:t>
                      </a:r>
                      <a:endParaRPr lang="fr-FR" sz="1500" b="0" i="1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315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3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Rugby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Piscine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L’art aborigène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et maori</a:t>
                      </a:r>
                      <a:endParaRPr lang="fr-FR" sz="1500" b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Hakka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630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4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Baseball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Piscine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Andy Warhol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500" b="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Country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cowboy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Au Texas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Cotton </a:t>
                      </a:r>
                      <a:r>
                        <a:rPr lang="fr-FR" sz="1500" b="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Eyed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Joe  </a:t>
                      </a:r>
                      <a:endParaRPr lang="fr-FR" sz="1500" b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592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5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Pétanque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Danse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(spectacle)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dirty="0" smtClean="0"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Piscine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Monnet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Matisse</a:t>
                      </a:r>
                      <a:endParaRPr lang="fr-FR" sz="1500" b="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Au Pôle sud au pôle Nord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Chansons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traditionnelles d’enfance (Le Pont d’Avignon, Mère Michelle, A la claire Fontaine, Dors mon p’tit </a:t>
                      </a:r>
                      <a:r>
                        <a:rPr lang="fr-FR" sz="1500" b="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quinquin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</a:t>
                      </a:r>
                      <a:r>
                        <a:rPr lang="fr-FR" sz="1500" b="0" baseline="0" dirty="0" err="1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Clochinette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Du bout de mon doigt, Dagobert</a:t>
                      </a:r>
                      <a:r>
                        <a:rPr lang="mr-IN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…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) </a:t>
                      </a:r>
                      <a:endParaRPr lang="fr-FR" sz="1500" b="0" i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06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477" y="291793"/>
            <a:ext cx="1196215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20" dirty="0">
                <a:solidFill>
                  <a:srgbClr val="00B0F0"/>
                </a:solidFill>
                <a:latin typeface="Sketch Match" charset="0"/>
                <a:ea typeface="Sketch Match" charset="0"/>
                <a:cs typeface="Sketch Match" charset="0"/>
              </a:rPr>
              <a:t>Programmation CE1/CE2 : Questionner le monde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200040"/>
              </p:ext>
            </p:extLst>
          </p:nvPr>
        </p:nvGraphicFramePr>
        <p:xfrm>
          <a:off x="2" y="863368"/>
          <a:ext cx="12801601" cy="8594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529"/>
                <a:gridCol w="2828298"/>
                <a:gridCol w="3070446"/>
                <a:gridCol w="2926081"/>
                <a:gridCol w="3376247"/>
              </a:tblGrid>
              <a:tr h="448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dirty="0" smtClean="0">
                          <a:solidFill>
                            <a:srgbClr val="00B0F0"/>
                          </a:solidFill>
                          <a:latin typeface="FunSized" charset="0"/>
                          <a:ea typeface="FunSized" charset="0"/>
                          <a:cs typeface="FunSized" charset="0"/>
                        </a:rPr>
                        <a:t>5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Le temps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L’espace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Matière, vivant et objets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Education C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 &amp; M.</a:t>
                      </a:r>
                      <a:endParaRPr lang="fr-FR" sz="1800" dirty="0">
                        <a:solidFill>
                          <a:schemeClr val="tx1"/>
                        </a:solidFill>
                        <a:latin typeface="Amandine handwriting" charset="0"/>
                        <a:ea typeface="Amandine handwriting" charset="0"/>
                        <a:cs typeface="Amandine handwriting" charset="0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</a:tr>
              <a:tr h="131872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1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mois de l’année et les saisons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Alternance jour/nuit</a:t>
                      </a:r>
                      <a:endParaRPr lang="fr-FR" sz="1500" b="1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globe et le planisphère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Continents et océans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savane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Terre et les astres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Objet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thermomètre 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règlement de la </a:t>
                      </a: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classe &amp; de la cour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racisme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i="1" kern="120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Avoir des responsabilités (élèves de service)</a:t>
                      </a:r>
                      <a:r>
                        <a:rPr lang="fr-FR" sz="1500" i="1" kern="1200" baseline="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500" i="1" kern="1200" dirty="0" smtClean="0">
                        <a:solidFill>
                          <a:schemeClr val="dk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</a:tr>
              <a:tr h="140548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2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calendrier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Pays chauds/Pays froids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Montagnes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Vivant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régimes alimentaires des animaux (carnivores/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omnivores)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11 novembre 1918</a:t>
                      </a:r>
                      <a:endParaRPr lang="fr-FR" sz="15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droits des enfants (20 nov.)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politesse</a:t>
                      </a:r>
                      <a:r>
                        <a:rPr lang="fr-FR" sz="1500" baseline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</a:t>
                      </a:r>
                      <a:r>
                        <a:rPr lang="fr-FR" sz="150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respect</a:t>
                      </a:r>
                      <a:r>
                        <a:rPr lang="fr-FR" sz="1500" baseline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&amp; le 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harcèlement</a:t>
                      </a:r>
                      <a:endParaRPr lang="fr-FR" sz="15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</a:tr>
              <a:tr h="200848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3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générations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(modes de vie d’autrefois) 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littoral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quartier : ses espaces et fonctions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Matière</a:t>
                      </a:r>
                      <a:endParaRPr lang="fr-FR" sz="1500" b="1" baseline="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Les changements d’états de l’eau (fusion/</a:t>
                      </a:r>
                      <a:r>
                        <a:rPr lang="fr-FR" sz="1500" b="1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condensation)</a:t>
                      </a:r>
                      <a:endParaRPr lang="fr-FR" sz="1500" b="0" dirty="0" smtClean="0"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Existence,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effet et propriétés de l’air</a:t>
                      </a:r>
                      <a:endParaRPr lang="fr-FR" sz="1500" b="1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petits papiers</a:t>
                      </a: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de sagesse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Respecter les végétaux</a:t>
                      </a:r>
                      <a:endParaRPr lang="fr-FR" sz="15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</a:tr>
              <a:tr h="170688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4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frise historique (personnages célèbres) </a:t>
                      </a: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désert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ville : ses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espaces et fonctions</a:t>
                      </a:r>
                      <a:endParaRPr lang="fr-FR" sz="1500" b="1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Vivant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Alimentation,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1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Sommeil &amp; sport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cycle de vie des êtres vivants 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Devenir </a:t>
                      </a: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piéton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dangers à la maison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Apprendre à porter secours</a:t>
                      </a:r>
                      <a:r>
                        <a:rPr lang="fr-FR" sz="1500" b="1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(les numéros d’urgence et savoir donner des renseignements sur soi)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1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propreté, les poux. </a:t>
                      </a:r>
                      <a:endParaRPr lang="fr-FR" sz="1500" b="1" i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</a:tr>
              <a:tr h="170688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5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frise historique (personnages célèbres : suite)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châteaux en France</a:t>
                      </a:r>
                      <a:endParaRPr lang="fr-FR" sz="1500" dirty="0" smtClean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ED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France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Pôles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Lire un plan/une carte</a:t>
                      </a:r>
                      <a:r>
                        <a:rPr lang="fr-FR" sz="150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(éléments constitutifs : titre, 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échelle</a:t>
                      </a:r>
                      <a:r>
                        <a:rPr lang="fr-FR" sz="1500" b="0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, orientation, légende). </a:t>
                      </a:r>
                      <a:endParaRPr lang="fr-FR" sz="1500" dirty="0"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500" b="1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Vivant</a:t>
                      </a: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1" baseline="0" dirty="0" smtClean="0"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croissance et le développement des végétaux (Mr Patate)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Faire des plantations pour la fête des mères</a:t>
                      </a:r>
                      <a:endParaRPr lang="fr-FR" sz="1500" b="0" i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symboles de la République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8 mai 1945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charset="0"/>
                        <a:buChar char="•"/>
                      </a:pPr>
                      <a:r>
                        <a:rPr lang="fr-FR" sz="15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dangers à la maison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500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Apprendre à porter secours</a:t>
                      </a:r>
                      <a:r>
                        <a:rPr lang="fr-FR" sz="1500" b="1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(les numéros d’urgence et savoir donner des renseignements sur soi)</a:t>
                      </a:r>
                      <a:endParaRPr lang="fr-FR" sz="1500" b="1" i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88626" marR="88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958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477" y="-100097"/>
            <a:ext cx="1196215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20">
                <a:solidFill>
                  <a:schemeClr val="accent4">
                    <a:lumMod val="60000"/>
                    <a:lumOff val="40000"/>
                  </a:schemeClr>
                </a:solidFill>
                <a:latin typeface="Sketch Match" charset="0"/>
                <a:ea typeface="Sketch Match" charset="0"/>
                <a:cs typeface="Sketch Match" charset="0"/>
              </a:rPr>
              <a:t>Programmation CE1 : Mathématiques</a:t>
            </a:r>
            <a:endParaRPr lang="fr-FR" sz="2520" dirty="0">
              <a:solidFill>
                <a:schemeClr val="accent4">
                  <a:lumMod val="60000"/>
                  <a:lumOff val="40000"/>
                </a:schemeClr>
              </a:solidFill>
              <a:latin typeface="Sketch Match" charset="0"/>
              <a:ea typeface="Sketch Match" charset="0"/>
              <a:cs typeface="Sketch Match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425464"/>
              </p:ext>
            </p:extLst>
          </p:nvPr>
        </p:nvGraphicFramePr>
        <p:xfrm>
          <a:off x="-1" y="407025"/>
          <a:ext cx="12801599" cy="9059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217"/>
                <a:gridCol w="2900265"/>
                <a:gridCol w="2552463"/>
                <a:gridCol w="2435439"/>
                <a:gridCol w="1624445"/>
                <a:gridCol w="2708770"/>
              </a:tblGrid>
              <a:tr h="236065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 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C000"/>
                          </a:solidFill>
                          <a:effectLst/>
                          <a:latin typeface="FunSized" charset="0"/>
                          <a:ea typeface="FunSized" charset="0"/>
                          <a:cs typeface="FunSized" charset="0"/>
                        </a:rPr>
                        <a:t>6</a:t>
                      </a:r>
                      <a:endParaRPr lang="fr-FR" sz="2400" dirty="0" smtClean="0">
                        <a:solidFill>
                          <a:srgbClr val="FFC000"/>
                        </a:solidFill>
                        <a:latin typeface="FunSized" charset="0"/>
                        <a:ea typeface="FunSized" charset="0"/>
                        <a:cs typeface="FunSized" charset="0"/>
                      </a:endParaRPr>
                    </a:p>
                  </a:txBody>
                  <a:tcPr marL="50812" marR="5081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Problèmes et gestion de données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Nombres et calculs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Grandeurs et mesures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Espace et géométrie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35409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39319" marR="39319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Nombres et numération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Calculs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9160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1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</a:p>
                    <a:p>
                      <a:pPr marL="171450" lvl="0" indent="-171450" algn="just">
                        <a:spcAft>
                          <a:spcPts val="0"/>
                        </a:spcAft>
                        <a:buFont typeface=".AppleSystemUIFont" charset="-120"/>
                        <a:buChar char="-"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 « pour apprendre à chercher » : partage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endParaRPr lang="fr-FR" sz="1200" i="1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Dizaines et unités (valeur positionnelle des chiffres)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et écriture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Comparaison, rangement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Ligne graduée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Soustraction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Répertoire additif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sur les dizaines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Doubles et moitiés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Longueur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Mesure par report de l’unité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centimètre 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Repérage dans un quadrillage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Codage de cases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Repérage dans l’espace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Repérage dans l’espace environnant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Polygones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185901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2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Grandeurs et mesures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de partages</a:t>
                      </a:r>
                      <a:endParaRPr lang="fr-FR" sz="1200" i="1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</a:p>
                    <a:p>
                      <a:pPr lvl="0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Relations entre données et questions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Dizaines et unités (valeur positionnelle des chiffres)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nombre 100  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Centaines, dizaines et unités (valeur positionnelle des chiffres)  </a:t>
                      </a:r>
                      <a:endParaRPr lang="fr-FR" sz="12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et écriture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Soustraction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réfléchi ou posé pour l’addition (nombres &lt; 100)  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Passage par la dizaine supérieure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Multiplication et addition itérée  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réfléchi  de produits simples  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Temps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Dates et durées en jours et mois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Reproduction avec la règle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Carré, rectangle (longueur des côtés)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Reproduction de polygones sur quadrillage  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Propriétés géométriques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Points alignés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204492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3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</a:p>
                    <a:p>
                      <a:pPr lvl="0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Chercher toutes les possibilités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Espace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et géométrie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Reproduction à la règle</a:t>
                      </a:r>
                      <a:endParaRPr lang="fr-FR" sz="1200" i="1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Centaines, dizaines et unités (valeur positionnelle des chiffres)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Suites de nombres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Comparaison, rangement 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Soustraction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posé de sommes (nombres &lt; 1 000)  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sur les centaines et les dizaines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réfléchi de produits  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Répertoire multiplicatif (tables de 2 à 5)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par 10 et par 100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de l’heure en heures et demi-heure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Repérage dans l’espace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Points de vue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Propriétés géométriques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Angle droit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Carré, rectangle (angles et côtés)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Reproduction de polygones sur quadrillage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1376555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4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lvl="0" algn="just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Chercher la valeur d’un complément  </a:t>
                      </a:r>
                    </a:p>
                    <a:p>
                      <a:pPr algn="just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Problèmes de groupements réguliers par 2 et par 5 (nombre de groupements)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Décompositions avec 10 et 100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réfléchi de produits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du type 40 × 7, 300 × 3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soustraction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réfléchi de différences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Longueur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mètre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Horaires et durées en heures et minutes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Propriétés géométriques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Angle droit (tracé)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Axe de symétrie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Carré, rectangle (construction)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189276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5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de partage équitable en 2 et en 5 (valeur de chaque part)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Problèmes 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groupements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réguliers par 2 et par 5 (nombre de groupements)  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Espace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et géométrie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pour apprendre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à construire le carré. 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Ligne graduée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soustraction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posé de sommes de plus de 2 nombres  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posé de différences 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réfléchi de produits (multiplicateur &lt; 10)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Approche de la division par 2 et par 5  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Contenance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Comparaison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Longueur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kilomètre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Masse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Comparaison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K-kilogramme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et gramme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Solides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Polyèdres, cubes, pavés droits (reconnaissance, représentation)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Polyèdres, cubes, pavés droits (reproduction)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Times New Roman" charset="0"/>
                        <a:buNone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Carré, rectangle (construction logicielle)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97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1477" y="-100097"/>
            <a:ext cx="1196215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20" dirty="0">
                <a:solidFill>
                  <a:schemeClr val="accent4">
                    <a:lumMod val="60000"/>
                    <a:lumOff val="40000"/>
                  </a:schemeClr>
                </a:solidFill>
                <a:latin typeface="Sketch Match" charset="0"/>
                <a:ea typeface="Sketch Match" charset="0"/>
                <a:cs typeface="Sketch Match" charset="0"/>
              </a:rPr>
              <a:t>Programmation CE2 : Mathématiques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133053"/>
              </p:ext>
            </p:extLst>
          </p:nvPr>
        </p:nvGraphicFramePr>
        <p:xfrm>
          <a:off x="-2" y="367269"/>
          <a:ext cx="12801601" cy="9204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217"/>
                <a:gridCol w="2322011"/>
                <a:gridCol w="1033669"/>
                <a:gridCol w="689114"/>
                <a:gridCol w="861391"/>
                <a:gridCol w="2862470"/>
                <a:gridCol w="1868556"/>
                <a:gridCol w="2584173"/>
              </a:tblGrid>
              <a:tr h="224609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 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C000"/>
                          </a:solidFill>
                          <a:effectLst/>
                          <a:latin typeface="FunSized" charset="0"/>
                          <a:ea typeface="FunSized" charset="0"/>
                          <a:cs typeface="FunSized" charset="0"/>
                        </a:rPr>
                        <a:t>6</a:t>
                      </a:r>
                      <a:endParaRPr lang="fr-FR" sz="2400" dirty="0" smtClean="0">
                        <a:solidFill>
                          <a:srgbClr val="FFC000"/>
                        </a:solidFill>
                        <a:latin typeface="FunSized" charset="0"/>
                        <a:ea typeface="FunSized" charset="0"/>
                        <a:cs typeface="FunSized" charset="0"/>
                      </a:endParaRPr>
                    </a:p>
                  </a:txBody>
                  <a:tcPr marL="50812" marR="5081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Problèmes et gestion de données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Nombres et calculs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Grandeurs et mesures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Espace et géométrie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35937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39319" marR="39319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Nombres et numération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fr-FR" sz="1500" dirty="0">
                          <a:solidFill>
                            <a:schemeClr val="tx1"/>
                          </a:solidFill>
                          <a:effectLst/>
                          <a:latin typeface="Amandine handwriting" charset="0"/>
                          <a:ea typeface="Amandine handwriting" charset="0"/>
                          <a:cs typeface="Amandine handwriting" charset="0"/>
                        </a:rPr>
                        <a:t>Calculs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5265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1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 « pour apprendre à chercher 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 « pour apprendre à chercher » : information sur différents supports </a:t>
                      </a:r>
                      <a:endParaRPr lang="fr-FR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Centaines, dizaines et unités : valeur positionnelle des chiffres, décompositions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et écriture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Comparaison, rangement, encadrement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Ligne graduée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Soustraction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: calcul posé ou en ligne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Groupements itérés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Longueur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Mètre (m)  et centimètre (cm)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Règle graduée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Temps  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Jours, mois et année : calendrier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Dates et durées en mois et jours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Angles droits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Coin du carré et du rectangle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 et rectangle : propriétés des côtés et des angles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197611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2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Espace et géométrie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Banque de problèmes </a:t>
                      </a:r>
                      <a:r>
                        <a:rPr lang="fr-FR" sz="1100" i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La classe de Julien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Banque de problèmes </a:t>
                      </a:r>
                      <a:r>
                        <a:rPr lang="fr-FR" sz="1100" i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Les images d’animaux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9999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Milliers, centaines, dizaines et unités : valeur positionnelle des chiffres, décompositions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Suite de nombres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et écriture  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Centaines, dizaines et unités (valeur positionnelle des chiffres)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Suite de nombres</a:t>
                      </a:r>
                      <a:endParaRPr lang="fr-FR" sz="1100" baseline="0" dirty="0">
                        <a:solidFill>
                          <a:schemeClr val="tx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par 10, 100 /20, 500...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: calcul réfléchi et posé (multiplicateur &lt; 10 ou du type 40...)  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 soustraction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Complément et différence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de l’heure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Heures et minutes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Longueur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Centimètre (cm) et millimètre (mm)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Longueur d’une ligne brisée, périmètre d’un polygone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Alignement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Points alignés, milieu d’un segment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Carré, rectangle, triangle rectangle : reproduction, construction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Reproduction sur quadrillage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169380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3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 pour apprendre à chercher : essais et ajustements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Espace et géométrie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Carrés et demi-cercles </a:t>
                      </a:r>
                      <a:r>
                        <a:rPr lang="fr-FR" sz="1100" i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jusqu’à 9999</a:t>
                      </a:r>
                      <a:endParaRPr lang="fr-FR" sz="1100" baseline="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Ligne graduée : placement approché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100" baseline="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Addition, soustraction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err="1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Estmation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de sommes et de différences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liés à des écarts, à des comparaisons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Multiplication, division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: calcul réfléchi/calcul posé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avec parenthèses et calculatrice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Gérer un calcul </a:t>
                      </a:r>
                    </a:p>
                    <a:p>
                      <a:endParaRPr lang="fr-FR" sz="1100" dirty="0"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300" dirty="0"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Durées en heures et minutes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Contenance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Litre (L), décilitre (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dL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), centilitre (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cL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)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171450" lvl="0" indent="-171450">
                        <a:buFont typeface=".AppleSystemUIFont" charset="-120"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Cercle : reproduction, construction, description </a:t>
                      </a:r>
                    </a:p>
                    <a:p>
                      <a:pPr algn="ctr"/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Polyèdres</a:t>
                      </a:r>
                      <a:endParaRPr lang="fr-FR" sz="1100" kern="12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171450" lvl="0" indent="-171450">
                        <a:buFont typeface=".AppleSystemUIFont" charset="-120"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Description, reproduction</a:t>
                      </a:r>
                      <a:r>
                        <a:rPr lang="fr-FR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: 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Cube, pavé droit,</a:t>
                      </a:r>
                      <a:r>
                        <a:rPr lang="fr-FR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  <a:r>
                        <a:rPr lang="fr-FR" sz="1100" kern="12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Patron d’un cube 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169380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4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Tableaux et diagrammes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 pour apprendre à chercher : déduction, étapes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Grandeurs et mesures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Banque de problèmes </a:t>
                      </a:r>
                      <a:r>
                        <a:rPr lang="fr-FR" sz="1100" i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 gouter d’anniversaire </a:t>
                      </a:r>
                      <a:r>
                        <a:rPr lang="fr-FR" sz="1100" i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&amp; </a:t>
                      </a:r>
                      <a:r>
                        <a:rPr lang="fr-FR" sz="1100" i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L’emploi du temps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charset="0"/>
                        <a:buNone/>
                      </a:pPr>
                      <a:endParaRPr lang="fr-FR" sz="1100" baseline="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Addition, soustraction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liés à des augmentations et de diminutions (état initial, valeur de la transformation)  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Multiplication, division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de partage équitable/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de 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groupements réguliers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Division : calcul réfléchi (diviseur &lt; 10 ou égal à 10 ou 100)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 avec parenthèses et calculatrice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Gérer un calcul </a:t>
                      </a: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3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Temps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Durées en minutes et secondes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Longueur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Kilomètre (km) et mètre (m)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Figures planes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Carré, rectangle : programmation du tracé sur un écran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Description de figures complexes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Symétrie axiale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Axe de symétrie d’une figure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Figure superposable à elle-même dans un retournement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  <a:tr h="169380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  <a:latin typeface="Anime Ace 2.0 BB" charset="0"/>
                          <a:ea typeface="Anime Ace 2.0 BB" charset="0"/>
                          <a:cs typeface="Anime Ace 2.0 BB" charset="0"/>
                        </a:rPr>
                        <a:t>Période 5</a:t>
                      </a:r>
                      <a:endParaRPr lang="fr-FR" sz="1400" dirty="0">
                        <a:solidFill>
                          <a:schemeClr val="tx1"/>
                        </a:solidFill>
                        <a:latin typeface="Anime Ace 2.0 BB" charset="0"/>
                        <a:ea typeface="Anime Ace 2.0 BB" charset="0"/>
                        <a:cs typeface="Anime Ace 2.0 BB" charset="0"/>
                      </a:endParaRPr>
                    </a:p>
                  </a:txBody>
                  <a:tcPr marL="128016" marR="128016" marT="64008" marB="64008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Nombres et calculs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 pour apprendre à chercher : déduction, étapes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 pour apprendre à chercher : sélectionner les informations, étapes  </a:t>
                      </a:r>
                      <a:r>
                        <a:rPr lang="fr-FR" sz="1100" i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Grandeurs et mesures</a:t>
                      </a:r>
                      <a:endParaRPr lang="fr-FR" sz="1100" dirty="0" smtClean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Banque de problèmes </a:t>
                      </a:r>
                      <a:r>
                        <a:rPr lang="fr-FR" sz="1100" i="1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L’emploi du temps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CC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/>
                      <a:r>
                        <a:rPr lang="fr-FR" sz="1100" b="1" dirty="0" smtClean="0">
                          <a:solidFill>
                            <a:schemeClr val="dk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de groupements réguliers </a:t>
                      </a:r>
                      <a:r>
                        <a:rPr lang="fr-FR" sz="1100" dirty="0" smtClean="0">
                          <a:solidFill>
                            <a:schemeClr val="dk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</a:p>
                    <a:p>
                      <a:pPr marL="171450" lvl="0" indent="-171450" algn="just">
                        <a:buFont typeface=".AppleSystemUIFont" charset="-120"/>
                        <a:buChar char="-"/>
                      </a:pPr>
                      <a:r>
                        <a:rPr lang="fr-FR" sz="1100" dirty="0" smtClean="0">
                          <a:solidFill>
                            <a:schemeClr val="dk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Division : calcul réfléchi (diviseur &lt; 10 ou égal à 10 ou 100)   </a:t>
                      </a:r>
                    </a:p>
                    <a:p>
                      <a:pPr marL="171450" lvl="0" indent="-171450" algn="just">
                        <a:buFont typeface=".AppleSystemUIFont" charset="-120"/>
                        <a:buChar char="-"/>
                      </a:pPr>
                      <a:r>
                        <a:rPr lang="fr-FR" sz="1100" dirty="0" smtClean="0">
                          <a:solidFill>
                            <a:schemeClr val="dk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Problèmes liés à des déplacements sur une ligne graduée  </a:t>
                      </a:r>
                    </a:p>
                    <a:p>
                      <a:pPr marL="171450" lvl="0" indent="-171450" algn="just">
                        <a:buFont typeface=".AppleSystemUIFont" charset="-120"/>
                        <a:buChar char="-"/>
                      </a:pPr>
                      <a:r>
                        <a:rPr lang="fr-FR" sz="1100" dirty="0" smtClean="0">
                          <a:solidFill>
                            <a:schemeClr val="dk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Produits et quotients égaux</a:t>
                      </a:r>
                    </a:p>
                    <a:p>
                      <a:pPr algn="ctr"/>
                      <a:r>
                        <a:rPr lang="fr-FR" sz="1100" b="1" dirty="0" smtClean="0">
                          <a:solidFill>
                            <a:schemeClr val="dk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Addition, soustraction</a:t>
                      </a:r>
                      <a:endParaRPr lang="fr-FR" sz="1100" dirty="0" smtClean="0">
                        <a:solidFill>
                          <a:schemeClr val="dk1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171450" indent="-171450" algn="just">
                        <a:buFont typeface=".AppleSystemUIFont" charset="-120"/>
                        <a:buChar char="-"/>
                      </a:pPr>
                      <a:r>
                        <a:rPr lang="fr-FR" sz="1100" dirty="0" smtClean="0">
                          <a:solidFill>
                            <a:schemeClr val="dk1"/>
                          </a:solidFill>
                          <a:latin typeface="Chalkboard" charset="0"/>
                          <a:ea typeface="Chalkboard" charset="0"/>
                          <a:cs typeface="Chalkboard" charset="0"/>
                        </a:rPr>
                        <a:t>Sommes et différences égales </a:t>
                      </a:r>
                    </a:p>
                    <a:p>
                      <a:pPr marL="171450" indent="-171450" algn="just">
                        <a:buFont typeface=".AppleSystemUIFont" charset="-120"/>
                        <a:buChar char="-"/>
                      </a:pPr>
                      <a:r>
                        <a:rPr lang="fr-FR" sz="11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Calcul posé de différences </a:t>
                      </a:r>
                    </a:p>
                    <a:p>
                      <a:pPr algn="ctr" defTabSz="1280160">
                        <a:defRPr/>
                      </a:pPr>
                      <a:r>
                        <a:rPr lang="fr-FR" sz="1100" b="1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Multiplication division</a:t>
                      </a:r>
                      <a:r>
                        <a:rPr lang="fr-FR" sz="11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 </a:t>
                      </a:r>
                    </a:p>
                    <a:p>
                      <a:pPr marL="171450" lvl="0" indent="-171450" algn="just">
                        <a:buFont typeface=".AppleSystemUIFont" charset="-120"/>
                        <a:buChar char="-"/>
                      </a:pPr>
                      <a:r>
                        <a:rPr lang="fr-FR" sz="11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Calcul réfléchi de produits (multiplicateur &lt; 10)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/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a:txBody>
                  <a:tcPr marL="50812" marR="508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E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Masse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Comparer, mesurer des masses (kg et g)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Calculer des masses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Grandeurs et unités de mesure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Unités du système métrique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Repérage dans un espace familier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et utilisation d’un plan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Polyèdres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Différents points de vue : photographies, dessins...  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Repérage dans un espace plus vaste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  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charset="0"/>
                        <a:buChar char="-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Chalkboard" charset="0"/>
                          <a:cs typeface="Chalkboard" charset="0"/>
                        </a:rPr>
                        <a:t>Lecture et utilisation d’une carte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7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9821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1061</TotalTime>
  <Words>2118</Words>
  <Application>Microsoft Macintosh PowerPoint</Application>
  <PresentationFormat>Format A3 (297x420 mm)</PresentationFormat>
  <Paragraphs>600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21" baseType="lpstr">
      <vt:lpstr>.AppleSystemUIFont</vt:lpstr>
      <vt:lpstr>Amandine handwriting</vt:lpstr>
      <vt:lpstr>Anime Ace 2.0 BB</vt:lpstr>
      <vt:lpstr>Calibri</vt:lpstr>
      <vt:lpstr>Calibri Light</vt:lpstr>
      <vt:lpstr>Chalkboard</vt:lpstr>
      <vt:lpstr>Comic Sans MS</vt:lpstr>
      <vt:lpstr>Cursive standard</vt:lpstr>
      <vt:lpstr>FunSized</vt:lpstr>
      <vt:lpstr>Sketch Match</vt:lpstr>
      <vt:lpstr>Times New Roman</vt:lpstr>
      <vt:lpstr>Wingdings</vt:lpstr>
      <vt:lpstr>Arial</vt:lpstr>
      <vt:lpstr>Thème Office</vt:lpstr>
      <vt:lpstr>Présentation PowerPoint</vt:lpstr>
      <vt:lpstr>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59</cp:revision>
  <cp:lastPrinted>2017-07-06T16:15:02Z</cp:lastPrinted>
  <dcterms:created xsi:type="dcterms:W3CDTF">2017-05-06T14:42:49Z</dcterms:created>
  <dcterms:modified xsi:type="dcterms:W3CDTF">2017-07-06T16:15:04Z</dcterms:modified>
</cp:coreProperties>
</file>