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6858000" cy="9144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011" autoAdjust="0"/>
  </p:normalViewPr>
  <p:slideViewPr>
    <p:cSldViewPr>
      <p:cViewPr>
        <p:scale>
          <a:sx n="98" d="100"/>
          <a:sy n="98" d="100"/>
        </p:scale>
        <p:origin x="-1200" y="27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27D74-6DE6-491D-B187-82F9F83D6CD2}" type="datetimeFigureOut">
              <a:rPr lang="fr-FR" smtClean="0"/>
              <a:pPr/>
              <a:t>06/09/2011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996BE-92F8-483C-8BFE-4BC6FA760F3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27D74-6DE6-491D-B187-82F9F83D6CD2}" type="datetimeFigureOut">
              <a:rPr lang="fr-FR" smtClean="0"/>
              <a:pPr/>
              <a:t>06/09/2011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996BE-92F8-483C-8BFE-4BC6FA760F3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27D74-6DE6-491D-B187-82F9F83D6CD2}" type="datetimeFigureOut">
              <a:rPr lang="fr-FR" smtClean="0"/>
              <a:pPr/>
              <a:t>06/09/2011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996BE-92F8-483C-8BFE-4BC6FA760F3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27D74-6DE6-491D-B187-82F9F83D6CD2}" type="datetimeFigureOut">
              <a:rPr lang="fr-FR" smtClean="0"/>
              <a:pPr/>
              <a:t>06/09/2011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996BE-92F8-483C-8BFE-4BC6FA760F3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27D74-6DE6-491D-B187-82F9F83D6CD2}" type="datetimeFigureOut">
              <a:rPr lang="fr-FR" smtClean="0"/>
              <a:pPr/>
              <a:t>06/09/2011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996BE-92F8-483C-8BFE-4BC6FA760F3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27D74-6DE6-491D-B187-82F9F83D6CD2}" type="datetimeFigureOut">
              <a:rPr lang="fr-FR" smtClean="0"/>
              <a:pPr/>
              <a:t>06/09/2011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996BE-92F8-483C-8BFE-4BC6FA760F3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27D74-6DE6-491D-B187-82F9F83D6CD2}" type="datetimeFigureOut">
              <a:rPr lang="fr-FR" smtClean="0"/>
              <a:pPr/>
              <a:t>06/09/2011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996BE-92F8-483C-8BFE-4BC6FA760F3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27D74-6DE6-491D-B187-82F9F83D6CD2}" type="datetimeFigureOut">
              <a:rPr lang="fr-FR" smtClean="0"/>
              <a:pPr/>
              <a:t>06/09/2011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996BE-92F8-483C-8BFE-4BC6FA760F3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27D74-6DE6-491D-B187-82F9F83D6CD2}" type="datetimeFigureOut">
              <a:rPr lang="fr-FR" smtClean="0"/>
              <a:pPr/>
              <a:t>06/09/2011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996BE-92F8-483C-8BFE-4BC6FA760F3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27D74-6DE6-491D-B187-82F9F83D6CD2}" type="datetimeFigureOut">
              <a:rPr lang="fr-FR" smtClean="0"/>
              <a:pPr/>
              <a:t>06/09/2011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996BE-92F8-483C-8BFE-4BC6FA760F3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27D74-6DE6-491D-B187-82F9F83D6CD2}" type="datetimeFigureOut">
              <a:rPr lang="fr-FR" smtClean="0"/>
              <a:pPr/>
              <a:t>06/09/2011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996BE-92F8-483C-8BFE-4BC6FA760F3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827D74-6DE6-491D-B187-82F9F83D6CD2}" type="datetimeFigureOut">
              <a:rPr lang="fr-FR" smtClean="0"/>
              <a:pPr/>
              <a:t>06/09/2011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B996BE-92F8-483C-8BFE-4BC6FA760F3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476672" y="971600"/>
          <a:ext cx="6264696" cy="50249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8187"/>
                <a:gridCol w="4786509"/>
              </a:tblGrid>
              <a:tr h="404505"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>
                          <a:solidFill>
                            <a:schemeClr val="tx1"/>
                          </a:solidFill>
                          <a:latin typeface="Pere Castor" pitchFamily="2" charset="0"/>
                        </a:rPr>
                        <a:t>Observations</a:t>
                      </a:r>
                      <a:endParaRPr lang="fr-FR" sz="1600" b="0" dirty="0">
                        <a:solidFill>
                          <a:schemeClr val="tx1"/>
                        </a:solidFill>
                        <a:latin typeface="Pere Castor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>
                          <a:solidFill>
                            <a:schemeClr val="tx1"/>
                          </a:solidFill>
                          <a:latin typeface="Pere Castor" pitchFamily="2" charset="0"/>
                        </a:rPr>
                        <a:t>Remarques</a:t>
                      </a:r>
                      <a:endParaRPr lang="fr-FR" sz="1600" b="0" dirty="0">
                        <a:solidFill>
                          <a:schemeClr val="tx1"/>
                        </a:solidFill>
                        <a:latin typeface="Pere Castor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043767"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Pere Castor" pitchFamily="2" charset="0"/>
                        </a:rPr>
                        <a:t>Plan de la classe</a:t>
                      </a:r>
                      <a:endParaRPr lang="fr-FR" sz="1400" b="0" dirty="0">
                        <a:solidFill>
                          <a:schemeClr val="tx1"/>
                        </a:solidFill>
                        <a:latin typeface="Pere Castor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400" b="0" dirty="0" smtClean="0">
                        <a:solidFill>
                          <a:schemeClr val="tx1"/>
                        </a:solidFill>
                        <a:latin typeface="Pere Castor" pitchFamily="2" charset="0"/>
                      </a:endParaRPr>
                    </a:p>
                    <a:p>
                      <a:endParaRPr lang="fr-FR" sz="1400" b="0" dirty="0" smtClean="0">
                        <a:solidFill>
                          <a:schemeClr val="tx1"/>
                        </a:solidFill>
                        <a:latin typeface="Pere Castor" pitchFamily="2" charset="0"/>
                      </a:endParaRPr>
                    </a:p>
                    <a:p>
                      <a:endParaRPr lang="fr-FR" sz="1400" b="0" dirty="0" smtClean="0">
                        <a:solidFill>
                          <a:schemeClr val="tx1"/>
                        </a:solidFill>
                        <a:latin typeface="Pere Castor" pitchFamily="2" charset="0"/>
                      </a:endParaRPr>
                    </a:p>
                    <a:p>
                      <a:endParaRPr lang="fr-FR" sz="1400" b="0" dirty="0" smtClean="0">
                        <a:solidFill>
                          <a:schemeClr val="tx1"/>
                        </a:solidFill>
                        <a:latin typeface="Pere Castor" pitchFamily="2" charset="0"/>
                      </a:endParaRPr>
                    </a:p>
                    <a:p>
                      <a:endParaRPr lang="fr-FR" sz="1400" b="0" dirty="0" smtClean="0">
                        <a:solidFill>
                          <a:schemeClr val="tx1"/>
                        </a:solidFill>
                        <a:latin typeface="Pere Castor" pitchFamily="2" charset="0"/>
                      </a:endParaRPr>
                    </a:p>
                    <a:p>
                      <a:endParaRPr lang="fr-FR" sz="1400" b="0" dirty="0" smtClean="0">
                        <a:solidFill>
                          <a:schemeClr val="tx1"/>
                        </a:solidFill>
                        <a:latin typeface="Pere Castor" pitchFamily="2" charset="0"/>
                      </a:endParaRPr>
                    </a:p>
                    <a:p>
                      <a:endParaRPr lang="fr-FR" sz="1400" b="0" dirty="0" smtClean="0">
                        <a:solidFill>
                          <a:schemeClr val="tx1"/>
                        </a:solidFill>
                        <a:latin typeface="Pere Castor" pitchFamily="2" charset="0"/>
                      </a:endParaRPr>
                    </a:p>
                    <a:p>
                      <a:endParaRPr lang="fr-FR" sz="1400" b="0" dirty="0" smtClean="0">
                        <a:solidFill>
                          <a:schemeClr val="tx1"/>
                        </a:solidFill>
                        <a:latin typeface="Pere Castor" pitchFamily="2" charset="0"/>
                      </a:endParaRPr>
                    </a:p>
                    <a:p>
                      <a:endParaRPr lang="fr-FR" sz="1400" b="0" dirty="0">
                        <a:solidFill>
                          <a:schemeClr val="tx1"/>
                        </a:solidFill>
                        <a:latin typeface="Pere Castor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4505"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Pere Castor" pitchFamily="2" charset="0"/>
                        </a:rPr>
                        <a:t>Effectif</a:t>
                      </a:r>
                      <a:endParaRPr lang="fr-FR" sz="1400" b="0" dirty="0">
                        <a:solidFill>
                          <a:schemeClr val="tx1"/>
                        </a:solidFill>
                        <a:latin typeface="Pere Castor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400" b="0" dirty="0">
                        <a:solidFill>
                          <a:schemeClr val="tx1"/>
                        </a:solidFill>
                        <a:latin typeface="Pere Castor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65199"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Pere Castor" pitchFamily="2" charset="0"/>
                        </a:rPr>
                        <a:t>Place de l’élève dans la classe</a:t>
                      </a:r>
                      <a:endParaRPr lang="fr-FR" sz="1400" b="0" dirty="0">
                        <a:solidFill>
                          <a:schemeClr val="tx1"/>
                        </a:solidFill>
                        <a:latin typeface="Pere Castor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400" b="0" dirty="0">
                        <a:solidFill>
                          <a:schemeClr val="tx1"/>
                        </a:solidFill>
                        <a:latin typeface="Pere Castor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97928">
                <a:tc>
                  <a:txBody>
                    <a:bodyPr/>
                    <a:lstStyle/>
                    <a:p>
                      <a:pPr algn="l"/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Pere Castor" pitchFamily="2" charset="0"/>
                        </a:rPr>
                        <a:t>Accessibilité</a:t>
                      </a:r>
                      <a:r>
                        <a:rPr lang="fr-FR" sz="1400" b="0" baseline="0" dirty="0" smtClean="0">
                          <a:solidFill>
                            <a:schemeClr val="tx1"/>
                          </a:solidFill>
                          <a:latin typeface="Pere Castor" pitchFamily="2" charset="0"/>
                        </a:rPr>
                        <a:t> : </a:t>
                      </a:r>
                    </a:p>
                    <a:p>
                      <a:pPr algn="l"/>
                      <a:r>
                        <a:rPr lang="fr-FR" sz="1400" b="0" baseline="0" dirty="0" smtClean="0">
                          <a:solidFill>
                            <a:schemeClr val="tx1"/>
                          </a:solidFill>
                          <a:latin typeface="Pere Castor" pitchFamily="2" charset="0"/>
                        </a:rPr>
                        <a:t>-des allées </a:t>
                      </a:r>
                    </a:p>
                    <a:p>
                      <a:pPr algn="l"/>
                      <a:r>
                        <a:rPr lang="fr-FR" sz="1400" b="0" baseline="0" dirty="0" smtClean="0">
                          <a:solidFill>
                            <a:schemeClr val="tx1"/>
                          </a:solidFill>
                          <a:latin typeface="Pere Castor" pitchFamily="2" charset="0"/>
                        </a:rPr>
                        <a:t>-des lieux de la classe</a:t>
                      </a:r>
                      <a:endParaRPr lang="fr-FR" sz="1400" b="0" dirty="0" smtClean="0">
                        <a:solidFill>
                          <a:schemeClr val="tx1"/>
                        </a:solidFill>
                        <a:latin typeface="Pere Castor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400" b="0" dirty="0">
                        <a:solidFill>
                          <a:schemeClr val="tx1"/>
                        </a:solidFill>
                        <a:latin typeface="Pere Castor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4505"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Pere Castor" pitchFamily="2" charset="0"/>
                        </a:rPr>
                        <a:t>Type de tableau</a:t>
                      </a:r>
                      <a:r>
                        <a:rPr lang="fr-FR" sz="1400" b="0" baseline="0" dirty="0" smtClean="0">
                          <a:solidFill>
                            <a:schemeClr val="tx1"/>
                          </a:solidFill>
                          <a:latin typeface="Pere Castor" pitchFamily="2" charset="0"/>
                        </a:rPr>
                        <a:t> </a:t>
                      </a:r>
                      <a:endParaRPr lang="fr-FR" sz="1400" b="0" dirty="0">
                        <a:solidFill>
                          <a:schemeClr val="tx1"/>
                        </a:solidFill>
                        <a:latin typeface="Pere Castor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400" b="0" dirty="0">
                        <a:solidFill>
                          <a:schemeClr val="tx1"/>
                        </a:solidFill>
                        <a:latin typeface="Pere Castor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4505"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Pere Castor" pitchFamily="2" charset="0"/>
                        </a:rPr>
                        <a:t>Estrade </a:t>
                      </a:r>
                      <a:endParaRPr lang="fr-FR" sz="1400" b="0" dirty="0">
                        <a:solidFill>
                          <a:schemeClr val="tx1"/>
                        </a:solidFill>
                        <a:latin typeface="Pere Castor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400" b="0" dirty="0">
                        <a:solidFill>
                          <a:schemeClr val="tx1"/>
                        </a:solidFill>
                        <a:latin typeface="Pere Castor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404664" y="571490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 smtClean="0">
                <a:latin typeface="Pere Castor" pitchFamily="2" charset="0"/>
              </a:rPr>
              <a:t>La classe</a:t>
            </a:r>
            <a:endParaRPr lang="fr-FR" b="1" u="sng" dirty="0">
              <a:latin typeface="Pere Castor" pitchFamily="2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32656" y="6156176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 smtClean="0">
                <a:latin typeface="Pere Castor" pitchFamily="2" charset="0"/>
              </a:rPr>
              <a:t>Le poste de travail (installation devant la table)</a:t>
            </a:r>
            <a:endParaRPr lang="fr-FR" b="1" u="sng" dirty="0">
              <a:latin typeface="Pere Castor" pitchFamily="2" charset="0"/>
            </a:endParaRPr>
          </a:p>
        </p:txBody>
      </p:sp>
      <p:graphicFrame>
        <p:nvGraphicFramePr>
          <p:cNvPr id="8" name="Tableau 7"/>
          <p:cNvGraphicFramePr>
            <a:graphicFrameLocks noGrp="1"/>
          </p:cNvGraphicFramePr>
          <p:nvPr/>
        </p:nvGraphicFramePr>
        <p:xfrm>
          <a:off x="476672" y="6588224"/>
          <a:ext cx="6264696" cy="22322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6174"/>
                <a:gridCol w="4698522"/>
              </a:tblGrid>
              <a:tr h="456523"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Pere Castor" pitchFamily="2" charset="0"/>
                        </a:rPr>
                        <a:t>Observations</a:t>
                      </a:r>
                      <a:endParaRPr lang="fr-FR" sz="1400" b="0" dirty="0">
                        <a:solidFill>
                          <a:schemeClr val="tx1"/>
                        </a:solidFill>
                        <a:latin typeface="Pere Castor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dirty="0" smtClean="0">
                          <a:solidFill>
                            <a:schemeClr val="tx1"/>
                          </a:solidFill>
                          <a:latin typeface="Pere Castor" pitchFamily="2" charset="0"/>
                        </a:rPr>
                        <a:t>Remarques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91908"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solidFill>
                            <a:schemeClr val="tx1"/>
                          </a:solidFill>
                          <a:latin typeface="Pere Castor" pitchFamily="2" charset="0"/>
                        </a:rPr>
                        <a:t>Type de table (réglable en hauteur ? / Inclinaison )</a:t>
                      </a:r>
                      <a:endParaRPr lang="fr-FR" sz="1400" dirty="0">
                        <a:solidFill>
                          <a:schemeClr val="tx1"/>
                        </a:solidFill>
                        <a:latin typeface="Pere Castor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solidFill>
                          <a:schemeClr val="tx1"/>
                        </a:solidFill>
                        <a:latin typeface="Pere Castor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91908"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solidFill>
                            <a:schemeClr val="tx1"/>
                          </a:solidFill>
                          <a:latin typeface="Pere Castor" pitchFamily="2" charset="0"/>
                        </a:rPr>
                        <a:t>Siège assurant une bonne installation</a:t>
                      </a:r>
                      <a:endParaRPr lang="fr-FR" sz="1400" dirty="0">
                        <a:solidFill>
                          <a:schemeClr val="tx1"/>
                        </a:solidFill>
                        <a:latin typeface="Pere Castor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solidFill>
                          <a:schemeClr val="tx1"/>
                        </a:solidFill>
                        <a:latin typeface="Pere Castor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9190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>
                          <a:solidFill>
                            <a:schemeClr val="tx1"/>
                          </a:solidFill>
                          <a:latin typeface="Pere Castor" pitchFamily="2" charset="0"/>
                        </a:rPr>
                        <a:t>Rangement du sac /casier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solidFill>
                          <a:schemeClr val="tx1"/>
                        </a:solidFill>
                        <a:latin typeface="Pere Castor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pSp>
        <p:nvGrpSpPr>
          <p:cNvPr id="13" name="Groupe 12"/>
          <p:cNvGrpSpPr/>
          <p:nvPr/>
        </p:nvGrpSpPr>
        <p:grpSpPr>
          <a:xfrm>
            <a:off x="0" y="0"/>
            <a:ext cx="6858000" cy="611560"/>
            <a:chOff x="0" y="0"/>
            <a:chExt cx="6858000" cy="611560"/>
          </a:xfrm>
        </p:grpSpPr>
        <p:grpSp>
          <p:nvGrpSpPr>
            <p:cNvPr id="11" name="Groupe 10"/>
            <p:cNvGrpSpPr/>
            <p:nvPr/>
          </p:nvGrpSpPr>
          <p:grpSpPr>
            <a:xfrm>
              <a:off x="0" y="0"/>
              <a:ext cx="6858000" cy="611560"/>
              <a:chOff x="0" y="0"/>
              <a:chExt cx="6858000" cy="611560"/>
            </a:xfrm>
          </p:grpSpPr>
          <p:sp>
            <p:nvSpPr>
              <p:cNvPr id="5" name="Rectangle 4"/>
              <p:cNvSpPr/>
              <p:nvPr/>
            </p:nvSpPr>
            <p:spPr>
              <a:xfrm>
                <a:off x="0" y="0"/>
                <a:ext cx="6858000" cy="61156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sz="2400" dirty="0" smtClean="0">
                    <a:solidFill>
                      <a:schemeClr val="tx1"/>
                    </a:solidFill>
                    <a:latin typeface="Pere Castor" pitchFamily="2" charset="0"/>
                  </a:rPr>
                  <a:t>Grille d’observation</a:t>
                </a:r>
              </a:p>
            </p:txBody>
          </p:sp>
          <p:cxnSp>
            <p:nvCxnSpPr>
              <p:cNvPr id="10" name="Connecteur droit 9"/>
              <p:cNvCxnSpPr/>
              <p:nvPr/>
            </p:nvCxnSpPr>
            <p:spPr>
              <a:xfrm>
                <a:off x="0" y="611560"/>
                <a:ext cx="6858000" cy="0"/>
              </a:xfrm>
              <a:prstGeom prst="line">
                <a:avLst/>
              </a:prstGeom>
              <a:ln w="635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" name="Ellipse 11"/>
            <p:cNvSpPr/>
            <p:nvPr/>
          </p:nvSpPr>
          <p:spPr>
            <a:xfrm>
              <a:off x="6021288" y="0"/>
              <a:ext cx="504056" cy="539552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100" dirty="0" smtClean="0">
                  <a:solidFill>
                    <a:schemeClr val="tx1"/>
                  </a:solidFill>
                  <a:latin typeface="Pere Castor" pitchFamily="2" charset="0"/>
                </a:rPr>
                <a:t>DM</a:t>
              </a:r>
              <a:endParaRPr lang="fr-FR" sz="1100" dirty="0">
                <a:solidFill>
                  <a:schemeClr val="tx1"/>
                </a:solidFill>
                <a:latin typeface="Pere Castor" pitchFamily="2" charset="0"/>
              </a:endParaRPr>
            </a:p>
          </p:txBody>
        </p:sp>
      </p:grpSp>
      <p:cxnSp>
        <p:nvCxnSpPr>
          <p:cNvPr id="15" name="Connecteur droit 14"/>
          <p:cNvCxnSpPr/>
          <p:nvPr/>
        </p:nvCxnSpPr>
        <p:spPr>
          <a:xfrm rot="5400000">
            <a:off x="-4266220" y="4877780"/>
            <a:ext cx="85324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 rot="5400000">
            <a:off x="-4266220" y="4877780"/>
            <a:ext cx="85324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 rot="5400000">
            <a:off x="-4077580" y="4877780"/>
            <a:ext cx="853244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Ellipse 21"/>
          <p:cNvSpPr/>
          <p:nvPr/>
        </p:nvSpPr>
        <p:spPr>
          <a:xfrm>
            <a:off x="72008" y="1115616"/>
            <a:ext cx="260648" cy="288032"/>
          </a:xfrm>
          <a:prstGeom prst="ellipse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Ellipse 22"/>
          <p:cNvSpPr/>
          <p:nvPr/>
        </p:nvSpPr>
        <p:spPr>
          <a:xfrm>
            <a:off x="44624" y="4499992"/>
            <a:ext cx="260648" cy="288032"/>
          </a:xfrm>
          <a:prstGeom prst="ellipse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Ellipse 23"/>
          <p:cNvSpPr/>
          <p:nvPr/>
        </p:nvSpPr>
        <p:spPr>
          <a:xfrm>
            <a:off x="72008" y="8460432"/>
            <a:ext cx="260648" cy="288032"/>
          </a:xfrm>
          <a:prstGeom prst="ellipse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"/>
          <p:cNvGrpSpPr/>
          <p:nvPr/>
        </p:nvGrpSpPr>
        <p:grpSpPr>
          <a:xfrm>
            <a:off x="0" y="0"/>
            <a:ext cx="6858000" cy="611560"/>
            <a:chOff x="0" y="0"/>
            <a:chExt cx="6858000" cy="611560"/>
          </a:xfrm>
        </p:grpSpPr>
        <p:grpSp>
          <p:nvGrpSpPr>
            <p:cNvPr id="3" name="Groupe 10"/>
            <p:cNvGrpSpPr/>
            <p:nvPr/>
          </p:nvGrpSpPr>
          <p:grpSpPr>
            <a:xfrm>
              <a:off x="0" y="0"/>
              <a:ext cx="6858000" cy="611560"/>
              <a:chOff x="0" y="0"/>
              <a:chExt cx="6858000" cy="611560"/>
            </a:xfrm>
          </p:grpSpPr>
          <p:sp>
            <p:nvSpPr>
              <p:cNvPr id="5" name="Rectangle 4"/>
              <p:cNvSpPr/>
              <p:nvPr/>
            </p:nvSpPr>
            <p:spPr>
              <a:xfrm>
                <a:off x="0" y="0"/>
                <a:ext cx="6858000" cy="61156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sz="2400" dirty="0" smtClean="0">
                    <a:solidFill>
                      <a:schemeClr val="tx1"/>
                    </a:solidFill>
                    <a:latin typeface="Pere Castor" pitchFamily="2" charset="0"/>
                  </a:rPr>
                  <a:t>Grille d’observation</a:t>
                </a:r>
              </a:p>
            </p:txBody>
          </p:sp>
          <p:cxnSp>
            <p:nvCxnSpPr>
              <p:cNvPr id="6" name="Connecteur droit 5"/>
              <p:cNvCxnSpPr/>
              <p:nvPr/>
            </p:nvCxnSpPr>
            <p:spPr>
              <a:xfrm>
                <a:off x="0" y="611560"/>
                <a:ext cx="6858000" cy="0"/>
              </a:xfrm>
              <a:prstGeom prst="line">
                <a:avLst/>
              </a:prstGeom>
              <a:ln w="635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" name="Ellipse 3"/>
            <p:cNvSpPr/>
            <p:nvPr/>
          </p:nvSpPr>
          <p:spPr>
            <a:xfrm>
              <a:off x="6021288" y="0"/>
              <a:ext cx="504056" cy="539552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100" dirty="0" smtClean="0">
                  <a:solidFill>
                    <a:schemeClr val="tx1"/>
                  </a:solidFill>
                  <a:latin typeface="Pere Castor" pitchFamily="2" charset="0"/>
                </a:rPr>
                <a:t>DM</a:t>
              </a:r>
              <a:endParaRPr lang="fr-FR" sz="1100" dirty="0">
                <a:solidFill>
                  <a:schemeClr val="tx1"/>
                </a:solidFill>
                <a:latin typeface="Pere Castor" pitchFamily="2" charset="0"/>
              </a:endParaRPr>
            </a:p>
          </p:txBody>
        </p:sp>
      </p:grpSp>
      <p:sp>
        <p:nvSpPr>
          <p:cNvPr id="7" name="ZoneTexte 6"/>
          <p:cNvSpPr txBox="1"/>
          <p:nvPr/>
        </p:nvSpPr>
        <p:spPr>
          <a:xfrm>
            <a:off x="360040" y="683568"/>
            <a:ext cx="4149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u="sng" dirty="0" smtClean="0">
                <a:latin typeface="Pere Castor" pitchFamily="2" charset="0"/>
              </a:rPr>
              <a:t>Accompagnement</a:t>
            </a:r>
            <a:endParaRPr lang="fr-FR" sz="2000" b="1" u="sng" dirty="0">
              <a:latin typeface="Pere Castor" pitchFamily="2" charset="0"/>
            </a:endParaRPr>
          </a:p>
        </p:txBody>
      </p:sp>
      <p:graphicFrame>
        <p:nvGraphicFramePr>
          <p:cNvPr id="8" name="Tableau 7"/>
          <p:cNvGraphicFramePr>
            <a:graphicFrameLocks noGrp="1"/>
          </p:cNvGraphicFramePr>
          <p:nvPr/>
        </p:nvGraphicFramePr>
        <p:xfrm>
          <a:off x="404664" y="1187624"/>
          <a:ext cx="6336704" cy="2559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5177"/>
                <a:gridCol w="4841527"/>
              </a:tblGrid>
              <a:tr h="404505"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>
                          <a:solidFill>
                            <a:schemeClr val="tx1"/>
                          </a:solidFill>
                          <a:latin typeface="Pere Castor" pitchFamily="2" charset="0"/>
                        </a:rPr>
                        <a:t>Observations</a:t>
                      </a:r>
                      <a:endParaRPr lang="fr-FR" sz="1600" b="0" dirty="0">
                        <a:solidFill>
                          <a:schemeClr val="tx1"/>
                        </a:solidFill>
                        <a:latin typeface="Pere Castor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dirty="0" smtClean="0">
                          <a:solidFill>
                            <a:schemeClr val="tx1"/>
                          </a:solidFill>
                          <a:latin typeface="Pere Castor" pitchFamily="2" charset="0"/>
                        </a:rPr>
                        <a:t>Remarques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87583"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Pere Castor" pitchFamily="2" charset="0"/>
                        </a:rPr>
                        <a:t>AVS</a:t>
                      </a:r>
                      <a:endParaRPr lang="fr-FR" sz="1400" b="0" dirty="0">
                        <a:solidFill>
                          <a:schemeClr val="tx1"/>
                        </a:solidFill>
                        <a:latin typeface="Pere Castor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400" b="0" dirty="0" smtClean="0">
                        <a:solidFill>
                          <a:schemeClr val="tx1"/>
                        </a:solidFill>
                        <a:latin typeface="Pere Castor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4505"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Pere Castor" pitchFamily="2" charset="0"/>
                        </a:rPr>
                        <a:t>Fréquence</a:t>
                      </a:r>
                      <a:endParaRPr lang="fr-FR" sz="1400" b="0" dirty="0">
                        <a:solidFill>
                          <a:schemeClr val="tx1"/>
                        </a:solidFill>
                        <a:latin typeface="Pere Castor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400" b="0" dirty="0">
                        <a:solidFill>
                          <a:schemeClr val="tx1"/>
                        </a:solidFill>
                        <a:latin typeface="Pere Castor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65199"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Pere Castor" pitchFamily="2" charset="0"/>
                        </a:rPr>
                        <a:t>Position dans la</a:t>
                      </a:r>
                      <a:r>
                        <a:rPr lang="fr-FR" sz="1400" b="0" baseline="0" dirty="0" smtClean="0">
                          <a:solidFill>
                            <a:schemeClr val="tx1"/>
                          </a:solidFill>
                          <a:latin typeface="Pere Castor" pitchFamily="2" charset="0"/>
                        </a:rPr>
                        <a:t> classe</a:t>
                      </a:r>
                      <a:endParaRPr lang="fr-FR" sz="1400" b="0" dirty="0">
                        <a:solidFill>
                          <a:schemeClr val="tx1"/>
                        </a:solidFill>
                        <a:latin typeface="Pere Castor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400" b="0" dirty="0">
                        <a:solidFill>
                          <a:schemeClr val="tx1"/>
                        </a:solidFill>
                        <a:latin typeface="Pere Castor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97928">
                <a:tc>
                  <a:txBody>
                    <a:bodyPr/>
                    <a:lstStyle/>
                    <a:p>
                      <a:pPr algn="l"/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Pere Castor" pitchFamily="2" charset="0"/>
                        </a:rPr>
                        <a:t>Définition de la fonction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400" b="0" dirty="0">
                        <a:solidFill>
                          <a:schemeClr val="tx1"/>
                        </a:solidFill>
                        <a:latin typeface="Pere Castor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ZoneTexte 8"/>
          <p:cNvSpPr txBox="1"/>
          <p:nvPr/>
        </p:nvSpPr>
        <p:spPr>
          <a:xfrm>
            <a:off x="432048" y="3995936"/>
            <a:ext cx="4149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u="sng" dirty="0" smtClean="0">
                <a:latin typeface="Pere Castor" pitchFamily="2" charset="0"/>
              </a:rPr>
              <a:t>Vie sociale</a:t>
            </a:r>
            <a:endParaRPr lang="fr-FR" sz="2000" b="1" u="sng" dirty="0">
              <a:latin typeface="Pere Castor" pitchFamily="2" charset="0"/>
            </a:endParaRPr>
          </a:p>
        </p:txBody>
      </p:sp>
      <p:graphicFrame>
        <p:nvGraphicFramePr>
          <p:cNvPr id="10" name="Tableau 9"/>
          <p:cNvGraphicFramePr>
            <a:graphicFrameLocks noGrp="1"/>
          </p:cNvGraphicFramePr>
          <p:nvPr/>
        </p:nvGraphicFramePr>
        <p:xfrm>
          <a:off x="404664" y="4427984"/>
          <a:ext cx="6336704" cy="46107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9182"/>
                <a:gridCol w="5197522"/>
              </a:tblGrid>
              <a:tr h="404505"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>
                          <a:solidFill>
                            <a:schemeClr val="tx1"/>
                          </a:solidFill>
                          <a:latin typeface="Pere Castor" pitchFamily="2" charset="0"/>
                        </a:rPr>
                        <a:t>Observations</a:t>
                      </a:r>
                      <a:endParaRPr lang="fr-FR" sz="1600" b="0" dirty="0">
                        <a:solidFill>
                          <a:schemeClr val="tx1"/>
                        </a:solidFill>
                        <a:latin typeface="Pere Castor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dirty="0" smtClean="0">
                          <a:solidFill>
                            <a:schemeClr val="tx1"/>
                          </a:solidFill>
                          <a:latin typeface="Pere Castor" pitchFamily="2" charset="0"/>
                        </a:rPr>
                        <a:t>Remarques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87583">
                <a:tc>
                  <a:txBody>
                    <a:bodyPr/>
                    <a:lstStyle/>
                    <a:p>
                      <a:pPr algn="l"/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Pere Castor" pitchFamily="2" charset="0"/>
                        </a:rPr>
                        <a:t>Respect des règles</a:t>
                      </a:r>
                      <a:r>
                        <a:rPr lang="fr-FR" sz="1400" b="0" baseline="0" dirty="0" smtClean="0">
                          <a:solidFill>
                            <a:schemeClr val="tx1"/>
                          </a:solidFill>
                          <a:latin typeface="Pere Castor" pitchFamily="2" charset="0"/>
                        </a:rPr>
                        <a:t> </a:t>
                      </a:r>
                      <a:endParaRPr lang="fr-FR" sz="1400" b="0" baseline="0" dirty="0">
                        <a:solidFill>
                          <a:schemeClr val="tx1"/>
                        </a:solidFill>
                        <a:latin typeface="Pere Castor" pitchFamily="2" charset="0"/>
                      </a:endParaRPr>
                    </a:p>
                    <a:p>
                      <a:pPr algn="l"/>
                      <a:endParaRPr lang="fr-FR" sz="1400" b="0" baseline="0" dirty="0">
                        <a:solidFill>
                          <a:schemeClr val="tx1"/>
                        </a:solidFill>
                        <a:latin typeface="Pere Castor" pitchFamily="2" charset="0"/>
                      </a:endParaRPr>
                    </a:p>
                    <a:p>
                      <a:pPr algn="l"/>
                      <a:endParaRPr lang="fr-FR" sz="1400" b="0" baseline="0" dirty="0" smtClean="0">
                        <a:solidFill>
                          <a:schemeClr val="tx1"/>
                        </a:solidFill>
                        <a:latin typeface="Pere Castor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Pere Castor" pitchFamily="2" charset="0"/>
                        </a:rPr>
                        <a:t>Appropriation </a:t>
                      </a:r>
                      <a:r>
                        <a:rPr lang="fr-FR" sz="1400" b="0" baseline="0" dirty="0" smtClean="0">
                          <a:solidFill>
                            <a:schemeClr val="tx1"/>
                          </a:solidFill>
                          <a:latin typeface="Pere Castor" pitchFamily="2" charset="0"/>
                        </a:rPr>
                        <a:t> -  opposition  - soumission  -  méconnaissance</a:t>
                      </a:r>
                    </a:p>
                    <a:p>
                      <a:endParaRPr lang="fr-FR" sz="1400" b="0" baseline="0" dirty="0" smtClean="0">
                        <a:solidFill>
                          <a:schemeClr val="tx1"/>
                        </a:solidFill>
                        <a:latin typeface="Pere Castor" pitchFamily="2" charset="0"/>
                      </a:endParaRPr>
                    </a:p>
                    <a:p>
                      <a:endParaRPr lang="fr-FR" sz="1400" b="0" dirty="0" smtClean="0">
                        <a:solidFill>
                          <a:schemeClr val="tx1"/>
                        </a:solidFill>
                        <a:latin typeface="Pere Castor" pitchFamily="2" charset="0"/>
                      </a:endParaRPr>
                    </a:p>
                    <a:p>
                      <a:endParaRPr lang="fr-FR" sz="1400" b="0" dirty="0" smtClean="0">
                        <a:solidFill>
                          <a:schemeClr val="tx1"/>
                        </a:solidFill>
                        <a:latin typeface="Pere Castor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4505">
                <a:tc>
                  <a:txBody>
                    <a:bodyPr/>
                    <a:lstStyle/>
                    <a:p>
                      <a:pPr algn="l"/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Pere Castor" pitchFamily="2" charset="0"/>
                        </a:rPr>
                        <a:t>Relation avec ses pairs</a:t>
                      </a:r>
                      <a:endParaRPr lang="fr-FR" sz="1400" b="0" dirty="0">
                        <a:solidFill>
                          <a:schemeClr val="tx1"/>
                        </a:solidFill>
                        <a:latin typeface="Pere Castor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Pere Castor" pitchFamily="2" charset="0"/>
                        </a:rPr>
                        <a:t>Echange</a:t>
                      </a:r>
                      <a:r>
                        <a:rPr lang="fr-FR" sz="1400" b="0" baseline="0" dirty="0" smtClean="0">
                          <a:solidFill>
                            <a:schemeClr val="tx1"/>
                          </a:solidFill>
                          <a:latin typeface="Pere Castor" pitchFamily="2" charset="0"/>
                        </a:rPr>
                        <a:t>  -  négociation  -  Rapport de force  -  soumission  -  fuite</a:t>
                      </a:r>
                    </a:p>
                    <a:p>
                      <a:endParaRPr lang="fr-FR" sz="1400" b="0" baseline="0" dirty="0" smtClean="0">
                        <a:solidFill>
                          <a:schemeClr val="tx1"/>
                        </a:solidFill>
                        <a:latin typeface="Pere Castor" pitchFamily="2" charset="0"/>
                      </a:endParaRPr>
                    </a:p>
                    <a:p>
                      <a:endParaRPr lang="fr-FR" sz="1400" b="0" dirty="0" smtClean="0">
                        <a:solidFill>
                          <a:schemeClr val="tx1"/>
                        </a:solidFill>
                        <a:latin typeface="Pere Castor" pitchFamily="2" charset="0"/>
                      </a:endParaRPr>
                    </a:p>
                    <a:p>
                      <a:endParaRPr lang="fr-FR" sz="1400" b="0" dirty="0">
                        <a:solidFill>
                          <a:schemeClr val="tx1"/>
                        </a:solidFill>
                        <a:latin typeface="Pere Castor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65199">
                <a:tc>
                  <a:txBody>
                    <a:bodyPr/>
                    <a:lstStyle/>
                    <a:p>
                      <a:pPr algn="l"/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Pere Castor" pitchFamily="2" charset="0"/>
                        </a:rPr>
                        <a:t>Relation avec l’adulte </a:t>
                      </a:r>
                      <a:endParaRPr lang="fr-FR" sz="1400" b="0" dirty="0">
                        <a:solidFill>
                          <a:schemeClr val="tx1"/>
                        </a:solidFill>
                        <a:latin typeface="Pere Castor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Pere Castor" pitchFamily="2" charset="0"/>
                        </a:rPr>
                        <a:t>Confiance  -  confiance</a:t>
                      </a:r>
                      <a:r>
                        <a:rPr lang="fr-FR" sz="1400" b="0" baseline="0" dirty="0" smtClean="0">
                          <a:solidFill>
                            <a:schemeClr val="tx1"/>
                          </a:solidFill>
                          <a:latin typeface="Pere Castor" pitchFamily="2" charset="0"/>
                        </a:rPr>
                        <a:t> sans discernement  -  autorité  -  dépendance et/ou exclusivité  -  pas ou peu de confiance</a:t>
                      </a:r>
                    </a:p>
                    <a:p>
                      <a:endParaRPr lang="fr-FR" sz="1400" b="0" baseline="0" dirty="0" smtClean="0">
                        <a:solidFill>
                          <a:schemeClr val="tx1"/>
                        </a:solidFill>
                        <a:latin typeface="Pere Castor" pitchFamily="2" charset="0"/>
                      </a:endParaRPr>
                    </a:p>
                    <a:p>
                      <a:endParaRPr lang="fr-FR" sz="1400" b="0" baseline="0" dirty="0" smtClean="0">
                        <a:solidFill>
                          <a:schemeClr val="tx1"/>
                        </a:solidFill>
                        <a:latin typeface="Pere Castor" pitchFamily="2" charset="0"/>
                      </a:endParaRPr>
                    </a:p>
                    <a:p>
                      <a:endParaRPr lang="fr-FR" sz="1400" b="0" dirty="0">
                        <a:solidFill>
                          <a:schemeClr val="tx1"/>
                        </a:solidFill>
                        <a:latin typeface="Pere Castor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97928">
                <a:tc>
                  <a:txBody>
                    <a:bodyPr/>
                    <a:lstStyle/>
                    <a:p>
                      <a:pPr algn="l"/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Pere Castor" pitchFamily="2" charset="0"/>
                        </a:rPr>
                        <a:t>Mode de</a:t>
                      </a:r>
                      <a:r>
                        <a:rPr lang="fr-FR" sz="1400" b="0" baseline="0" dirty="0" smtClean="0">
                          <a:solidFill>
                            <a:schemeClr val="tx1"/>
                          </a:solidFill>
                          <a:latin typeface="Pere Castor" pitchFamily="2" charset="0"/>
                        </a:rPr>
                        <a:t> communication</a:t>
                      </a:r>
                      <a:endParaRPr lang="fr-FR" sz="1400" b="0" dirty="0" smtClean="0">
                        <a:solidFill>
                          <a:schemeClr val="tx1"/>
                        </a:solidFill>
                        <a:latin typeface="Pere Castor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Pere Castor" pitchFamily="2" charset="0"/>
                        </a:rPr>
                        <a:t>Echange</a:t>
                      </a:r>
                      <a:r>
                        <a:rPr lang="fr-FR" sz="1400" b="0" baseline="0" dirty="0" smtClean="0">
                          <a:solidFill>
                            <a:schemeClr val="tx1"/>
                          </a:solidFill>
                          <a:latin typeface="Pere Castor" pitchFamily="2" charset="0"/>
                        </a:rPr>
                        <a:t>  -  bonne communication aller /retour  -  communication agressive  -  communication non verbale  -  pas ou peu de communication</a:t>
                      </a:r>
                    </a:p>
                    <a:p>
                      <a:endParaRPr lang="fr-FR" sz="1400" b="0" baseline="0" dirty="0" smtClean="0">
                        <a:solidFill>
                          <a:schemeClr val="tx1"/>
                        </a:solidFill>
                        <a:latin typeface="Pere Castor" pitchFamily="2" charset="0"/>
                      </a:endParaRPr>
                    </a:p>
                    <a:p>
                      <a:endParaRPr lang="fr-FR" sz="1400" b="0" dirty="0" smtClean="0">
                        <a:solidFill>
                          <a:schemeClr val="tx1"/>
                        </a:solidFill>
                        <a:latin typeface="Pere Castor" pitchFamily="2" charset="0"/>
                      </a:endParaRPr>
                    </a:p>
                    <a:p>
                      <a:endParaRPr lang="fr-FR" sz="1400" b="0" dirty="0">
                        <a:solidFill>
                          <a:schemeClr val="tx1"/>
                        </a:solidFill>
                        <a:latin typeface="Pere Castor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11" name="Connecteur droit 10"/>
          <p:cNvCxnSpPr/>
          <p:nvPr/>
        </p:nvCxnSpPr>
        <p:spPr>
          <a:xfrm rot="5400000">
            <a:off x="-4077580" y="4877780"/>
            <a:ext cx="853244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Ellipse 11"/>
          <p:cNvSpPr/>
          <p:nvPr/>
        </p:nvSpPr>
        <p:spPr>
          <a:xfrm>
            <a:off x="72008" y="1115616"/>
            <a:ext cx="260648" cy="288032"/>
          </a:xfrm>
          <a:prstGeom prst="ellipse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Ellipse 12"/>
          <p:cNvSpPr/>
          <p:nvPr/>
        </p:nvSpPr>
        <p:spPr>
          <a:xfrm>
            <a:off x="44624" y="4499992"/>
            <a:ext cx="260648" cy="288032"/>
          </a:xfrm>
          <a:prstGeom prst="ellipse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Ellipse 13"/>
          <p:cNvSpPr/>
          <p:nvPr/>
        </p:nvSpPr>
        <p:spPr>
          <a:xfrm>
            <a:off x="72008" y="8460432"/>
            <a:ext cx="260648" cy="288032"/>
          </a:xfrm>
          <a:prstGeom prst="ellipse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"/>
          <p:cNvGrpSpPr/>
          <p:nvPr/>
        </p:nvGrpSpPr>
        <p:grpSpPr>
          <a:xfrm>
            <a:off x="0" y="0"/>
            <a:ext cx="6858000" cy="611560"/>
            <a:chOff x="0" y="0"/>
            <a:chExt cx="6858000" cy="611560"/>
          </a:xfrm>
        </p:grpSpPr>
        <p:grpSp>
          <p:nvGrpSpPr>
            <p:cNvPr id="3" name="Groupe 10"/>
            <p:cNvGrpSpPr/>
            <p:nvPr/>
          </p:nvGrpSpPr>
          <p:grpSpPr>
            <a:xfrm>
              <a:off x="0" y="0"/>
              <a:ext cx="6858000" cy="611560"/>
              <a:chOff x="0" y="0"/>
              <a:chExt cx="6858000" cy="611560"/>
            </a:xfrm>
          </p:grpSpPr>
          <p:sp>
            <p:nvSpPr>
              <p:cNvPr id="5" name="Rectangle 4"/>
              <p:cNvSpPr/>
              <p:nvPr/>
            </p:nvSpPr>
            <p:spPr>
              <a:xfrm>
                <a:off x="0" y="0"/>
                <a:ext cx="6858000" cy="61156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sz="2400" dirty="0" smtClean="0">
                    <a:solidFill>
                      <a:schemeClr val="tx1"/>
                    </a:solidFill>
                    <a:latin typeface="Pere Castor" pitchFamily="2" charset="0"/>
                  </a:rPr>
                  <a:t>Grille d’observation</a:t>
                </a:r>
              </a:p>
            </p:txBody>
          </p:sp>
          <p:cxnSp>
            <p:nvCxnSpPr>
              <p:cNvPr id="6" name="Connecteur droit 5"/>
              <p:cNvCxnSpPr/>
              <p:nvPr/>
            </p:nvCxnSpPr>
            <p:spPr>
              <a:xfrm>
                <a:off x="0" y="611560"/>
                <a:ext cx="6858000" cy="0"/>
              </a:xfrm>
              <a:prstGeom prst="line">
                <a:avLst/>
              </a:prstGeom>
              <a:ln w="635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" name="Ellipse 3"/>
            <p:cNvSpPr/>
            <p:nvPr/>
          </p:nvSpPr>
          <p:spPr>
            <a:xfrm>
              <a:off x="6021288" y="0"/>
              <a:ext cx="504056" cy="539552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100" dirty="0" smtClean="0">
                  <a:solidFill>
                    <a:schemeClr val="tx1"/>
                  </a:solidFill>
                  <a:latin typeface="Pere Castor" pitchFamily="2" charset="0"/>
                </a:rPr>
                <a:t>DM</a:t>
              </a:r>
              <a:endParaRPr lang="fr-FR" sz="1100" dirty="0">
                <a:solidFill>
                  <a:schemeClr val="tx1"/>
                </a:solidFill>
                <a:latin typeface="Pere Castor" pitchFamily="2" charset="0"/>
              </a:endParaRPr>
            </a:p>
          </p:txBody>
        </p:sp>
      </p:grpSp>
      <p:sp>
        <p:nvSpPr>
          <p:cNvPr id="7" name="ZoneTexte 6"/>
          <p:cNvSpPr txBox="1"/>
          <p:nvPr/>
        </p:nvSpPr>
        <p:spPr>
          <a:xfrm>
            <a:off x="288032" y="611560"/>
            <a:ext cx="4149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 smtClean="0">
                <a:latin typeface="Pere Castor" pitchFamily="2" charset="0"/>
              </a:rPr>
              <a:t>En classe</a:t>
            </a:r>
          </a:p>
        </p:txBody>
      </p:sp>
      <p:graphicFrame>
        <p:nvGraphicFramePr>
          <p:cNvPr id="8" name="Tableau 7"/>
          <p:cNvGraphicFramePr>
            <a:graphicFrameLocks noGrp="1"/>
          </p:cNvGraphicFramePr>
          <p:nvPr/>
        </p:nvGraphicFramePr>
        <p:xfrm>
          <a:off x="404663" y="971600"/>
          <a:ext cx="6336705" cy="80927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6933"/>
                <a:gridCol w="1760196"/>
                <a:gridCol w="422447"/>
                <a:gridCol w="2957129"/>
              </a:tblGrid>
              <a:tr h="293175">
                <a:tc gridSpan="2">
                  <a:txBody>
                    <a:bodyPr/>
                    <a:lstStyle/>
                    <a:p>
                      <a:endParaRPr lang="fr-FR" sz="1200" b="0" dirty="0">
                        <a:solidFill>
                          <a:schemeClr val="tx1"/>
                        </a:solidFill>
                        <a:latin typeface="Pere Castor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sz="1200" b="0" dirty="0">
                        <a:solidFill>
                          <a:schemeClr val="tx1"/>
                        </a:solidFill>
                        <a:latin typeface="Pere Castor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Pere Castor" pitchFamily="2" charset="0"/>
                        </a:rPr>
                        <a:t>Oui- Non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Pere Castor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>
                          <a:solidFill>
                            <a:schemeClr val="tx1"/>
                          </a:solidFill>
                          <a:latin typeface="Pere Castor" pitchFamily="2" charset="0"/>
                        </a:rPr>
                        <a:t>Observations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3175">
                <a:tc rowSpan="5">
                  <a:txBody>
                    <a:bodyPr/>
                    <a:lstStyle/>
                    <a:p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Pere Castor" pitchFamily="2" charset="0"/>
                        </a:rPr>
                        <a:t>Comportement </a:t>
                      </a:r>
                    </a:p>
                    <a:p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Pere Castor" pitchFamily="2" charset="0"/>
                        </a:rPr>
                        <a:t>face à une </a:t>
                      </a:r>
                    </a:p>
                    <a:p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Pere Castor" pitchFamily="2" charset="0"/>
                        </a:rPr>
                        <a:t>consigne</a:t>
                      </a:r>
                      <a:endParaRPr lang="fr-FR" sz="1400" b="0" dirty="0">
                        <a:solidFill>
                          <a:schemeClr val="tx1"/>
                        </a:solidFill>
                        <a:latin typeface="Pere Castor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300" b="0" dirty="0" smtClean="0">
                          <a:solidFill>
                            <a:schemeClr val="tx1"/>
                          </a:solidFill>
                          <a:latin typeface="Pere Castor" pitchFamily="2" charset="0"/>
                        </a:rPr>
                        <a:t>Se sent concerné dans le collectif</a:t>
                      </a:r>
                      <a:endParaRPr lang="fr-FR" sz="1300" b="0" dirty="0">
                        <a:solidFill>
                          <a:schemeClr val="tx1"/>
                        </a:solidFill>
                        <a:latin typeface="Pere Castor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3175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300" dirty="0" smtClean="0">
                          <a:latin typeface="Pere Castor" pitchFamily="2" charset="0"/>
                        </a:rPr>
                        <a:t>Ecoute jusqu‘au bout</a:t>
                      </a:r>
                      <a:endParaRPr lang="fr-FR" sz="1300" dirty="0">
                        <a:latin typeface="Pere Castor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16632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300" dirty="0" smtClean="0">
                          <a:latin typeface="Pere Castor" pitchFamily="2" charset="0"/>
                        </a:rPr>
                        <a:t>Commence à faire avant la fin de la consigne</a:t>
                      </a:r>
                      <a:endParaRPr lang="fr-FR" sz="1300" dirty="0">
                        <a:latin typeface="Pere Castor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3175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300" dirty="0" smtClean="0">
                          <a:latin typeface="Pere Castor" pitchFamily="2" charset="0"/>
                        </a:rPr>
                        <a:t>Demande toujours qu'elle soit répétée</a:t>
                      </a:r>
                      <a:endParaRPr lang="fr-FR" sz="1300" dirty="0">
                        <a:latin typeface="Pere Castor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3175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300" dirty="0" smtClean="0">
                          <a:latin typeface="Pere Castor" pitchFamily="2" charset="0"/>
                        </a:rPr>
                        <a:t>Besoin d'une consigne individuelle</a:t>
                      </a:r>
                      <a:endParaRPr lang="fr-FR" sz="1300" dirty="0">
                        <a:latin typeface="Pere Castor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 smtClean="0"/>
                    </a:p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3175">
                <a:tc rowSpan="3">
                  <a:txBody>
                    <a:bodyPr/>
                    <a:lstStyle/>
                    <a:p>
                      <a:r>
                        <a:rPr lang="fr-FR" sz="1400" dirty="0" smtClean="0">
                          <a:latin typeface="Pere Castor" pitchFamily="2" charset="0"/>
                        </a:rPr>
                        <a:t>Compréhension </a:t>
                      </a:r>
                    </a:p>
                    <a:p>
                      <a:r>
                        <a:rPr lang="fr-FR" sz="1400" dirty="0" smtClean="0">
                          <a:latin typeface="Pere Castor" pitchFamily="2" charset="0"/>
                        </a:rPr>
                        <a:t>de la consigne</a:t>
                      </a:r>
                      <a:endParaRPr lang="fr-FR" sz="1400" dirty="0">
                        <a:latin typeface="Pere Castor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300" dirty="0" smtClean="0">
                          <a:latin typeface="Pere Castor" pitchFamily="2" charset="0"/>
                        </a:rPr>
                        <a:t>Comprend une consigne simple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 smtClean="0"/>
                    </a:p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3175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300" dirty="0" smtClean="0">
                          <a:latin typeface="Pere Castor" pitchFamily="2" charset="0"/>
                        </a:rPr>
                        <a:t>Comprend 2 consignes</a:t>
                      </a:r>
                      <a:endParaRPr lang="fr-FR" sz="1300" dirty="0">
                        <a:latin typeface="Pere Castor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3175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300" dirty="0" smtClean="0">
                          <a:latin typeface="Pere Castor" pitchFamily="2" charset="0"/>
                        </a:rPr>
                        <a:t>Besoin d'explication de la consigne.</a:t>
                      </a:r>
                      <a:endParaRPr lang="fr-FR" sz="1300" dirty="0">
                        <a:latin typeface="Pere Castor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3175">
                <a:tc rowSpan="2">
                  <a:txBody>
                    <a:bodyPr/>
                    <a:lstStyle/>
                    <a:p>
                      <a:r>
                        <a:rPr lang="fr-FR" sz="1400" dirty="0" smtClean="0">
                          <a:latin typeface="Pere Castor" pitchFamily="2" charset="0"/>
                        </a:rPr>
                        <a:t>Capacité à </a:t>
                      </a:r>
                    </a:p>
                    <a:p>
                      <a:r>
                        <a:rPr lang="fr-FR" sz="1400" dirty="0" smtClean="0">
                          <a:latin typeface="Pere Castor" pitchFamily="2" charset="0"/>
                        </a:rPr>
                        <a:t>demander de </a:t>
                      </a:r>
                    </a:p>
                    <a:p>
                      <a:r>
                        <a:rPr lang="fr-FR" sz="1400" dirty="0" smtClean="0">
                          <a:latin typeface="Pere Castor" pitchFamily="2" charset="0"/>
                        </a:rPr>
                        <a:t>l'aide</a:t>
                      </a:r>
                      <a:endParaRPr lang="fr-FR" sz="1400" dirty="0">
                        <a:latin typeface="Pere Castor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300" dirty="0" smtClean="0">
                          <a:latin typeface="Pere Castor" pitchFamily="2" charset="0"/>
                        </a:rPr>
                        <a:t>Sait dire qu'il est en difficulté</a:t>
                      </a:r>
                      <a:endParaRPr lang="fr-FR" sz="1300" dirty="0">
                        <a:latin typeface="Pere Castor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3175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300" dirty="0" smtClean="0">
                          <a:latin typeface="Pere Castor" pitchFamily="2" charset="0"/>
                        </a:rPr>
                        <a:t>Ose dire qu'il est en difficulté</a:t>
                      </a:r>
                      <a:endParaRPr lang="fr-FR" sz="1300" dirty="0">
                        <a:latin typeface="Pere Castor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 smtClean="0"/>
                    </a:p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3175">
                <a:tc rowSpan="3">
                  <a:txBody>
                    <a:bodyPr/>
                    <a:lstStyle/>
                    <a:p>
                      <a:r>
                        <a:rPr lang="fr-FR" sz="1400" dirty="0" smtClean="0">
                          <a:latin typeface="Pere Castor" pitchFamily="2" charset="0"/>
                        </a:rPr>
                        <a:t>Capacité à </a:t>
                      </a:r>
                    </a:p>
                    <a:p>
                      <a:r>
                        <a:rPr lang="fr-FR" sz="1400" dirty="0" smtClean="0">
                          <a:latin typeface="Pere Castor" pitchFamily="2" charset="0"/>
                        </a:rPr>
                        <a:t>accepter de </a:t>
                      </a:r>
                    </a:p>
                    <a:p>
                      <a:r>
                        <a:rPr lang="fr-FR" sz="1400" dirty="0" smtClean="0">
                          <a:latin typeface="Pere Castor" pitchFamily="2" charset="0"/>
                        </a:rPr>
                        <a:t>l'aide</a:t>
                      </a:r>
                      <a:endParaRPr lang="fr-FR" sz="1400" dirty="0">
                        <a:latin typeface="Pere Castor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300" dirty="0" smtClean="0">
                          <a:latin typeface="Pere Castor" pitchFamily="2" charset="0"/>
                        </a:rPr>
                        <a:t>Immédiatement</a:t>
                      </a:r>
                      <a:endParaRPr lang="fr-FR" sz="1300" dirty="0">
                        <a:latin typeface="Pere Castor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3175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300" dirty="0" smtClean="0">
                          <a:latin typeface="Pere Castor" pitchFamily="2" charset="0"/>
                        </a:rPr>
                        <a:t>Après un certain temps</a:t>
                      </a:r>
                      <a:endParaRPr lang="fr-FR" sz="1300" dirty="0">
                        <a:latin typeface="Pere Castor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3175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300" dirty="0" smtClean="0">
                          <a:latin typeface="Pere Castor" pitchFamily="2" charset="0"/>
                        </a:rPr>
                        <a:t>Avec des stratégies</a:t>
                      </a:r>
                      <a:endParaRPr lang="fr-FR" sz="1300" dirty="0">
                        <a:latin typeface="Pere Castor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3175">
                <a:tc rowSpan="3">
                  <a:txBody>
                    <a:bodyPr/>
                    <a:lstStyle/>
                    <a:p>
                      <a:r>
                        <a:rPr lang="fr-FR" sz="1400" dirty="0" smtClean="0">
                          <a:latin typeface="Pere Castor" pitchFamily="2" charset="0"/>
                        </a:rPr>
                        <a:t>Capacité de </a:t>
                      </a:r>
                    </a:p>
                    <a:p>
                      <a:r>
                        <a:rPr lang="fr-FR" sz="1400" dirty="0" smtClean="0">
                          <a:latin typeface="Pere Castor" pitchFamily="2" charset="0"/>
                        </a:rPr>
                        <a:t>concentration</a:t>
                      </a:r>
                      <a:endParaRPr lang="fr-FR" sz="1400" dirty="0">
                        <a:latin typeface="Pere Castor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300" dirty="0" smtClean="0">
                          <a:latin typeface="Pere Castor" pitchFamily="2" charset="0"/>
                        </a:rPr>
                        <a:t>Réfléchit avant de faire</a:t>
                      </a:r>
                      <a:endParaRPr lang="fr-FR" sz="1300" dirty="0">
                        <a:latin typeface="Pere Castor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3175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300" dirty="0" smtClean="0">
                          <a:latin typeface="Pere Castor" pitchFamily="2" charset="0"/>
                        </a:rPr>
                        <a:t>Peut rester concentré sans aide </a:t>
                      </a:r>
                      <a:r>
                        <a:rPr lang="fr-FR" sz="1300" dirty="0" err="1" smtClean="0">
                          <a:latin typeface="Pere Castor" pitchFamily="2" charset="0"/>
                        </a:rPr>
                        <a:t>pdt</a:t>
                      </a:r>
                      <a:r>
                        <a:rPr lang="fr-FR" sz="1300" dirty="0" smtClean="0">
                          <a:latin typeface="Pere Castor" pitchFamily="2" charset="0"/>
                        </a:rPr>
                        <a:t> ..  minutes</a:t>
                      </a:r>
                      <a:endParaRPr lang="fr-FR" sz="1300" dirty="0">
                        <a:latin typeface="Pere Castor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3175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300" dirty="0" smtClean="0">
                          <a:latin typeface="Pere Castor" pitchFamily="2" charset="0"/>
                        </a:rPr>
                        <a:t>Peut rester concentré avec aide </a:t>
                      </a:r>
                      <a:r>
                        <a:rPr lang="fr-FR" sz="1300" dirty="0" err="1" smtClean="0">
                          <a:latin typeface="Pere Castor" pitchFamily="2" charset="0"/>
                        </a:rPr>
                        <a:t>pdt</a:t>
                      </a:r>
                      <a:r>
                        <a:rPr lang="fr-FR" sz="1300" dirty="0" smtClean="0">
                          <a:latin typeface="Pere Castor" pitchFamily="2" charset="0"/>
                        </a:rPr>
                        <a:t> … minutes</a:t>
                      </a:r>
                      <a:endParaRPr lang="fr-FR" sz="1300" dirty="0">
                        <a:latin typeface="Pere Castor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13" name="Groupe 12"/>
          <p:cNvGrpSpPr/>
          <p:nvPr/>
        </p:nvGrpSpPr>
        <p:grpSpPr>
          <a:xfrm>
            <a:off x="44624" y="611560"/>
            <a:ext cx="288032" cy="8532440"/>
            <a:chOff x="44624" y="611560"/>
            <a:chExt cx="288032" cy="8532440"/>
          </a:xfrm>
        </p:grpSpPr>
        <p:cxnSp>
          <p:nvCxnSpPr>
            <p:cNvPr id="9" name="Connecteur droit 8"/>
            <p:cNvCxnSpPr/>
            <p:nvPr/>
          </p:nvCxnSpPr>
          <p:spPr>
            <a:xfrm rot="5400000">
              <a:off x="-4077580" y="4877780"/>
              <a:ext cx="8532440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Ellipse 9"/>
            <p:cNvSpPr/>
            <p:nvPr/>
          </p:nvSpPr>
          <p:spPr>
            <a:xfrm>
              <a:off x="72008" y="1115616"/>
              <a:ext cx="260648" cy="28803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" name="Ellipse 10"/>
            <p:cNvSpPr/>
            <p:nvPr/>
          </p:nvSpPr>
          <p:spPr>
            <a:xfrm>
              <a:off x="44624" y="4499992"/>
              <a:ext cx="260648" cy="28803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" name="Ellipse 11"/>
            <p:cNvSpPr/>
            <p:nvPr/>
          </p:nvSpPr>
          <p:spPr>
            <a:xfrm>
              <a:off x="44624" y="8460432"/>
              <a:ext cx="260648" cy="28803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"/>
          <p:cNvGrpSpPr/>
          <p:nvPr/>
        </p:nvGrpSpPr>
        <p:grpSpPr>
          <a:xfrm>
            <a:off x="0" y="0"/>
            <a:ext cx="6858000" cy="611560"/>
            <a:chOff x="0" y="0"/>
            <a:chExt cx="6858000" cy="611560"/>
          </a:xfrm>
        </p:grpSpPr>
        <p:grpSp>
          <p:nvGrpSpPr>
            <p:cNvPr id="3" name="Groupe 10"/>
            <p:cNvGrpSpPr/>
            <p:nvPr/>
          </p:nvGrpSpPr>
          <p:grpSpPr>
            <a:xfrm>
              <a:off x="0" y="0"/>
              <a:ext cx="6858000" cy="611560"/>
              <a:chOff x="0" y="0"/>
              <a:chExt cx="6858000" cy="611560"/>
            </a:xfrm>
          </p:grpSpPr>
          <p:sp>
            <p:nvSpPr>
              <p:cNvPr id="5" name="Rectangle 4"/>
              <p:cNvSpPr/>
              <p:nvPr/>
            </p:nvSpPr>
            <p:spPr>
              <a:xfrm>
                <a:off x="0" y="0"/>
                <a:ext cx="6858000" cy="61156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sz="2400" dirty="0" smtClean="0">
                    <a:solidFill>
                      <a:schemeClr val="tx1"/>
                    </a:solidFill>
                    <a:latin typeface="Pere Castor" pitchFamily="2" charset="0"/>
                  </a:rPr>
                  <a:t>Grille d’observation</a:t>
                </a:r>
              </a:p>
            </p:txBody>
          </p:sp>
          <p:cxnSp>
            <p:nvCxnSpPr>
              <p:cNvPr id="6" name="Connecteur droit 5"/>
              <p:cNvCxnSpPr/>
              <p:nvPr/>
            </p:nvCxnSpPr>
            <p:spPr>
              <a:xfrm>
                <a:off x="0" y="611560"/>
                <a:ext cx="6858000" cy="0"/>
              </a:xfrm>
              <a:prstGeom prst="line">
                <a:avLst/>
              </a:prstGeom>
              <a:ln w="635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" name="Ellipse 3"/>
            <p:cNvSpPr/>
            <p:nvPr/>
          </p:nvSpPr>
          <p:spPr>
            <a:xfrm>
              <a:off x="6021288" y="0"/>
              <a:ext cx="504056" cy="539552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100" dirty="0" smtClean="0">
                  <a:solidFill>
                    <a:schemeClr val="tx1"/>
                  </a:solidFill>
                  <a:latin typeface="Pere Castor" pitchFamily="2" charset="0"/>
                </a:rPr>
                <a:t>DM</a:t>
              </a:r>
              <a:endParaRPr lang="fr-FR" sz="1100" dirty="0">
                <a:solidFill>
                  <a:schemeClr val="tx1"/>
                </a:solidFill>
                <a:latin typeface="Pere Castor" pitchFamily="2" charset="0"/>
              </a:endParaRPr>
            </a:p>
          </p:txBody>
        </p:sp>
      </p:grpSp>
      <p:graphicFrame>
        <p:nvGraphicFramePr>
          <p:cNvPr id="7" name="Tableau 6"/>
          <p:cNvGraphicFramePr>
            <a:graphicFrameLocks noGrp="1"/>
          </p:cNvGraphicFramePr>
          <p:nvPr/>
        </p:nvGraphicFramePr>
        <p:xfrm>
          <a:off x="404665" y="971600"/>
          <a:ext cx="6336703" cy="563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88"/>
                <a:gridCol w="1872208"/>
                <a:gridCol w="576064"/>
                <a:gridCol w="3096343"/>
              </a:tblGrid>
              <a:tr h="293175">
                <a:tc gridSpan="2">
                  <a:txBody>
                    <a:bodyPr/>
                    <a:lstStyle/>
                    <a:p>
                      <a:endParaRPr lang="fr-FR" sz="1200" b="0" dirty="0">
                        <a:solidFill>
                          <a:schemeClr val="tx1"/>
                        </a:solidFill>
                        <a:latin typeface="Pere Castor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sz="1200" b="0" dirty="0">
                        <a:solidFill>
                          <a:schemeClr val="tx1"/>
                        </a:solidFill>
                        <a:latin typeface="Pere Castor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Pere Castor" pitchFamily="2" charset="0"/>
                        </a:rPr>
                        <a:t>Oui- Non</a:t>
                      </a:r>
                      <a:endParaRPr lang="fr-FR" sz="1400" b="0" dirty="0">
                        <a:solidFill>
                          <a:schemeClr val="tx1"/>
                        </a:solidFill>
                        <a:latin typeface="Pere Castor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Pere Castor" pitchFamily="2" charset="0"/>
                        </a:rPr>
                        <a:t>Observations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3175">
                <a:tc rowSpan="2">
                  <a:txBody>
                    <a:bodyPr/>
                    <a:lstStyle/>
                    <a:p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Pere Castor" pitchFamily="2" charset="0"/>
                        </a:rPr>
                        <a:t>Autonomie dans </a:t>
                      </a:r>
                    </a:p>
                    <a:p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Pere Castor" pitchFamily="2" charset="0"/>
                        </a:rPr>
                        <a:t>la tache</a:t>
                      </a:r>
                      <a:endParaRPr lang="fr-FR" sz="1400" b="0" dirty="0">
                        <a:solidFill>
                          <a:schemeClr val="tx1"/>
                        </a:solidFill>
                        <a:latin typeface="Pere Castor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Pere Castor" pitchFamily="2" charset="0"/>
                        </a:rPr>
                        <a:t>Peut décomposer les étapes</a:t>
                      </a:r>
                      <a:endParaRPr lang="fr-FR" sz="1400" b="0" dirty="0">
                        <a:solidFill>
                          <a:schemeClr val="tx1"/>
                        </a:solidFill>
                        <a:latin typeface="Pere Castor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 smtClean="0"/>
                    </a:p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3175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latin typeface="Pere Castor" pitchFamily="2" charset="0"/>
                        </a:rPr>
                        <a:t>Peut gérer son matériel seul</a:t>
                      </a:r>
                      <a:endParaRPr lang="fr-FR" sz="1400" dirty="0">
                        <a:latin typeface="Pere Castor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 smtClean="0"/>
                    </a:p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3175">
                <a:tc rowSpan="3">
                  <a:txBody>
                    <a:bodyPr/>
                    <a:lstStyle/>
                    <a:p>
                      <a:r>
                        <a:rPr lang="fr-FR" sz="1400" dirty="0" smtClean="0">
                          <a:latin typeface="Pere Castor" pitchFamily="2" charset="0"/>
                        </a:rPr>
                        <a:t>Capacité à aller </a:t>
                      </a:r>
                    </a:p>
                    <a:p>
                      <a:r>
                        <a:rPr lang="fr-FR" sz="1400" dirty="0" smtClean="0">
                          <a:latin typeface="Pere Castor" pitchFamily="2" charset="0"/>
                        </a:rPr>
                        <a:t>au bout d'une </a:t>
                      </a:r>
                    </a:p>
                    <a:p>
                      <a:r>
                        <a:rPr lang="fr-FR" sz="1400" dirty="0" smtClean="0">
                          <a:latin typeface="Pere Castor" pitchFamily="2" charset="0"/>
                        </a:rPr>
                        <a:t>tache</a:t>
                      </a:r>
                      <a:endParaRPr lang="fr-FR" sz="1400" dirty="0">
                        <a:latin typeface="Pere Castor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latin typeface="Pere Castor" pitchFamily="2" charset="0"/>
                        </a:rPr>
                        <a:t>Peut faire seul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 smtClean="0"/>
                    </a:p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3175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latin typeface="Pere Castor" pitchFamily="2" charset="0"/>
                        </a:rPr>
                        <a:t>A besoin d'aide pour fini</a:t>
                      </a:r>
                      <a:endParaRPr lang="fr-FR" sz="1400" dirty="0">
                        <a:latin typeface="Pere Castor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 smtClean="0"/>
                    </a:p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3175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latin typeface="Pere Castor" pitchFamily="2" charset="0"/>
                        </a:rPr>
                        <a:t>A besoin qu'on vérifie</a:t>
                      </a:r>
                      <a:endParaRPr lang="fr-FR" sz="1400" dirty="0">
                        <a:latin typeface="Pere Castor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 smtClean="0"/>
                    </a:p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3175">
                <a:tc rowSpan="3">
                  <a:txBody>
                    <a:bodyPr/>
                    <a:lstStyle/>
                    <a:p>
                      <a:r>
                        <a:rPr lang="fr-FR" sz="1400" dirty="0" smtClean="0">
                          <a:latin typeface="Pere Castor" pitchFamily="2" charset="0"/>
                        </a:rPr>
                        <a:t>Capacité à </a:t>
                      </a:r>
                    </a:p>
                    <a:p>
                      <a:r>
                        <a:rPr lang="fr-FR" sz="1400" dirty="0" smtClean="0">
                          <a:latin typeface="Pere Castor" pitchFamily="2" charset="0"/>
                        </a:rPr>
                        <a:t>accepter l'erreur</a:t>
                      </a:r>
                      <a:endParaRPr lang="fr-FR" sz="1400" dirty="0">
                        <a:latin typeface="Pere Castor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latin typeface="Pere Castor" pitchFamily="2" charset="0"/>
                        </a:rPr>
                        <a:t>Peut l'identifier</a:t>
                      </a:r>
                      <a:endParaRPr lang="fr-FR" sz="1400" dirty="0">
                        <a:latin typeface="Pere Castor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 smtClean="0"/>
                    </a:p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3175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latin typeface="Pere Castor" pitchFamily="2" charset="0"/>
                        </a:rPr>
                        <a:t>Accepte qu'elle lui soit signifiée</a:t>
                      </a:r>
                      <a:endParaRPr lang="fr-FR" sz="1400" dirty="0">
                        <a:latin typeface="Pere Castor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 smtClean="0"/>
                    </a:p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3175">
                <a:tc vMerge="1">
                  <a:txBody>
                    <a:bodyPr/>
                    <a:lstStyle/>
                    <a:p>
                      <a:endParaRPr lang="fr-FR" sz="1200" dirty="0">
                        <a:latin typeface="Pere Castor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latin typeface="Pere Castor" pitchFamily="2" charset="0"/>
                        </a:rPr>
                        <a:t>Peut se corriger</a:t>
                      </a:r>
                      <a:endParaRPr lang="fr-FR" sz="1400" dirty="0">
                        <a:latin typeface="Pere Castor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 smtClean="0"/>
                    </a:p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8" name="Groupe 7"/>
          <p:cNvGrpSpPr/>
          <p:nvPr/>
        </p:nvGrpSpPr>
        <p:grpSpPr>
          <a:xfrm>
            <a:off x="44624" y="611560"/>
            <a:ext cx="288032" cy="8532440"/>
            <a:chOff x="44624" y="611560"/>
            <a:chExt cx="288032" cy="8532440"/>
          </a:xfrm>
        </p:grpSpPr>
        <p:cxnSp>
          <p:nvCxnSpPr>
            <p:cNvPr id="9" name="Connecteur droit 8"/>
            <p:cNvCxnSpPr/>
            <p:nvPr/>
          </p:nvCxnSpPr>
          <p:spPr>
            <a:xfrm rot="5400000">
              <a:off x="-4077580" y="4877780"/>
              <a:ext cx="8532440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Ellipse 9"/>
            <p:cNvSpPr/>
            <p:nvPr/>
          </p:nvSpPr>
          <p:spPr>
            <a:xfrm>
              <a:off x="72008" y="1115616"/>
              <a:ext cx="260648" cy="28803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" name="Ellipse 10"/>
            <p:cNvSpPr/>
            <p:nvPr/>
          </p:nvSpPr>
          <p:spPr>
            <a:xfrm>
              <a:off x="44624" y="4499992"/>
              <a:ext cx="260648" cy="28803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" name="Ellipse 11"/>
            <p:cNvSpPr/>
            <p:nvPr/>
          </p:nvSpPr>
          <p:spPr>
            <a:xfrm>
              <a:off x="44624" y="8460432"/>
              <a:ext cx="260648" cy="28803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"/>
          <p:cNvGrpSpPr/>
          <p:nvPr/>
        </p:nvGrpSpPr>
        <p:grpSpPr>
          <a:xfrm>
            <a:off x="0" y="0"/>
            <a:ext cx="6858000" cy="611560"/>
            <a:chOff x="0" y="0"/>
            <a:chExt cx="6858000" cy="611560"/>
          </a:xfrm>
        </p:grpSpPr>
        <p:grpSp>
          <p:nvGrpSpPr>
            <p:cNvPr id="3" name="Groupe 10"/>
            <p:cNvGrpSpPr/>
            <p:nvPr/>
          </p:nvGrpSpPr>
          <p:grpSpPr>
            <a:xfrm>
              <a:off x="0" y="0"/>
              <a:ext cx="6858000" cy="611560"/>
              <a:chOff x="0" y="0"/>
              <a:chExt cx="6858000" cy="611560"/>
            </a:xfrm>
          </p:grpSpPr>
          <p:sp>
            <p:nvSpPr>
              <p:cNvPr id="5" name="Rectangle 4"/>
              <p:cNvSpPr/>
              <p:nvPr/>
            </p:nvSpPr>
            <p:spPr>
              <a:xfrm>
                <a:off x="0" y="0"/>
                <a:ext cx="6858000" cy="61156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sz="2400" dirty="0" smtClean="0">
                    <a:solidFill>
                      <a:schemeClr val="tx1"/>
                    </a:solidFill>
                    <a:latin typeface="Pere Castor" pitchFamily="2" charset="0"/>
                  </a:rPr>
                  <a:t>Grille d’observation</a:t>
                </a:r>
              </a:p>
            </p:txBody>
          </p:sp>
          <p:cxnSp>
            <p:nvCxnSpPr>
              <p:cNvPr id="6" name="Connecteur droit 5"/>
              <p:cNvCxnSpPr/>
              <p:nvPr/>
            </p:nvCxnSpPr>
            <p:spPr>
              <a:xfrm>
                <a:off x="0" y="611560"/>
                <a:ext cx="6858000" cy="0"/>
              </a:xfrm>
              <a:prstGeom prst="line">
                <a:avLst/>
              </a:prstGeom>
              <a:ln w="635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" name="Ellipse 3"/>
            <p:cNvSpPr/>
            <p:nvPr/>
          </p:nvSpPr>
          <p:spPr>
            <a:xfrm>
              <a:off x="6021288" y="0"/>
              <a:ext cx="504056" cy="539552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100" dirty="0" smtClean="0">
                  <a:solidFill>
                    <a:schemeClr val="tx1"/>
                  </a:solidFill>
                  <a:latin typeface="Pere Castor" pitchFamily="2" charset="0"/>
                </a:rPr>
                <a:t>DM</a:t>
              </a:r>
              <a:endParaRPr lang="fr-FR" sz="1100" dirty="0">
                <a:solidFill>
                  <a:schemeClr val="tx1"/>
                </a:solidFill>
                <a:latin typeface="Pere Castor" pitchFamily="2" charset="0"/>
              </a:endParaRPr>
            </a:p>
          </p:txBody>
        </p:sp>
      </p:grpSp>
      <p:sp>
        <p:nvSpPr>
          <p:cNvPr id="7" name="ZoneTexte 6"/>
          <p:cNvSpPr txBox="1"/>
          <p:nvPr/>
        </p:nvSpPr>
        <p:spPr>
          <a:xfrm>
            <a:off x="360040" y="683568"/>
            <a:ext cx="4149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u="sng" dirty="0" smtClean="0">
                <a:latin typeface="Pere Castor" pitchFamily="2" charset="0"/>
              </a:rPr>
              <a:t>Activités d’écriture</a:t>
            </a:r>
          </a:p>
        </p:txBody>
      </p:sp>
      <p:graphicFrame>
        <p:nvGraphicFramePr>
          <p:cNvPr id="8" name="Tableau 7"/>
          <p:cNvGraphicFramePr>
            <a:graphicFrameLocks noGrp="1"/>
          </p:cNvGraphicFramePr>
          <p:nvPr/>
        </p:nvGraphicFramePr>
        <p:xfrm>
          <a:off x="476671" y="1187624"/>
          <a:ext cx="6048673" cy="68379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7109"/>
                <a:gridCol w="687349"/>
                <a:gridCol w="3574215"/>
              </a:tblGrid>
              <a:tr h="409892">
                <a:tc>
                  <a:txBody>
                    <a:bodyPr/>
                    <a:lstStyle/>
                    <a:p>
                      <a:pPr algn="ctr"/>
                      <a:endParaRPr lang="fr-FR" sz="1400" b="0" dirty="0">
                        <a:solidFill>
                          <a:schemeClr val="tx1"/>
                        </a:solidFill>
                        <a:latin typeface="Pere Castor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Pere Castor" pitchFamily="2" charset="0"/>
                        </a:rPr>
                        <a:t>Oui- Non</a:t>
                      </a:r>
                      <a:endParaRPr lang="fr-FR" sz="1400" b="0" dirty="0">
                        <a:solidFill>
                          <a:schemeClr val="tx1"/>
                        </a:solidFill>
                        <a:latin typeface="Pere Castor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Pere Castor" pitchFamily="2" charset="0"/>
                        </a:rPr>
                        <a:t>Observations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9892"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Pere Castor" pitchFamily="2" charset="0"/>
                        </a:rPr>
                        <a:t>Position du corps</a:t>
                      </a:r>
                      <a:r>
                        <a:rPr lang="fr-FR" sz="1400" b="0" baseline="0" dirty="0" smtClean="0">
                          <a:solidFill>
                            <a:schemeClr val="tx1"/>
                          </a:solidFill>
                          <a:latin typeface="Pere Castor" pitchFamily="2" charset="0"/>
                        </a:rPr>
                        <a:t> (correcte / autre)</a:t>
                      </a:r>
                      <a:endParaRPr lang="fr-FR" sz="1400" b="0" dirty="0" smtClean="0">
                        <a:solidFill>
                          <a:schemeClr val="tx1"/>
                        </a:solidFill>
                        <a:latin typeface="Pere Castor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0" dirty="0">
                        <a:solidFill>
                          <a:schemeClr val="tx1"/>
                        </a:solidFill>
                        <a:latin typeface="Pere Castor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0" dirty="0">
                        <a:solidFill>
                          <a:schemeClr val="tx1"/>
                        </a:solidFill>
                        <a:latin typeface="Pere Castor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9892"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Pere Castor" pitchFamily="2" charset="0"/>
                        </a:rPr>
                        <a:t>Distance (par</a:t>
                      </a:r>
                      <a:r>
                        <a:rPr lang="fr-FR" sz="1400" b="0" baseline="0" dirty="0" smtClean="0">
                          <a:solidFill>
                            <a:schemeClr val="tx1"/>
                          </a:solidFill>
                          <a:latin typeface="Pere Castor" pitchFamily="2" charset="0"/>
                        </a:rPr>
                        <a:t> rapport à la table / sur plan incliné)</a:t>
                      </a:r>
                      <a:endParaRPr lang="fr-FR" sz="1400" b="0" dirty="0">
                        <a:solidFill>
                          <a:schemeClr val="tx1"/>
                        </a:solidFill>
                        <a:latin typeface="Pere Castor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0" dirty="0">
                        <a:solidFill>
                          <a:schemeClr val="tx1"/>
                        </a:solidFill>
                        <a:latin typeface="Pere Castor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0" dirty="0">
                        <a:solidFill>
                          <a:schemeClr val="tx1"/>
                        </a:solidFill>
                        <a:latin typeface="Pere Castor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9892"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Pere Castor" pitchFamily="2" charset="0"/>
                        </a:rPr>
                        <a:t>Outil utilisé (stylo bille, couleur, feutre,</a:t>
                      </a:r>
                      <a:r>
                        <a:rPr lang="fr-FR" sz="1400" b="0" baseline="0" dirty="0" smtClean="0">
                          <a:solidFill>
                            <a:schemeClr val="tx1"/>
                          </a:solidFill>
                          <a:latin typeface="Pere Castor" pitchFamily="2" charset="0"/>
                        </a:rPr>
                        <a:t> crayon de papier, taille)</a:t>
                      </a:r>
                      <a:endParaRPr lang="fr-FR" sz="1400" b="0" dirty="0">
                        <a:solidFill>
                          <a:schemeClr val="tx1"/>
                        </a:solidFill>
                        <a:latin typeface="Pere Castor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0" dirty="0">
                        <a:solidFill>
                          <a:schemeClr val="tx1"/>
                        </a:solidFill>
                        <a:latin typeface="Pere Castor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0" dirty="0">
                        <a:solidFill>
                          <a:schemeClr val="tx1"/>
                        </a:solidFill>
                        <a:latin typeface="Pere Castor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9892"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Pere Castor" pitchFamily="2" charset="0"/>
                        </a:rPr>
                        <a:t>Ecrit de la main gauche / droite</a:t>
                      </a:r>
                      <a:endParaRPr lang="fr-FR" sz="1400" b="0" dirty="0">
                        <a:solidFill>
                          <a:schemeClr val="tx1"/>
                        </a:solidFill>
                        <a:latin typeface="Pere Castor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0" dirty="0">
                        <a:solidFill>
                          <a:schemeClr val="tx1"/>
                        </a:solidFill>
                        <a:latin typeface="Pere Castor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0" dirty="0">
                        <a:solidFill>
                          <a:schemeClr val="tx1"/>
                        </a:solidFill>
                        <a:latin typeface="Pere Castor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9892"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Pere Castor" pitchFamily="2" charset="0"/>
                        </a:rPr>
                        <a:t>Tenue de l’outil scripteur</a:t>
                      </a:r>
                      <a:endParaRPr lang="fr-FR" sz="1400" b="0" dirty="0">
                        <a:solidFill>
                          <a:schemeClr val="tx1"/>
                        </a:solidFill>
                        <a:latin typeface="Pere Castor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0" dirty="0">
                        <a:solidFill>
                          <a:schemeClr val="tx1"/>
                        </a:solidFill>
                        <a:latin typeface="Pere Castor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0" dirty="0">
                        <a:solidFill>
                          <a:schemeClr val="tx1"/>
                        </a:solidFill>
                        <a:latin typeface="Pere Castor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9892"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Pere Castor" pitchFamily="2" charset="0"/>
                        </a:rPr>
                        <a:t>Forme correctement ses lettres</a:t>
                      </a:r>
                      <a:endParaRPr lang="fr-FR" sz="1400" b="0" dirty="0">
                        <a:solidFill>
                          <a:schemeClr val="tx1"/>
                        </a:solidFill>
                        <a:latin typeface="Pere Castor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0">
                        <a:solidFill>
                          <a:schemeClr val="tx1"/>
                        </a:solidFill>
                        <a:latin typeface="Pere Castor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0" dirty="0">
                        <a:solidFill>
                          <a:schemeClr val="tx1"/>
                        </a:solidFill>
                        <a:latin typeface="Pere Castor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9892"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Pere Castor" pitchFamily="2" charset="0"/>
                        </a:rPr>
                        <a:t>Forme</a:t>
                      </a:r>
                      <a:r>
                        <a:rPr lang="fr-FR" sz="1400" b="0" baseline="0" dirty="0" smtClean="0">
                          <a:solidFill>
                            <a:schemeClr val="tx1"/>
                          </a:solidFill>
                          <a:latin typeface="Pere Castor" pitchFamily="2" charset="0"/>
                        </a:rPr>
                        <a:t> correctement ses chiffres</a:t>
                      </a:r>
                      <a:endParaRPr lang="fr-FR" sz="1400" b="0" dirty="0">
                        <a:solidFill>
                          <a:schemeClr val="tx1"/>
                        </a:solidFill>
                        <a:latin typeface="Pere Castor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0">
                        <a:solidFill>
                          <a:schemeClr val="tx1"/>
                        </a:solidFill>
                        <a:latin typeface="Pere Castor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0" dirty="0">
                        <a:solidFill>
                          <a:schemeClr val="tx1"/>
                        </a:solidFill>
                        <a:latin typeface="Pere Castor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9892"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Pere Castor" pitchFamily="2" charset="0"/>
                        </a:rPr>
                        <a:t>Copie une phrase sans erreur par rapport à un modèle au</a:t>
                      </a:r>
                      <a:r>
                        <a:rPr lang="fr-FR" sz="1400" b="0" baseline="0" dirty="0" smtClean="0">
                          <a:solidFill>
                            <a:schemeClr val="tx1"/>
                          </a:solidFill>
                          <a:latin typeface="Pere Castor" pitchFamily="2" charset="0"/>
                        </a:rPr>
                        <a:t> tableau</a:t>
                      </a:r>
                      <a:endParaRPr lang="fr-FR" sz="1400" b="0" dirty="0">
                        <a:solidFill>
                          <a:schemeClr val="tx1"/>
                        </a:solidFill>
                        <a:latin typeface="Pere Castor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0">
                        <a:solidFill>
                          <a:schemeClr val="tx1"/>
                        </a:solidFill>
                        <a:latin typeface="Pere Castor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0" dirty="0">
                        <a:solidFill>
                          <a:schemeClr val="tx1"/>
                        </a:solidFill>
                        <a:latin typeface="Pere Castor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9892"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Pere Castor" pitchFamily="2" charset="0"/>
                        </a:rPr>
                        <a:t>Confond des lettres ou des chiffres</a:t>
                      </a:r>
                      <a:endParaRPr lang="fr-FR" sz="1400" b="0" dirty="0">
                        <a:solidFill>
                          <a:schemeClr val="tx1"/>
                        </a:solidFill>
                        <a:latin typeface="Pere Castor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0">
                        <a:solidFill>
                          <a:schemeClr val="tx1"/>
                        </a:solidFill>
                        <a:latin typeface="Pere Castor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0" dirty="0">
                        <a:solidFill>
                          <a:schemeClr val="tx1"/>
                        </a:solidFill>
                        <a:latin typeface="Pere Castor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9892"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Pere Castor" pitchFamily="2" charset="0"/>
                        </a:rPr>
                        <a:t>Confonds</a:t>
                      </a:r>
                      <a:r>
                        <a:rPr lang="fr-FR" sz="1400" b="0" baseline="0" dirty="0" smtClean="0">
                          <a:solidFill>
                            <a:schemeClr val="tx1"/>
                          </a:solidFill>
                          <a:latin typeface="Pere Castor" pitchFamily="2" charset="0"/>
                        </a:rPr>
                        <a:t> des mots ou des nombres</a:t>
                      </a:r>
                      <a:endParaRPr lang="fr-FR" sz="1400" b="0" dirty="0">
                        <a:solidFill>
                          <a:schemeClr val="tx1"/>
                        </a:solidFill>
                        <a:latin typeface="Pere Castor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0">
                        <a:solidFill>
                          <a:schemeClr val="tx1"/>
                        </a:solidFill>
                        <a:latin typeface="Pere Castor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0" dirty="0">
                        <a:solidFill>
                          <a:schemeClr val="tx1"/>
                        </a:solidFill>
                        <a:latin typeface="Pere Castor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9892"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Pere Castor" pitchFamily="2" charset="0"/>
                        </a:rPr>
                        <a:t>Oubli</a:t>
                      </a:r>
                      <a:r>
                        <a:rPr lang="fr-FR" sz="1400" b="0" baseline="0" dirty="0" smtClean="0">
                          <a:solidFill>
                            <a:schemeClr val="tx1"/>
                          </a:solidFill>
                          <a:latin typeface="Pere Castor" pitchFamily="2" charset="0"/>
                        </a:rPr>
                        <a:t>e des lettres ou des chiffres</a:t>
                      </a:r>
                      <a:endParaRPr lang="fr-FR" sz="1400" b="0" dirty="0">
                        <a:solidFill>
                          <a:schemeClr val="tx1"/>
                        </a:solidFill>
                        <a:latin typeface="Pere Castor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0">
                        <a:solidFill>
                          <a:schemeClr val="tx1"/>
                        </a:solidFill>
                        <a:latin typeface="Pere Castor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0" dirty="0">
                        <a:solidFill>
                          <a:schemeClr val="tx1"/>
                        </a:solidFill>
                        <a:latin typeface="Pere Castor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9892"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Pere Castor" pitchFamily="2" charset="0"/>
                        </a:rPr>
                        <a:t>Douleurs / fatigabilité</a:t>
                      </a:r>
                      <a:endParaRPr lang="fr-FR" sz="1400" b="0" dirty="0">
                        <a:solidFill>
                          <a:schemeClr val="tx1"/>
                        </a:solidFill>
                        <a:latin typeface="Pere Castor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0">
                        <a:solidFill>
                          <a:schemeClr val="tx1"/>
                        </a:solidFill>
                        <a:latin typeface="Pere Castor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0" dirty="0">
                        <a:solidFill>
                          <a:schemeClr val="tx1"/>
                        </a:solidFill>
                        <a:latin typeface="Pere Castor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pSp>
        <p:nvGrpSpPr>
          <p:cNvPr id="9" name="Groupe 8"/>
          <p:cNvGrpSpPr/>
          <p:nvPr/>
        </p:nvGrpSpPr>
        <p:grpSpPr>
          <a:xfrm>
            <a:off x="44624" y="611560"/>
            <a:ext cx="288032" cy="8532440"/>
            <a:chOff x="44624" y="611560"/>
            <a:chExt cx="288032" cy="8532440"/>
          </a:xfrm>
        </p:grpSpPr>
        <p:cxnSp>
          <p:nvCxnSpPr>
            <p:cNvPr id="10" name="Connecteur droit 9"/>
            <p:cNvCxnSpPr/>
            <p:nvPr/>
          </p:nvCxnSpPr>
          <p:spPr>
            <a:xfrm rot="5400000">
              <a:off x="-4077580" y="4877780"/>
              <a:ext cx="8532440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Ellipse 10"/>
            <p:cNvSpPr/>
            <p:nvPr/>
          </p:nvSpPr>
          <p:spPr>
            <a:xfrm>
              <a:off x="72008" y="1115616"/>
              <a:ext cx="260648" cy="28803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" name="Ellipse 11"/>
            <p:cNvSpPr/>
            <p:nvPr/>
          </p:nvSpPr>
          <p:spPr>
            <a:xfrm>
              <a:off x="44624" y="4499992"/>
              <a:ext cx="260648" cy="28803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" name="Ellipse 12"/>
            <p:cNvSpPr/>
            <p:nvPr/>
          </p:nvSpPr>
          <p:spPr>
            <a:xfrm>
              <a:off x="44624" y="8460432"/>
              <a:ext cx="260648" cy="28803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"/>
          <p:cNvGrpSpPr/>
          <p:nvPr/>
        </p:nvGrpSpPr>
        <p:grpSpPr>
          <a:xfrm>
            <a:off x="0" y="0"/>
            <a:ext cx="6858000" cy="611560"/>
            <a:chOff x="0" y="0"/>
            <a:chExt cx="6858000" cy="611560"/>
          </a:xfrm>
        </p:grpSpPr>
        <p:grpSp>
          <p:nvGrpSpPr>
            <p:cNvPr id="3" name="Groupe 10"/>
            <p:cNvGrpSpPr/>
            <p:nvPr/>
          </p:nvGrpSpPr>
          <p:grpSpPr>
            <a:xfrm>
              <a:off x="0" y="0"/>
              <a:ext cx="6858000" cy="611560"/>
              <a:chOff x="0" y="0"/>
              <a:chExt cx="6858000" cy="611560"/>
            </a:xfrm>
          </p:grpSpPr>
          <p:sp>
            <p:nvSpPr>
              <p:cNvPr id="5" name="Rectangle 4"/>
              <p:cNvSpPr/>
              <p:nvPr/>
            </p:nvSpPr>
            <p:spPr>
              <a:xfrm>
                <a:off x="0" y="0"/>
                <a:ext cx="6858000" cy="61156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sz="2400" dirty="0" smtClean="0">
                    <a:solidFill>
                      <a:schemeClr val="tx1"/>
                    </a:solidFill>
                    <a:latin typeface="Pere Castor" pitchFamily="2" charset="0"/>
                  </a:rPr>
                  <a:t>Grille d’observation</a:t>
                </a:r>
              </a:p>
            </p:txBody>
          </p:sp>
          <p:cxnSp>
            <p:nvCxnSpPr>
              <p:cNvPr id="6" name="Connecteur droit 5"/>
              <p:cNvCxnSpPr/>
              <p:nvPr/>
            </p:nvCxnSpPr>
            <p:spPr>
              <a:xfrm>
                <a:off x="0" y="611560"/>
                <a:ext cx="6858000" cy="0"/>
              </a:xfrm>
              <a:prstGeom prst="line">
                <a:avLst/>
              </a:prstGeom>
              <a:ln w="635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" name="Ellipse 3"/>
            <p:cNvSpPr/>
            <p:nvPr/>
          </p:nvSpPr>
          <p:spPr>
            <a:xfrm>
              <a:off x="6021288" y="0"/>
              <a:ext cx="504056" cy="539552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100" dirty="0" smtClean="0">
                  <a:solidFill>
                    <a:schemeClr val="tx1"/>
                  </a:solidFill>
                  <a:latin typeface="Pere Castor" pitchFamily="2" charset="0"/>
                </a:rPr>
                <a:t>DM</a:t>
              </a:r>
              <a:endParaRPr lang="fr-FR" sz="1100" dirty="0">
                <a:solidFill>
                  <a:schemeClr val="tx1"/>
                </a:solidFill>
                <a:latin typeface="Pere Castor" pitchFamily="2" charset="0"/>
              </a:endParaRPr>
            </a:p>
          </p:txBody>
        </p:sp>
      </p:grpSp>
      <p:sp>
        <p:nvSpPr>
          <p:cNvPr id="7" name="ZoneTexte 6"/>
          <p:cNvSpPr txBox="1"/>
          <p:nvPr/>
        </p:nvSpPr>
        <p:spPr>
          <a:xfrm>
            <a:off x="360040" y="683568"/>
            <a:ext cx="4149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u="sng" dirty="0" smtClean="0">
                <a:latin typeface="Pere Castor" pitchFamily="2" charset="0"/>
              </a:rPr>
              <a:t>Activités de lecture</a:t>
            </a:r>
          </a:p>
        </p:txBody>
      </p:sp>
      <p:graphicFrame>
        <p:nvGraphicFramePr>
          <p:cNvPr id="8" name="Tableau 7"/>
          <p:cNvGraphicFramePr>
            <a:graphicFrameLocks noGrp="1"/>
          </p:cNvGraphicFramePr>
          <p:nvPr/>
        </p:nvGraphicFramePr>
        <p:xfrm>
          <a:off x="476672" y="1187624"/>
          <a:ext cx="6048672" cy="35188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4698"/>
                <a:gridCol w="824819"/>
                <a:gridCol w="3849155"/>
              </a:tblGrid>
              <a:tr h="409892">
                <a:tc>
                  <a:txBody>
                    <a:bodyPr/>
                    <a:lstStyle/>
                    <a:p>
                      <a:pPr algn="ctr"/>
                      <a:endParaRPr lang="fr-FR" sz="1400" b="0" dirty="0">
                        <a:solidFill>
                          <a:schemeClr val="tx1"/>
                        </a:solidFill>
                        <a:latin typeface="Pere Castor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Pere Castor" pitchFamily="2" charset="0"/>
                        </a:rPr>
                        <a:t>Oui- Non</a:t>
                      </a:r>
                      <a:endParaRPr lang="fr-FR" sz="1400" b="0" dirty="0">
                        <a:solidFill>
                          <a:schemeClr val="tx1"/>
                        </a:solidFill>
                        <a:latin typeface="Pere Castor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Pere Castor" pitchFamily="2" charset="0"/>
                        </a:rPr>
                        <a:t>Observations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9892"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Pere Castor" pitchFamily="2" charset="0"/>
                        </a:rPr>
                        <a:t>Position du corps</a:t>
                      </a:r>
                      <a:r>
                        <a:rPr lang="fr-FR" sz="1400" b="0" baseline="0" dirty="0" smtClean="0">
                          <a:solidFill>
                            <a:schemeClr val="tx1"/>
                          </a:solidFill>
                          <a:latin typeface="Pere Castor" pitchFamily="2" charset="0"/>
                        </a:rPr>
                        <a:t> (correcte / autre)</a:t>
                      </a:r>
                      <a:endParaRPr lang="fr-FR" sz="1400" b="0" dirty="0" smtClean="0">
                        <a:solidFill>
                          <a:schemeClr val="tx1"/>
                        </a:solidFill>
                        <a:latin typeface="Pere Castor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0" dirty="0">
                        <a:solidFill>
                          <a:schemeClr val="tx1"/>
                        </a:solidFill>
                        <a:latin typeface="Pere Castor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0" dirty="0">
                        <a:solidFill>
                          <a:schemeClr val="tx1"/>
                        </a:solidFill>
                        <a:latin typeface="Pere Castor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9892"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Pere Castor" pitchFamily="2" charset="0"/>
                        </a:rPr>
                        <a:t>Se repère sur une page</a:t>
                      </a:r>
                      <a:endParaRPr lang="fr-FR" sz="1400" b="0" dirty="0">
                        <a:solidFill>
                          <a:schemeClr val="tx1"/>
                        </a:solidFill>
                        <a:latin typeface="Pere Castor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0" dirty="0">
                        <a:solidFill>
                          <a:schemeClr val="tx1"/>
                        </a:solidFill>
                        <a:latin typeface="Pere Castor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0" dirty="0" smtClean="0">
                        <a:solidFill>
                          <a:schemeClr val="tx1"/>
                        </a:solidFill>
                        <a:latin typeface="Pere Castor" pitchFamily="2" charset="0"/>
                      </a:endParaRPr>
                    </a:p>
                    <a:p>
                      <a:pPr algn="ctr"/>
                      <a:endParaRPr lang="fr-FR" sz="1400" b="0" dirty="0">
                        <a:solidFill>
                          <a:schemeClr val="tx1"/>
                        </a:solidFill>
                        <a:latin typeface="Pere Castor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9892"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Pere Castor" pitchFamily="2" charset="0"/>
                        </a:rPr>
                        <a:t>Suit avec les yeux / le doigt / la tête</a:t>
                      </a:r>
                      <a:endParaRPr lang="fr-FR" sz="1400" b="0" dirty="0">
                        <a:solidFill>
                          <a:schemeClr val="tx1"/>
                        </a:solidFill>
                        <a:latin typeface="Pere Castor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0" dirty="0">
                        <a:solidFill>
                          <a:schemeClr val="tx1"/>
                        </a:solidFill>
                        <a:latin typeface="Pere Castor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0" dirty="0">
                        <a:solidFill>
                          <a:schemeClr val="tx1"/>
                        </a:solidFill>
                        <a:latin typeface="Pere Castor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9892"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Pere Castor" pitchFamily="2" charset="0"/>
                        </a:rPr>
                        <a:t>Déplace le support</a:t>
                      </a:r>
                      <a:r>
                        <a:rPr lang="fr-FR" sz="1400" b="0" baseline="0" dirty="0" smtClean="0">
                          <a:solidFill>
                            <a:schemeClr val="tx1"/>
                          </a:solidFill>
                          <a:latin typeface="Pere Castor" pitchFamily="2" charset="0"/>
                        </a:rPr>
                        <a:t> pour lire</a:t>
                      </a:r>
                      <a:endParaRPr lang="fr-FR" sz="1400" b="0" dirty="0">
                        <a:solidFill>
                          <a:schemeClr val="tx1"/>
                        </a:solidFill>
                        <a:latin typeface="Pere Castor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0" dirty="0">
                        <a:solidFill>
                          <a:schemeClr val="tx1"/>
                        </a:solidFill>
                        <a:latin typeface="Pere Castor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0" dirty="0">
                        <a:solidFill>
                          <a:schemeClr val="tx1"/>
                        </a:solidFill>
                        <a:latin typeface="Pere Castor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9892"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Pere Castor" pitchFamily="2" charset="0"/>
                        </a:rPr>
                        <a:t>Se repère sur une ligne</a:t>
                      </a:r>
                      <a:endParaRPr lang="fr-FR" sz="1400" b="0" dirty="0">
                        <a:solidFill>
                          <a:schemeClr val="tx1"/>
                        </a:solidFill>
                        <a:latin typeface="Pere Castor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0" dirty="0">
                        <a:solidFill>
                          <a:schemeClr val="tx1"/>
                        </a:solidFill>
                        <a:latin typeface="Pere Castor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0" dirty="0" smtClean="0">
                        <a:solidFill>
                          <a:schemeClr val="tx1"/>
                        </a:solidFill>
                        <a:latin typeface="Pere Castor" pitchFamily="2" charset="0"/>
                      </a:endParaRPr>
                    </a:p>
                    <a:p>
                      <a:pPr algn="ctr"/>
                      <a:endParaRPr lang="fr-FR" sz="1400" b="0" dirty="0">
                        <a:solidFill>
                          <a:schemeClr val="tx1"/>
                        </a:solidFill>
                        <a:latin typeface="Pere Castor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9892"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Pere Castor" pitchFamily="2" charset="0"/>
                        </a:rPr>
                        <a:t>Sait repérer la ponctuation</a:t>
                      </a:r>
                      <a:endParaRPr lang="fr-FR" sz="1400" b="0" dirty="0">
                        <a:solidFill>
                          <a:schemeClr val="tx1"/>
                        </a:solidFill>
                        <a:latin typeface="Pere Castor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0" dirty="0">
                        <a:solidFill>
                          <a:schemeClr val="tx1"/>
                        </a:solidFill>
                        <a:latin typeface="Pere Castor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0" dirty="0">
                        <a:solidFill>
                          <a:schemeClr val="tx1"/>
                        </a:solidFill>
                        <a:latin typeface="Pere Castor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6" name="ZoneTexte 15"/>
          <p:cNvSpPr txBox="1"/>
          <p:nvPr/>
        </p:nvSpPr>
        <p:spPr>
          <a:xfrm>
            <a:off x="360040" y="4819962"/>
            <a:ext cx="4149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u="sng" dirty="0" smtClean="0">
                <a:latin typeface="Pere Castor" pitchFamily="2" charset="0"/>
              </a:rPr>
              <a:t>Activités  mathématiques</a:t>
            </a:r>
          </a:p>
        </p:txBody>
      </p:sp>
      <p:graphicFrame>
        <p:nvGraphicFramePr>
          <p:cNvPr id="17" name="Tableau 16"/>
          <p:cNvGraphicFramePr>
            <a:graphicFrameLocks noGrp="1"/>
          </p:cNvGraphicFramePr>
          <p:nvPr/>
        </p:nvGraphicFramePr>
        <p:xfrm>
          <a:off x="476672" y="5220072"/>
          <a:ext cx="6048671" cy="35125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4698"/>
                <a:gridCol w="824818"/>
                <a:gridCol w="3849155"/>
              </a:tblGrid>
              <a:tr h="409892">
                <a:tc>
                  <a:txBody>
                    <a:bodyPr/>
                    <a:lstStyle/>
                    <a:p>
                      <a:pPr algn="ctr"/>
                      <a:endParaRPr lang="fr-FR" sz="1400" b="0" dirty="0">
                        <a:solidFill>
                          <a:schemeClr val="tx1"/>
                        </a:solidFill>
                        <a:latin typeface="Pere Castor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Pere Castor" pitchFamily="2" charset="0"/>
                        </a:rPr>
                        <a:t>Oui- Non</a:t>
                      </a:r>
                      <a:endParaRPr lang="fr-FR" sz="1400" b="0" dirty="0">
                        <a:solidFill>
                          <a:schemeClr val="tx1"/>
                        </a:solidFill>
                        <a:latin typeface="Pere Castor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Pere Castor" pitchFamily="2" charset="0"/>
                        </a:rPr>
                        <a:t>Observations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9892"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latin typeface="Pere Castor" pitchFamily="2" charset="0"/>
                        </a:rPr>
                        <a:t>Comptage/pointage</a:t>
                      </a:r>
                      <a:endParaRPr lang="fr-FR" sz="1400" dirty="0">
                        <a:latin typeface="Pere Castor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b="0" dirty="0">
                        <a:solidFill>
                          <a:schemeClr val="tx1"/>
                        </a:solidFill>
                        <a:latin typeface="Pere Castor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b="0" dirty="0">
                        <a:solidFill>
                          <a:schemeClr val="tx1"/>
                        </a:solidFill>
                        <a:latin typeface="Pere Castor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9892"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latin typeface="Pere Castor" pitchFamily="2" charset="0"/>
                        </a:rPr>
                        <a:t>Reconnaissance / reproduction / tracé d’une figure</a:t>
                      </a:r>
                      <a:endParaRPr lang="fr-FR" sz="1400" dirty="0">
                        <a:latin typeface="Pere Castor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b="0" dirty="0">
                        <a:solidFill>
                          <a:schemeClr val="tx1"/>
                        </a:solidFill>
                        <a:latin typeface="Pere Castor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b="0" dirty="0">
                        <a:solidFill>
                          <a:schemeClr val="tx1"/>
                        </a:solidFill>
                        <a:latin typeface="Pere Castor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9892"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latin typeface="Pere Castor" pitchFamily="2" charset="0"/>
                        </a:rPr>
                        <a:t>Perception des obliques / droites parallèles</a:t>
                      </a:r>
                      <a:endParaRPr lang="fr-FR" sz="1400" dirty="0">
                        <a:latin typeface="Pere Castor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b="0" dirty="0">
                        <a:solidFill>
                          <a:schemeClr val="tx1"/>
                        </a:solidFill>
                        <a:latin typeface="Pere Castor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b="0" dirty="0">
                        <a:solidFill>
                          <a:schemeClr val="tx1"/>
                        </a:solidFill>
                        <a:latin typeface="Pere Castor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9892"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latin typeface="Pere Castor" pitchFamily="2" charset="0"/>
                        </a:rPr>
                        <a:t>Utilisation de la règle</a:t>
                      </a:r>
                      <a:endParaRPr lang="fr-FR" sz="1200" dirty="0">
                        <a:latin typeface="Pere Castor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b="0" dirty="0">
                        <a:solidFill>
                          <a:schemeClr val="tx1"/>
                        </a:solidFill>
                        <a:latin typeface="Pere Castor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b="0" dirty="0">
                        <a:solidFill>
                          <a:schemeClr val="tx1"/>
                        </a:solidFill>
                        <a:latin typeface="Pere Castor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9892">
                <a:tc>
                  <a:txBody>
                    <a:bodyPr/>
                    <a:lstStyle/>
                    <a:p>
                      <a:endParaRPr lang="fr-FR" sz="1200">
                        <a:latin typeface="Pere Castor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b="0" dirty="0">
                        <a:solidFill>
                          <a:schemeClr val="tx1"/>
                        </a:solidFill>
                        <a:latin typeface="Pere Castor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b="0" dirty="0">
                        <a:solidFill>
                          <a:schemeClr val="tx1"/>
                        </a:solidFill>
                        <a:latin typeface="Pere Castor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9892">
                <a:tc>
                  <a:txBody>
                    <a:bodyPr/>
                    <a:lstStyle/>
                    <a:p>
                      <a:endParaRPr lang="fr-FR" sz="1200" dirty="0">
                        <a:latin typeface="Pere Castor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b="0" dirty="0">
                        <a:solidFill>
                          <a:schemeClr val="tx1"/>
                        </a:solidFill>
                        <a:latin typeface="Pere Castor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b="0" dirty="0">
                        <a:solidFill>
                          <a:schemeClr val="tx1"/>
                        </a:solidFill>
                        <a:latin typeface="Pere Castor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pSp>
        <p:nvGrpSpPr>
          <p:cNvPr id="11" name="Groupe 10"/>
          <p:cNvGrpSpPr/>
          <p:nvPr/>
        </p:nvGrpSpPr>
        <p:grpSpPr>
          <a:xfrm>
            <a:off x="44624" y="611560"/>
            <a:ext cx="288032" cy="8532440"/>
            <a:chOff x="44624" y="611560"/>
            <a:chExt cx="288032" cy="8532440"/>
          </a:xfrm>
        </p:grpSpPr>
        <p:cxnSp>
          <p:nvCxnSpPr>
            <p:cNvPr id="12" name="Connecteur droit 11"/>
            <p:cNvCxnSpPr/>
            <p:nvPr/>
          </p:nvCxnSpPr>
          <p:spPr>
            <a:xfrm rot="5400000">
              <a:off x="-4077580" y="4877780"/>
              <a:ext cx="8532440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Ellipse 12"/>
            <p:cNvSpPr/>
            <p:nvPr/>
          </p:nvSpPr>
          <p:spPr>
            <a:xfrm>
              <a:off x="72008" y="1115616"/>
              <a:ext cx="260648" cy="28803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" name="Ellipse 13"/>
            <p:cNvSpPr/>
            <p:nvPr/>
          </p:nvSpPr>
          <p:spPr>
            <a:xfrm>
              <a:off x="44624" y="4499992"/>
              <a:ext cx="260648" cy="28803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" name="Ellipse 14"/>
            <p:cNvSpPr/>
            <p:nvPr/>
          </p:nvSpPr>
          <p:spPr>
            <a:xfrm>
              <a:off x="44624" y="8460432"/>
              <a:ext cx="260648" cy="28803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"/>
          <p:cNvGrpSpPr/>
          <p:nvPr/>
        </p:nvGrpSpPr>
        <p:grpSpPr>
          <a:xfrm>
            <a:off x="0" y="0"/>
            <a:ext cx="6858000" cy="611560"/>
            <a:chOff x="0" y="0"/>
            <a:chExt cx="6858000" cy="611560"/>
          </a:xfrm>
        </p:grpSpPr>
        <p:grpSp>
          <p:nvGrpSpPr>
            <p:cNvPr id="3" name="Groupe 10"/>
            <p:cNvGrpSpPr/>
            <p:nvPr/>
          </p:nvGrpSpPr>
          <p:grpSpPr>
            <a:xfrm>
              <a:off x="0" y="0"/>
              <a:ext cx="6858000" cy="611560"/>
              <a:chOff x="0" y="0"/>
              <a:chExt cx="6858000" cy="611560"/>
            </a:xfrm>
          </p:grpSpPr>
          <p:sp>
            <p:nvSpPr>
              <p:cNvPr id="5" name="Rectangle 4"/>
              <p:cNvSpPr/>
              <p:nvPr/>
            </p:nvSpPr>
            <p:spPr>
              <a:xfrm>
                <a:off x="0" y="0"/>
                <a:ext cx="6858000" cy="61156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sz="2400" dirty="0" smtClean="0">
                    <a:solidFill>
                      <a:schemeClr val="tx1"/>
                    </a:solidFill>
                    <a:latin typeface="Pere Castor" pitchFamily="2" charset="0"/>
                  </a:rPr>
                  <a:t>Grille d’observation</a:t>
                </a:r>
              </a:p>
            </p:txBody>
          </p:sp>
          <p:cxnSp>
            <p:nvCxnSpPr>
              <p:cNvPr id="6" name="Connecteur droit 5"/>
              <p:cNvCxnSpPr/>
              <p:nvPr/>
            </p:nvCxnSpPr>
            <p:spPr>
              <a:xfrm>
                <a:off x="0" y="611560"/>
                <a:ext cx="6858000" cy="0"/>
              </a:xfrm>
              <a:prstGeom prst="line">
                <a:avLst/>
              </a:prstGeom>
              <a:ln w="635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" name="Ellipse 3"/>
            <p:cNvSpPr/>
            <p:nvPr/>
          </p:nvSpPr>
          <p:spPr>
            <a:xfrm>
              <a:off x="6021288" y="0"/>
              <a:ext cx="504056" cy="539552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100" dirty="0" smtClean="0">
                  <a:solidFill>
                    <a:schemeClr val="tx1"/>
                  </a:solidFill>
                  <a:latin typeface="Pere Castor" pitchFamily="2" charset="0"/>
                </a:rPr>
                <a:t>DM</a:t>
              </a:r>
              <a:endParaRPr lang="fr-FR" sz="1100" dirty="0">
                <a:solidFill>
                  <a:schemeClr val="tx1"/>
                </a:solidFill>
                <a:latin typeface="Pere Castor" pitchFamily="2" charset="0"/>
              </a:endParaRPr>
            </a:p>
          </p:txBody>
        </p:sp>
      </p:grpSp>
      <p:sp>
        <p:nvSpPr>
          <p:cNvPr id="7" name="ZoneTexte 6"/>
          <p:cNvSpPr txBox="1"/>
          <p:nvPr/>
        </p:nvSpPr>
        <p:spPr>
          <a:xfrm>
            <a:off x="432048" y="683568"/>
            <a:ext cx="12687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u="sng" dirty="0" smtClean="0">
                <a:latin typeface="Pere Castor" pitchFamily="2" charset="0"/>
              </a:rPr>
              <a:t>Mémoire</a:t>
            </a:r>
          </a:p>
        </p:txBody>
      </p:sp>
      <p:graphicFrame>
        <p:nvGraphicFramePr>
          <p:cNvPr id="8" name="Tableau 7"/>
          <p:cNvGraphicFramePr>
            <a:graphicFrameLocks noGrp="1"/>
          </p:cNvGraphicFramePr>
          <p:nvPr/>
        </p:nvGraphicFramePr>
        <p:xfrm>
          <a:off x="476671" y="1115616"/>
          <a:ext cx="6120681" cy="21777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1064"/>
                <a:gridCol w="834638"/>
                <a:gridCol w="3894979"/>
              </a:tblGrid>
              <a:tr h="409892">
                <a:tc>
                  <a:txBody>
                    <a:bodyPr/>
                    <a:lstStyle/>
                    <a:p>
                      <a:pPr algn="ctr"/>
                      <a:endParaRPr lang="fr-FR" sz="1400" b="0" dirty="0">
                        <a:solidFill>
                          <a:schemeClr val="tx1"/>
                        </a:solidFill>
                        <a:latin typeface="Pere Castor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Pere Castor" pitchFamily="2" charset="0"/>
                        </a:rPr>
                        <a:t>Oui- Non</a:t>
                      </a:r>
                      <a:endParaRPr lang="fr-FR" sz="1400" b="0" dirty="0">
                        <a:solidFill>
                          <a:schemeClr val="tx1"/>
                        </a:solidFill>
                        <a:latin typeface="Pere Castor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Pere Castor" pitchFamily="2" charset="0"/>
                        </a:rPr>
                        <a:t>Observations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9892"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latin typeface="Pere Castor" pitchFamily="2" charset="0"/>
                        </a:rPr>
                        <a:t>Sait mobiliser sa</a:t>
                      </a:r>
                      <a:r>
                        <a:rPr lang="fr-FR" sz="1400" baseline="0" dirty="0" smtClean="0">
                          <a:latin typeface="Pere Castor" pitchFamily="2" charset="0"/>
                        </a:rPr>
                        <a:t> mémoire</a:t>
                      </a:r>
                      <a:endParaRPr lang="fr-FR" sz="1400" dirty="0">
                        <a:latin typeface="Pere Castor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0" dirty="0">
                        <a:solidFill>
                          <a:schemeClr val="tx1"/>
                        </a:solidFill>
                        <a:latin typeface="Pere Castor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0" dirty="0">
                        <a:solidFill>
                          <a:schemeClr val="tx1"/>
                        </a:solidFill>
                        <a:latin typeface="Pere Castor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9892"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latin typeface="Pere Castor" pitchFamily="2" charset="0"/>
                        </a:rPr>
                        <a:t>A besoin</a:t>
                      </a:r>
                      <a:r>
                        <a:rPr lang="fr-FR" sz="1400" baseline="0" dirty="0" smtClean="0">
                          <a:latin typeface="Pere Castor" pitchFamily="2" charset="0"/>
                        </a:rPr>
                        <a:t> de supports concrets pour se remémorer</a:t>
                      </a:r>
                      <a:endParaRPr lang="fr-FR" sz="1400" dirty="0">
                        <a:latin typeface="Pere Castor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0" dirty="0">
                        <a:solidFill>
                          <a:schemeClr val="tx1"/>
                        </a:solidFill>
                        <a:latin typeface="Pere Castor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0" dirty="0">
                        <a:solidFill>
                          <a:schemeClr val="tx1"/>
                        </a:solidFill>
                        <a:latin typeface="Pere Castor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9892"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latin typeface="Pere Castor" pitchFamily="2" charset="0"/>
                        </a:rPr>
                        <a:t>Ne sait pas mobiliser sa mémoire</a:t>
                      </a:r>
                      <a:endParaRPr lang="fr-FR" sz="1400" dirty="0">
                        <a:latin typeface="Pere Castor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0" dirty="0">
                        <a:solidFill>
                          <a:schemeClr val="tx1"/>
                        </a:solidFill>
                        <a:latin typeface="Pere Castor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0" dirty="0">
                        <a:solidFill>
                          <a:schemeClr val="tx1"/>
                        </a:solidFill>
                        <a:latin typeface="Pere Castor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9" name="ZoneTexte 8"/>
          <p:cNvSpPr txBox="1"/>
          <p:nvPr/>
        </p:nvSpPr>
        <p:spPr>
          <a:xfrm>
            <a:off x="360040" y="3635896"/>
            <a:ext cx="20608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u="sng" dirty="0" smtClean="0">
                <a:latin typeface="Pere Castor" pitchFamily="2" charset="0"/>
              </a:rPr>
              <a:t>Envie d’apprendre</a:t>
            </a:r>
          </a:p>
        </p:txBody>
      </p:sp>
      <p:graphicFrame>
        <p:nvGraphicFramePr>
          <p:cNvPr id="10" name="Tableau 9"/>
          <p:cNvGraphicFramePr>
            <a:graphicFrameLocks noGrp="1"/>
          </p:cNvGraphicFramePr>
          <p:nvPr/>
        </p:nvGraphicFramePr>
        <p:xfrm>
          <a:off x="476672" y="4067944"/>
          <a:ext cx="6048672" cy="33191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4698"/>
                <a:gridCol w="824819"/>
                <a:gridCol w="3849155"/>
              </a:tblGrid>
              <a:tr h="409892">
                <a:tc>
                  <a:txBody>
                    <a:bodyPr/>
                    <a:lstStyle/>
                    <a:p>
                      <a:pPr algn="ctr"/>
                      <a:endParaRPr lang="fr-FR" sz="1400" b="0" dirty="0">
                        <a:solidFill>
                          <a:schemeClr val="tx1"/>
                        </a:solidFill>
                        <a:latin typeface="Pere Castor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Pere Castor" pitchFamily="2" charset="0"/>
                        </a:rPr>
                        <a:t>Oui- Non</a:t>
                      </a:r>
                      <a:endParaRPr lang="fr-FR" sz="1400" b="0" dirty="0">
                        <a:solidFill>
                          <a:schemeClr val="tx1"/>
                        </a:solidFill>
                        <a:latin typeface="Pere Castor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Pere Castor" pitchFamily="2" charset="0"/>
                        </a:rPr>
                        <a:t>Observations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9892"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latin typeface="Pere Castor" pitchFamily="2" charset="0"/>
                        </a:rPr>
                        <a:t>Désire / met tout en œuvre pour réussir</a:t>
                      </a:r>
                      <a:endParaRPr lang="fr-FR" sz="1400" dirty="0">
                        <a:latin typeface="Pere Castor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0" dirty="0">
                        <a:solidFill>
                          <a:schemeClr val="tx1"/>
                        </a:solidFill>
                        <a:latin typeface="Pere Castor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0" dirty="0">
                        <a:solidFill>
                          <a:schemeClr val="tx1"/>
                        </a:solidFill>
                        <a:latin typeface="Pere Castor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9892"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latin typeface="Pere Castor" pitchFamily="2" charset="0"/>
                        </a:rPr>
                        <a:t>Doit être stimulé dans son projet d’apprentissage (encouragements)</a:t>
                      </a:r>
                      <a:endParaRPr lang="fr-FR" sz="1400" dirty="0">
                        <a:latin typeface="Pere Castor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0" dirty="0">
                        <a:solidFill>
                          <a:schemeClr val="tx1"/>
                        </a:solidFill>
                        <a:latin typeface="Pere Castor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0" dirty="0">
                        <a:solidFill>
                          <a:schemeClr val="tx1"/>
                        </a:solidFill>
                        <a:latin typeface="Pere Castor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9892"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latin typeface="Pere Castor" pitchFamily="2" charset="0"/>
                        </a:rPr>
                        <a:t>Apprend pour faire plaisir</a:t>
                      </a:r>
                      <a:endParaRPr lang="fr-FR" sz="1400" dirty="0">
                        <a:latin typeface="Pere Castor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0" dirty="0">
                        <a:solidFill>
                          <a:schemeClr val="tx1"/>
                        </a:solidFill>
                        <a:latin typeface="Pere Castor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0" dirty="0">
                        <a:solidFill>
                          <a:schemeClr val="tx1"/>
                        </a:solidFill>
                        <a:latin typeface="Pere Castor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9892"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latin typeface="Pere Castor" pitchFamily="2" charset="0"/>
                        </a:rPr>
                        <a:t>Subit les</a:t>
                      </a:r>
                      <a:r>
                        <a:rPr lang="fr-FR" sz="1400" baseline="0" dirty="0" smtClean="0">
                          <a:latin typeface="Pere Castor" pitchFamily="2" charset="0"/>
                        </a:rPr>
                        <a:t> apprentissages</a:t>
                      </a:r>
                      <a:endParaRPr lang="fr-FR" sz="1400" dirty="0">
                        <a:latin typeface="Pere Castor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0" dirty="0">
                        <a:solidFill>
                          <a:schemeClr val="tx1"/>
                        </a:solidFill>
                        <a:latin typeface="Pere Castor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0" dirty="0">
                        <a:solidFill>
                          <a:schemeClr val="tx1"/>
                        </a:solidFill>
                        <a:latin typeface="Pere Castor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9892"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latin typeface="Pere Castor" pitchFamily="2" charset="0"/>
                        </a:rPr>
                        <a:t>Refus</a:t>
                      </a:r>
                      <a:r>
                        <a:rPr lang="fr-FR" sz="1400" baseline="0" dirty="0" smtClean="0">
                          <a:latin typeface="Pere Castor" pitchFamily="2" charset="0"/>
                        </a:rPr>
                        <a:t> d’apprendre</a:t>
                      </a:r>
                      <a:endParaRPr lang="fr-FR" sz="1400" dirty="0">
                        <a:latin typeface="Pere Castor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0" dirty="0">
                        <a:solidFill>
                          <a:schemeClr val="tx1"/>
                        </a:solidFill>
                        <a:latin typeface="Pere Castor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0" dirty="0">
                        <a:solidFill>
                          <a:schemeClr val="tx1"/>
                        </a:solidFill>
                        <a:latin typeface="Pere Castor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pSp>
        <p:nvGrpSpPr>
          <p:cNvPr id="13" name="Groupe 12"/>
          <p:cNvGrpSpPr/>
          <p:nvPr/>
        </p:nvGrpSpPr>
        <p:grpSpPr>
          <a:xfrm>
            <a:off x="44624" y="611560"/>
            <a:ext cx="288032" cy="8532440"/>
            <a:chOff x="44624" y="611560"/>
            <a:chExt cx="288032" cy="8532440"/>
          </a:xfrm>
        </p:grpSpPr>
        <p:cxnSp>
          <p:nvCxnSpPr>
            <p:cNvPr id="14" name="Connecteur droit 13"/>
            <p:cNvCxnSpPr/>
            <p:nvPr/>
          </p:nvCxnSpPr>
          <p:spPr>
            <a:xfrm rot="5400000">
              <a:off x="-4077580" y="4877780"/>
              <a:ext cx="8532440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Ellipse 14"/>
            <p:cNvSpPr/>
            <p:nvPr/>
          </p:nvSpPr>
          <p:spPr>
            <a:xfrm>
              <a:off x="72008" y="1115616"/>
              <a:ext cx="260648" cy="28803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" name="Ellipse 15"/>
            <p:cNvSpPr/>
            <p:nvPr/>
          </p:nvSpPr>
          <p:spPr>
            <a:xfrm>
              <a:off x="44624" y="4499992"/>
              <a:ext cx="260648" cy="28803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7" name="Ellipse 16"/>
            <p:cNvSpPr/>
            <p:nvPr/>
          </p:nvSpPr>
          <p:spPr>
            <a:xfrm>
              <a:off x="44624" y="8460432"/>
              <a:ext cx="260648" cy="28803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e 3"/>
          <p:cNvGrpSpPr/>
          <p:nvPr/>
        </p:nvGrpSpPr>
        <p:grpSpPr>
          <a:xfrm>
            <a:off x="0" y="0"/>
            <a:ext cx="6858000" cy="611560"/>
            <a:chOff x="0" y="0"/>
            <a:chExt cx="6858000" cy="611560"/>
          </a:xfrm>
        </p:grpSpPr>
        <p:grpSp>
          <p:nvGrpSpPr>
            <p:cNvPr id="5" name="Groupe 10"/>
            <p:cNvGrpSpPr/>
            <p:nvPr/>
          </p:nvGrpSpPr>
          <p:grpSpPr>
            <a:xfrm>
              <a:off x="0" y="0"/>
              <a:ext cx="6858000" cy="611560"/>
              <a:chOff x="0" y="0"/>
              <a:chExt cx="6858000" cy="611560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0" y="0"/>
                <a:ext cx="6858000" cy="61156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sz="2400" dirty="0" smtClean="0">
                    <a:solidFill>
                      <a:schemeClr val="tx1"/>
                    </a:solidFill>
                    <a:latin typeface="Pere Castor" pitchFamily="2" charset="0"/>
                  </a:rPr>
                  <a:t>Grille d’observation</a:t>
                </a:r>
              </a:p>
            </p:txBody>
          </p:sp>
          <p:cxnSp>
            <p:nvCxnSpPr>
              <p:cNvPr id="8" name="Connecteur droit 7"/>
              <p:cNvCxnSpPr/>
              <p:nvPr/>
            </p:nvCxnSpPr>
            <p:spPr>
              <a:xfrm>
                <a:off x="0" y="611560"/>
                <a:ext cx="6858000" cy="0"/>
              </a:xfrm>
              <a:prstGeom prst="line">
                <a:avLst/>
              </a:prstGeom>
              <a:ln w="635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" name="Ellipse 5"/>
            <p:cNvSpPr/>
            <p:nvPr/>
          </p:nvSpPr>
          <p:spPr>
            <a:xfrm>
              <a:off x="6021288" y="0"/>
              <a:ext cx="504056" cy="539552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100" dirty="0" smtClean="0">
                  <a:solidFill>
                    <a:schemeClr val="tx1"/>
                  </a:solidFill>
                  <a:latin typeface="Pere Castor" pitchFamily="2" charset="0"/>
                </a:rPr>
                <a:t>DM</a:t>
              </a:r>
              <a:endParaRPr lang="fr-FR" sz="1100" dirty="0">
                <a:solidFill>
                  <a:schemeClr val="tx1"/>
                </a:solidFill>
                <a:latin typeface="Pere Castor" pitchFamily="2" charset="0"/>
              </a:endParaRPr>
            </a:p>
          </p:txBody>
        </p:sp>
      </p:grpSp>
      <p:sp>
        <p:nvSpPr>
          <p:cNvPr id="9" name="ZoneTexte 8"/>
          <p:cNvSpPr txBox="1"/>
          <p:nvPr/>
        </p:nvSpPr>
        <p:spPr>
          <a:xfrm>
            <a:off x="432048" y="755576"/>
            <a:ext cx="20608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u="sng" dirty="0" smtClean="0">
                <a:latin typeface="Pere Castor" pitchFamily="2" charset="0"/>
              </a:rPr>
              <a:t>Attention</a:t>
            </a:r>
          </a:p>
        </p:txBody>
      </p:sp>
      <p:graphicFrame>
        <p:nvGraphicFramePr>
          <p:cNvPr id="10" name="Tableau 9"/>
          <p:cNvGraphicFramePr>
            <a:graphicFrameLocks noGrp="1"/>
          </p:cNvGraphicFramePr>
          <p:nvPr/>
        </p:nvGraphicFramePr>
        <p:xfrm>
          <a:off x="476672" y="1187624"/>
          <a:ext cx="6120680" cy="29975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1063"/>
                <a:gridCol w="834638"/>
                <a:gridCol w="3894979"/>
              </a:tblGrid>
              <a:tr h="409892">
                <a:tc>
                  <a:txBody>
                    <a:bodyPr/>
                    <a:lstStyle/>
                    <a:p>
                      <a:pPr algn="ctr"/>
                      <a:endParaRPr lang="fr-FR" sz="1400" b="0" dirty="0">
                        <a:solidFill>
                          <a:schemeClr val="tx1"/>
                        </a:solidFill>
                        <a:latin typeface="Pere Castor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Pere Castor" pitchFamily="2" charset="0"/>
                        </a:rPr>
                        <a:t>Oui- Non</a:t>
                      </a:r>
                      <a:endParaRPr lang="fr-FR" sz="1400" b="0" dirty="0">
                        <a:solidFill>
                          <a:schemeClr val="tx1"/>
                        </a:solidFill>
                        <a:latin typeface="Pere Castor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Pere Castor" pitchFamily="2" charset="0"/>
                        </a:rPr>
                        <a:t>Observations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9892"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latin typeface="Pere Castor" pitchFamily="2" charset="0"/>
                        </a:rPr>
                        <a:t>Attention soutenue malgré le contexte</a:t>
                      </a:r>
                      <a:endParaRPr lang="fr-FR" sz="1400" dirty="0">
                        <a:latin typeface="Pere Castor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0" dirty="0">
                        <a:solidFill>
                          <a:schemeClr val="tx1"/>
                        </a:solidFill>
                        <a:latin typeface="Pere Castor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0" dirty="0">
                        <a:solidFill>
                          <a:schemeClr val="tx1"/>
                        </a:solidFill>
                        <a:latin typeface="Pere Castor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9892"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latin typeface="Pere Castor" pitchFamily="2" charset="0"/>
                        </a:rPr>
                        <a:t>Attention si support concret</a:t>
                      </a:r>
                      <a:endParaRPr lang="fr-FR" sz="1400" dirty="0">
                        <a:latin typeface="Pere Castor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0" dirty="0">
                        <a:solidFill>
                          <a:schemeClr val="tx1"/>
                        </a:solidFill>
                        <a:latin typeface="Pere Castor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0" dirty="0">
                        <a:solidFill>
                          <a:schemeClr val="tx1"/>
                        </a:solidFill>
                        <a:latin typeface="Pere Castor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9892"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latin typeface="Pere Castor" pitchFamily="2" charset="0"/>
                        </a:rPr>
                        <a:t>Fatigabilité</a:t>
                      </a:r>
                      <a:endParaRPr lang="fr-FR" sz="1400" dirty="0">
                        <a:latin typeface="Pere Castor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0" dirty="0">
                        <a:solidFill>
                          <a:schemeClr val="tx1"/>
                        </a:solidFill>
                        <a:latin typeface="Pere Castor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0" dirty="0">
                        <a:solidFill>
                          <a:schemeClr val="tx1"/>
                        </a:solidFill>
                        <a:latin typeface="Pere Castor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9892"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latin typeface="Pere Castor" pitchFamily="2" charset="0"/>
                        </a:rPr>
                        <a:t>Attention soutenue par la relation individuelle</a:t>
                      </a:r>
                      <a:endParaRPr lang="fr-FR" sz="1400" dirty="0">
                        <a:latin typeface="Pere Castor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0" dirty="0">
                        <a:solidFill>
                          <a:schemeClr val="tx1"/>
                        </a:solidFill>
                        <a:latin typeface="Pere Castor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0" dirty="0">
                        <a:solidFill>
                          <a:schemeClr val="tx1"/>
                        </a:solidFill>
                        <a:latin typeface="Pere Castor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9892"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latin typeface="Pere Castor" pitchFamily="2" charset="0"/>
                        </a:rPr>
                        <a:t>Peu ou pas d’attention</a:t>
                      </a:r>
                      <a:endParaRPr lang="fr-FR" sz="1400" dirty="0">
                        <a:latin typeface="Pere Castor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0" dirty="0">
                        <a:solidFill>
                          <a:schemeClr val="tx1"/>
                        </a:solidFill>
                        <a:latin typeface="Pere Castor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0" dirty="0">
                        <a:solidFill>
                          <a:schemeClr val="tx1"/>
                        </a:solidFill>
                        <a:latin typeface="Pere Castor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1" name="ZoneTexte 10"/>
          <p:cNvSpPr txBox="1"/>
          <p:nvPr/>
        </p:nvSpPr>
        <p:spPr>
          <a:xfrm>
            <a:off x="476672" y="4623097"/>
            <a:ext cx="6120680" cy="4407694"/>
          </a:xfrm>
          <a:prstGeom prst="foldedCorner">
            <a:avLst/>
          </a:prstGeom>
          <a:ln w="3175"/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u="sng" dirty="0" smtClean="0">
                <a:latin typeface="Pere Castor" pitchFamily="2" charset="0"/>
              </a:rPr>
              <a:t>Conclusion :</a:t>
            </a:r>
          </a:p>
          <a:p>
            <a:r>
              <a:rPr lang="fr-FR" u="sng" dirty="0" smtClean="0">
                <a:latin typeface="Pere Castor" pitchFamily="2" charset="0"/>
              </a:rPr>
              <a:t>						</a:t>
            </a:r>
          </a:p>
          <a:p>
            <a:r>
              <a:rPr lang="fr-FR" u="sng" dirty="0" smtClean="0">
                <a:latin typeface="Pere Castor" pitchFamily="2" charset="0"/>
              </a:rPr>
              <a:t>																																																												</a:t>
            </a:r>
          </a:p>
          <a:p>
            <a:r>
              <a:rPr lang="fr-FR" u="sng" dirty="0" smtClean="0">
                <a:latin typeface="Pere Castor" pitchFamily="2" charset="0"/>
              </a:rPr>
              <a:t>						</a:t>
            </a:r>
            <a:endParaRPr lang="fr-FR" u="sng" dirty="0">
              <a:latin typeface="Pere Castor" pitchFamily="2" charset="0"/>
            </a:endParaRPr>
          </a:p>
        </p:txBody>
      </p:sp>
      <p:grpSp>
        <p:nvGrpSpPr>
          <p:cNvPr id="12" name="Groupe 11"/>
          <p:cNvGrpSpPr/>
          <p:nvPr/>
        </p:nvGrpSpPr>
        <p:grpSpPr>
          <a:xfrm>
            <a:off x="44624" y="611560"/>
            <a:ext cx="288032" cy="8532440"/>
            <a:chOff x="44624" y="611560"/>
            <a:chExt cx="288032" cy="8532440"/>
          </a:xfrm>
        </p:grpSpPr>
        <p:cxnSp>
          <p:nvCxnSpPr>
            <p:cNvPr id="13" name="Connecteur droit 12"/>
            <p:cNvCxnSpPr/>
            <p:nvPr/>
          </p:nvCxnSpPr>
          <p:spPr>
            <a:xfrm rot="5400000">
              <a:off x="-4077580" y="4877780"/>
              <a:ext cx="8532440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Ellipse 13"/>
            <p:cNvSpPr/>
            <p:nvPr/>
          </p:nvSpPr>
          <p:spPr>
            <a:xfrm>
              <a:off x="72008" y="1115616"/>
              <a:ext cx="260648" cy="28803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" name="Ellipse 14"/>
            <p:cNvSpPr/>
            <p:nvPr/>
          </p:nvSpPr>
          <p:spPr>
            <a:xfrm>
              <a:off x="44624" y="4499992"/>
              <a:ext cx="260648" cy="28803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" name="Ellipse 15"/>
            <p:cNvSpPr/>
            <p:nvPr/>
          </p:nvSpPr>
          <p:spPr>
            <a:xfrm>
              <a:off x="44624" y="8460432"/>
              <a:ext cx="260648" cy="28803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567</Words>
  <Application>Microsoft Office PowerPoint</Application>
  <PresentationFormat>Affichage à l'écran (4:3)</PresentationFormat>
  <Paragraphs>168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Stéphanie</dc:creator>
  <cp:lastModifiedBy>Stéphanie</cp:lastModifiedBy>
  <cp:revision>30</cp:revision>
  <dcterms:created xsi:type="dcterms:W3CDTF">2011-09-06T07:06:43Z</dcterms:created>
  <dcterms:modified xsi:type="dcterms:W3CDTF">2011-09-06T10:15:06Z</dcterms:modified>
</cp:coreProperties>
</file>