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7" r:id="rId2"/>
    <p:sldId id="258" r:id="rId3"/>
    <p:sldId id="259" r:id="rId4"/>
    <p:sldId id="260" r:id="rId5"/>
  </p:sldIdLst>
  <p:sldSz cx="6858000" cy="9144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236" y="2742"/>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015CE8-84F2-4D2F-ACE5-DAA7FC967E24}" type="datetimeFigureOut">
              <a:rPr lang="fr-FR" smtClean="0"/>
              <a:pPr/>
              <a:t>31/08/2013</a:t>
            </a:fld>
            <a:endParaRPr lang="fr-FR"/>
          </a:p>
        </p:txBody>
      </p:sp>
      <p:sp>
        <p:nvSpPr>
          <p:cNvPr id="4" name="Espace réservé de l'image des diapositives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D7D85E-9532-44EF-9A28-4B95E5230942}"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3674912-CADC-4F13-A804-A44B0B4A242F}" type="slidenum">
              <a:rPr lang="fr-FR" smtClean="0"/>
              <a:pPr/>
              <a:t>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2840568"/>
            <a:ext cx="5829300" cy="1960033"/>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9B30374-7174-4E01-954A-E7149B5AD845}" type="datetimeFigureOut">
              <a:rPr lang="fr-FR" smtClean="0"/>
              <a:pPr/>
              <a:t>31/08/2013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DEE0E8-587D-4A00-B736-DEF6D893802F}"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9B30374-7174-4E01-954A-E7149B5AD845}" type="datetimeFigureOut">
              <a:rPr lang="fr-FR" smtClean="0"/>
              <a:pPr/>
              <a:t>31/08/2013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DEE0E8-587D-4A00-B736-DEF6D893802F}"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72050" y="366185"/>
            <a:ext cx="1543050" cy="7802033"/>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342900" y="366185"/>
            <a:ext cx="4514850" cy="780203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9B30374-7174-4E01-954A-E7149B5AD845}" type="datetimeFigureOut">
              <a:rPr lang="fr-FR" smtClean="0"/>
              <a:pPr/>
              <a:t>31/08/2013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DEE0E8-587D-4A00-B736-DEF6D893802F}"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9B30374-7174-4E01-954A-E7149B5AD845}" type="datetimeFigureOut">
              <a:rPr lang="fr-FR" smtClean="0"/>
              <a:pPr/>
              <a:t>31/08/2013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DEE0E8-587D-4A00-B736-DEF6D893802F}"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5875867"/>
            <a:ext cx="5829300" cy="1816100"/>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9B30374-7174-4E01-954A-E7149B5AD845}" type="datetimeFigureOut">
              <a:rPr lang="fr-FR" smtClean="0"/>
              <a:pPr/>
              <a:t>31/08/2013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DEE0E8-587D-4A00-B736-DEF6D893802F}"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9B30374-7174-4E01-954A-E7149B5AD845}" type="datetimeFigureOut">
              <a:rPr lang="fr-FR" smtClean="0"/>
              <a:pPr/>
              <a:t>31/08/2013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7DEE0E8-587D-4A00-B736-DEF6D893802F}"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9B30374-7174-4E01-954A-E7149B5AD845}" type="datetimeFigureOut">
              <a:rPr lang="fr-FR" smtClean="0"/>
              <a:pPr/>
              <a:t>31/08/2013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7DEE0E8-587D-4A00-B736-DEF6D893802F}"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9B30374-7174-4E01-954A-E7149B5AD845}" type="datetimeFigureOut">
              <a:rPr lang="fr-FR" smtClean="0"/>
              <a:pPr/>
              <a:t>31/08/2013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7DEE0E8-587D-4A00-B736-DEF6D893802F}"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9B30374-7174-4E01-954A-E7149B5AD845}" type="datetimeFigureOut">
              <a:rPr lang="fr-FR" smtClean="0"/>
              <a:pPr/>
              <a:t>31/08/2013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7DEE0E8-587D-4A00-B736-DEF6D893802F}"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64067"/>
            <a:ext cx="2256235" cy="154940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9B30374-7174-4E01-954A-E7149B5AD845}" type="datetimeFigureOut">
              <a:rPr lang="fr-FR" smtClean="0"/>
              <a:pPr/>
              <a:t>31/08/2013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7DEE0E8-587D-4A00-B736-DEF6D893802F}"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400800"/>
            <a:ext cx="4114800" cy="755651"/>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9B30374-7174-4E01-954A-E7149B5AD845}" type="datetimeFigureOut">
              <a:rPr lang="fr-FR" smtClean="0"/>
              <a:pPr/>
              <a:t>31/08/2013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7DEE0E8-587D-4A00-B736-DEF6D893802F}"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B9B30374-7174-4E01-954A-E7149B5AD845}" type="datetimeFigureOut">
              <a:rPr lang="fr-FR" smtClean="0"/>
              <a:pPr/>
              <a:t>31/08/2013</a:t>
            </a:fld>
            <a:endParaRPr lang="fr-FR"/>
          </a:p>
        </p:txBody>
      </p:sp>
      <p:sp>
        <p:nvSpPr>
          <p:cNvPr id="5" name="Espace réservé du pied de page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7DEE0E8-587D-4A00-B736-DEF6D893802F}"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13"/>
          <p:cNvGrpSpPr/>
          <p:nvPr/>
        </p:nvGrpSpPr>
        <p:grpSpPr>
          <a:xfrm>
            <a:off x="260648" y="683568"/>
            <a:ext cx="648072" cy="504056"/>
            <a:chOff x="350658" y="827584"/>
            <a:chExt cx="630070" cy="520918"/>
          </a:xfrm>
        </p:grpSpPr>
        <p:pic>
          <p:nvPicPr>
            <p:cNvPr id="15" name="Picture 4"/>
            <p:cNvPicPr>
              <a:picLocks noChangeAspect="1" noChangeArrowheads="1"/>
            </p:cNvPicPr>
            <p:nvPr/>
          </p:nvPicPr>
          <p:blipFill>
            <a:blip r:embed="rId3" cstate="print"/>
            <a:srcRect b="53407"/>
            <a:stretch>
              <a:fillRect/>
            </a:stretch>
          </p:blipFill>
          <p:spPr bwMode="auto">
            <a:xfrm>
              <a:off x="350658" y="827584"/>
              <a:ext cx="630070" cy="520918"/>
            </a:xfrm>
            <a:prstGeom prst="rect">
              <a:avLst/>
            </a:prstGeom>
            <a:noFill/>
            <a:ln w="9525">
              <a:noFill/>
              <a:miter lim="800000"/>
              <a:headEnd/>
              <a:tailEnd/>
            </a:ln>
          </p:spPr>
        </p:pic>
        <p:sp>
          <p:nvSpPr>
            <p:cNvPr id="16" name="ZoneTexte 15"/>
            <p:cNvSpPr txBox="1"/>
            <p:nvPr/>
          </p:nvSpPr>
          <p:spPr>
            <a:xfrm>
              <a:off x="560681" y="968924"/>
              <a:ext cx="210023" cy="246221"/>
            </a:xfrm>
            <a:prstGeom prst="rect">
              <a:avLst/>
            </a:prstGeom>
            <a:noFill/>
          </p:spPr>
          <p:txBody>
            <a:bodyPr wrap="square" rtlCol="0">
              <a:spAutoFit/>
            </a:bodyPr>
            <a:lstStyle/>
            <a:p>
              <a:r>
                <a:rPr lang="fr-FR" sz="1000" dirty="0" smtClean="0">
                  <a:latin typeface="Agent Orange" pitchFamily="2" charset="0"/>
                  <a:cs typeface="Agent Orange" pitchFamily="2" charset="0"/>
                </a:rPr>
                <a:t>1</a:t>
              </a:r>
              <a:endParaRPr lang="fr-FR" sz="1000" dirty="0">
                <a:latin typeface="Agent Orange" pitchFamily="2" charset="0"/>
                <a:cs typeface="Agent Orange" pitchFamily="2" charset="0"/>
              </a:endParaRPr>
            </a:p>
          </p:txBody>
        </p:sp>
      </p:grpSp>
      <p:graphicFrame>
        <p:nvGraphicFramePr>
          <p:cNvPr id="25" name="Tableau 24"/>
          <p:cNvGraphicFramePr>
            <a:graphicFrameLocks noGrp="1"/>
          </p:cNvGraphicFramePr>
          <p:nvPr/>
        </p:nvGraphicFramePr>
        <p:xfrm>
          <a:off x="476672" y="3923928"/>
          <a:ext cx="2998415" cy="2870200"/>
        </p:xfrm>
        <a:graphic>
          <a:graphicData uri="http://schemas.openxmlformats.org/drawingml/2006/table">
            <a:tbl>
              <a:tblPr firstRow="1" bandRow="1">
                <a:tableStyleId>{21E4AEA4-8DFA-4A89-87EB-49C32662AFE0}</a:tableStyleId>
              </a:tblPr>
              <a:tblGrid>
                <a:gridCol w="1361540"/>
                <a:gridCol w="832052"/>
                <a:gridCol w="804823"/>
              </a:tblGrid>
              <a:tr h="370840">
                <a:tc>
                  <a:txBody>
                    <a:bodyPr/>
                    <a:lstStyle/>
                    <a:p>
                      <a:r>
                        <a:rPr lang="fr-FR" sz="1000" dirty="0" smtClean="0">
                          <a:latin typeface="Comic Sans MS" pitchFamily="66" charset="0"/>
                        </a:rPr>
                        <a:t>Les services</a:t>
                      </a:r>
                      <a:endParaRPr lang="fr-FR" sz="1000" dirty="0">
                        <a:latin typeface="Comic Sans MS" pitchFamily="66" charset="0"/>
                      </a:endParaRPr>
                    </a:p>
                  </a:txBody>
                  <a:tcPr/>
                </a:tc>
                <a:tc>
                  <a:txBody>
                    <a:bodyPr/>
                    <a:lstStyle/>
                    <a:p>
                      <a:r>
                        <a:rPr lang="fr-FR" sz="1000" dirty="0" smtClean="0">
                          <a:latin typeface="Comic Sans MS" pitchFamily="66" charset="0"/>
                        </a:rPr>
                        <a:t>1980 </a:t>
                      </a:r>
                      <a:r>
                        <a:rPr lang="fr-FR" sz="1000" i="1" dirty="0" smtClean="0">
                          <a:latin typeface="Comic Sans MS" pitchFamily="66" charset="0"/>
                        </a:rPr>
                        <a:t>(en milliers)</a:t>
                      </a:r>
                      <a:endParaRPr lang="fr-FR" sz="1000" i="1" dirty="0">
                        <a:latin typeface="Comic Sans MS" pitchFamily="66" charset="0"/>
                      </a:endParaRPr>
                    </a:p>
                  </a:txBody>
                  <a:tcPr/>
                </a:tc>
                <a:tc>
                  <a:txBody>
                    <a:bodyPr/>
                    <a:lstStyle/>
                    <a:p>
                      <a:r>
                        <a:rPr lang="fr-FR" sz="1000" dirty="0" smtClean="0">
                          <a:latin typeface="Comic Sans MS" pitchFamily="66" charset="0"/>
                        </a:rPr>
                        <a:t>2008 </a:t>
                      </a:r>
                      <a:r>
                        <a:rPr lang="fr-FR" sz="1000" i="1" dirty="0" smtClean="0">
                          <a:latin typeface="Comic Sans MS" pitchFamily="66" charset="0"/>
                        </a:rPr>
                        <a:t>(en milliers)</a:t>
                      </a:r>
                      <a:endParaRPr lang="fr-FR" sz="1000" i="1" dirty="0">
                        <a:latin typeface="Comic Sans MS" pitchFamily="66" charset="0"/>
                      </a:endParaRPr>
                    </a:p>
                  </a:txBody>
                  <a:tcPr/>
                </a:tc>
              </a:tr>
              <a:tr h="251832">
                <a:tc>
                  <a:txBody>
                    <a:bodyPr/>
                    <a:lstStyle/>
                    <a:p>
                      <a:r>
                        <a:rPr lang="fr-FR" sz="1200" dirty="0" smtClean="0">
                          <a:solidFill>
                            <a:schemeClr val="tx1"/>
                          </a:solidFill>
                          <a:latin typeface="Fineliner Script" pitchFamily="50" charset="0"/>
                        </a:rPr>
                        <a:t>Commerce</a:t>
                      </a:r>
                      <a:endParaRPr lang="fr-FR" sz="1200" dirty="0">
                        <a:solidFill>
                          <a:schemeClr val="tx1"/>
                        </a:solidFill>
                        <a:latin typeface="Fineliner Script" pitchFamily="50" charset="0"/>
                      </a:endParaRPr>
                    </a:p>
                  </a:txBody>
                  <a:tcPr/>
                </a:tc>
                <a:tc>
                  <a:txBody>
                    <a:bodyPr/>
                    <a:lstStyle/>
                    <a:p>
                      <a:r>
                        <a:rPr lang="fr-FR" sz="1200" dirty="0" smtClean="0">
                          <a:solidFill>
                            <a:schemeClr val="tx1"/>
                          </a:solidFill>
                          <a:latin typeface="Fineliner Script" pitchFamily="50" charset="0"/>
                        </a:rPr>
                        <a:t>2 665</a:t>
                      </a:r>
                      <a:endParaRPr lang="fr-FR" sz="1200" dirty="0">
                        <a:solidFill>
                          <a:schemeClr val="tx1"/>
                        </a:solidFill>
                        <a:latin typeface="Fineliner Script" pitchFamily="50" charset="0"/>
                      </a:endParaRPr>
                    </a:p>
                  </a:txBody>
                  <a:tcPr/>
                </a:tc>
                <a:tc>
                  <a:txBody>
                    <a:bodyPr/>
                    <a:lstStyle/>
                    <a:p>
                      <a:r>
                        <a:rPr lang="fr-FR" sz="1200" dirty="0" smtClean="0">
                          <a:solidFill>
                            <a:schemeClr val="tx1"/>
                          </a:solidFill>
                          <a:latin typeface="Fineliner Script" pitchFamily="50" charset="0"/>
                        </a:rPr>
                        <a:t>3 386</a:t>
                      </a:r>
                      <a:endParaRPr lang="fr-FR" sz="1200" dirty="0">
                        <a:solidFill>
                          <a:schemeClr val="tx1"/>
                        </a:solidFill>
                        <a:latin typeface="Fineliner Script" pitchFamily="50" charset="0"/>
                      </a:endParaRPr>
                    </a:p>
                  </a:txBody>
                  <a:tcPr/>
                </a:tc>
              </a:tr>
              <a:tr h="409560">
                <a:tc>
                  <a:txBody>
                    <a:bodyPr/>
                    <a:lstStyle/>
                    <a:p>
                      <a:r>
                        <a:rPr lang="fr-FR" sz="1200" dirty="0" smtClean="0">
                          <a:solidFill>
                            <a:schemeClr val="tx1"/>
                          </a:solidFill>
                          <a:latin typeface="Fineliner Script" pitchFamily="50" charset="0"/>
                        </a:rPr>
                        <a:t>Transports et télécommunication</a:t>
                      </a:r>
                      <a:endParaRPr lang="fr-FR" sz="1200" dirty="0">
                        <a:solidFill>
                          <a:schemeClr val="tx1"/>
                        </a:solidFill>
                        <a:latin typeface="Fineliner Script" pitchFamily="50" charset="0"/>
                      </a:endParaRPr>
                    </a:p>
                  </a:txBody>
                  <a:tcPr/>
                </a:tc>
                <a:tc>
                  <a:txBody>
                    <a:bodyPr/>
                    <a:lstStyle/>
                    <a:p>
                      <a:r>
                        <a:rPr lang="fr-FR" sz="1200" dirty="0" smtClean="0">
                          <a:solidFill>
                            <a:schemeClr val="tx1"/>
                          </a:solidFill>
                          <a:latin typeface="Fineliner Script" pitchFamily="50" charset="0"/>
                        </a:rPr>
                        <a:t>1 182</a:t>
                      </a:r>
                      <a:endParaRPr lang="fr-FR" sz="1200" dirty="0">
                        <a:solidFill>
                          <a:schemeClr val="tx1"/>
                        </a:solidFill>
                        <a:latin typeface="Fineliner Script" pitchFamily="50" charset="0"/>
                      </a:endParaRPr>
                    </a:p>
                  </a:txBody>
                  <a:tcPr/>
                </a:tc>
                <a:tc>
                  <a:txBody>
                    <a:bodyPr/>
                    <a:lstStyle/>
                    <a:p>
                      <a:r>
                        <a:rPr lang="fr-FR" sz="1200" dirty="0" smtClean="0">
                          <a:solidFill>
                            <a:schemeClr val="tx1"/>
                          </a:solidFill>
                          <a:latin typeface="Fineliner Script" pitchFamily="50" charset="0"/>
                        </a:rPr>
                        <a:t>2 039</a:t>
                      </a:r>
                      <a:endParaRPr lang="fr-FR" sz="1200" dirty="0">
                        <a:solidFill>
                          <a:schemeClr val="tx1"/>
                        </a:solidFill>
                        <a:latin typeface="Fineliner Script" pitchFamily="50" charset="0"/>
                      </a:endParaRPr>
                    </a:p>
                  </a:txBody>
                  <a:tcPr/>
                </a:tc>
              </a:tr>
              <a:tr h="384408">
                <a:tc>
                  <a:txBody>
                    <a:bodyPr/>
                    <a:lstStyle/>
                    <a:p>
                      <a:r>
                        <a:rPr lang="fr-FR" sz="1200" dirty="0" smtClean="0">
                          <a:solidFill>
                            <a:schemeClr val="tx1"/>
                          </a:solidFill>
                          <a:latin typeface="Fineliner Script" pitchFamily="50" charset="0"/>
                        </a:rPr>
                        <a:t>Autres services marchands</a:t>
                      </a:r>
                      <a:endParaRPr lang="fr-FR" sz="1200" dirty="0">
                        <a:solidFill>
                          <a:schemeClr val="tx1"/>
                        </a:solidFill>
                        <a:latin typeface="Fineliner Script" pitchFamily="50" charset="0"/>
                      </a:endParaRPr>
                    </a:p>
                  </a:txBody>
                  <a:tcPr/>
                </a:tc>
                <a:tc>
                  <a:txBody>
                    <a:bodyPr/>
                    <a:lstStyle/>
                    <a:p>
                      <a:r>
                        <a:rPr lang="fr-FR" sz="1200" dirty="0" smtClean="0">
                          <a:solidFill>
                            <a:schemeClr val="tx1"/>
                          </a:solidFill>
                          <a:latin typeface="Fineliner Script" pitchFamily="50" charset="0"/>
                        </a:rPr>
                        <a:t>3 854</a:t>
                      </a:r>
                      <a:endParaRPr lang="fr-FR" sz="1200" dirty="0">
                        <a:solidFill>
                          <a:schemeClr val="tx1"/>
                        </a:solidFill>
                        <a:latin typeface="Fineliner Script" pitchFamily="50" charset="0"/>
                      </a:endParaRPr>
                    </a:p>
                  </a:txBody>
                  <a:tcPr/>
                </a:tc>
                <a:tc>
                  <a:txBody>
                    <a:bodyPr/>
                    <a:lstStyle/>
                    <a:p>
                      <a:r>
                        <a:rPr lang="fr-FR" sz="1200" dirty="0" smtClean="0">
                          <a:solidFill>
                            <a:schemeClr val="tx1"/>
                          </a:solidFill>
                          <a:latin typeface="Fineliner Script" pitchFamily="50" charset="0"/>
                        </a:rPr>
                        <a:t> 6 791</a:t>
                      </a:r>
                      <a:endParaRPr lang="fr-FR" sz="1200" dirty="0">
                        <a:solidFill>
                          <a:schemeClr val="tx1"/>
                        </a:solidFill>
                        <a:latin typeface="Fineliner Script" pitchFamily="50" charset="0"/>
                      </a:endParaRPr>
                    </a:p>
                  </a:txBody>
                  <a:tcPr/>
                </a:tc>
              </a:tr>
              <a:tr h="370840">
                <a:tc>
                  <a:txBody>
                    <a:bodyPr/>
                    <a:lstStyle/>
                    <a:p>
                      <a:r>
                        <a:rPr lang="fr-FR" sz="1200" dirty="0" smtClean="0">
                          <a:solidFill>
                            <a:schemeClr val="tx1"/>
                          </a:solidFill>
                          <a:latin typeface="Fineliner Script" pitchFamily="50" charset="0"/>
                        </a:rPr>
                        <a:t>Services non marchands</a:t>
                      </a:r>
                      <a:endParaRPr lang="fr-FR" sz="1200" dirty="0">
                        <a:solidFill>
                          <a:schemeClr val="tx1"/>
                        </a:solidFill>
                        <a:latin typeface="Fineliner Script" pitchFamily="50" charset="0"/>
                      </a:endParaRPr>
                    </a:p>
                  </a:txBody>
                  <a:tcPr/>
                </a:tc>
                <a:tc>
                  <a:txBody>
                    <a:bodyPr/>
                    <a:lstStyle/>
                    <a:p>
                      <a:r>
                        <a:rPr lang="fr-FR" sz="1200" dirty="0" smtClean="0">
                          <a:solidFill>
                            <a:schemeClr val="tx1"/>
                          </a:solidFill>
                          <a:latin typeface="Fineliner Script" pitchFamily="50" charset="0"/>
                        </a:rPr>
                        <a:t>4</a:t>
                      </a:r>
                      <a:r>
                        <a:rPr lang="fr-FR" sz="1200" baseline="0" dirty="0" smtClean="0">
                          <a:solidFill>
                            <a:schemeClr val="tx1"/>
                          </a:solidFill>
                          <a:latin typeface="Fineliner Script" pitchFamily="50" charset="0"/>
                        </a:rPr>
                        <a:t> 788</a:t>
                      </a:r>
                      <a:endParaRPr lang="fr-FR" sz="1200" dirty="0">
                        <a:solidFill>
                          <a:schemeClr val="tx1"/>
                        </a:solidFill>
                        <a:latin typeface="Fineliner Script" pitchFamily="50" charset="0"/>
                      </a:endParaRPr>
                    </a:p>
                  </a:txBody>
                  <a:tcPr/>
                </a:tc>
                <a:tc>
                  <a:txBody>
                    <a:bodyPr/>
                    <a:lstStyle/>
                    <a:p>
                      <a:r>
                        <a:rPr lang="fr-FR" sz="1200" dirty="0" smtClean="0">
                          <a:solidFill>
                            <a:schemeClr val="tx1"/>
                          </a:solidFill>
                          <a:latin typeface="Fineliner Script" pitchFamily="50" charset="0"/>
                        </a:rPr>
                        <a:t>8 014</a:t>
                      </a:r>
                      <a:endParaRPr lang="fr-FR" sz="1200" dirty="0">
                        <a:solidFill>
                          <a:schemeClr val="tx1"/>
                        </a:solidFill>
                        <a:latin typeface="Fineliner Script" pitchFamily="50" charset="0"/>
                      </a:endParaRPr>
                    </a:p>
                  </a:txBody>
                  <a:tcPr/>
                </a:tc>
              </a:tr>
              <a:tr h="370840">
                <a:tc>
                  <a:txBody>
                    <a:bodyPr/>
                    <a:lstStyle/>
                    <a:p>
                      <a:r>
                        <a:rPr lang="fr-FR" sz="1200" b="1" dirty="0" smtClean="0">
                          <a:solidFill>
                            <a:schemeClr val="tx1"/>
                          </a:solidFill>
                          <a:latin typeface="Fineliner Script" pitchFamily="50" charset="0"/>
                        </a:rPr>
                        <a:t>Total des emplois dans les services</a:t>
                      </a:r>
                      <a:endParaRPr lang="fr-FR" sz="1200" b="1" dirty="0">
                        <a:solidFill>
                          <a:schemeClr val="tx1"/>
                        </a:solidFill>
                        <a:latin typeface="Fineliner Script" pitchFamily="50" charset="0"/>
                      </a:endParaRPr>
                    </a:p>
                  </a:txBody>
                  <a:tcPr/>
                </a:tc>
                <a:tc>
                  <a:txBody>
                    <a:bodyPr/>
                    <a:lstStyle/>
                    <a:p>
                      <a:r>
                        <a:rPr lang="fr-FR" sz="1200" dirty="0" smtClean="0">
                          <a:solidFill>
                            <a:schemeClr val="tx1"/>
                          </a:solidFill>
                          <a:latin typeface="Fineliner Script" pitchFamily="50" charset="0"/>
                        </a:rPr>
                        <a:t>12 489</a:t>
                      </a:r>
                      <a:endParaRPr lang="fr-FR" sz="1200" dirty="0">
                        <a:solidFill>
                          <a:schemeClr val="tx1"/>
                        </a:solidFill>
                        <a:latin typeface="Fineliner Script" pitchFamily="50" charset="0"/>
                      </a:endParaRPr>
                    </a:p>
                  </a:txBody>
                  <a:tcPr/>
                </a:tc>
                <a:tc>
                  <a:txBody>
                    <a:bodyPr/>
                    <a:lstStyle/>
                    <a:p>
                      <a:r>
                        <a:rPr lang="fr-FR" sz="1200" dirty="0" smtClean="0">
                          <a:solidFill>
                            <a:schemeClr val="tx1"/>
                          </a:solidFill>
                          <a:latin typeface="Fineliner Script" pitchFamily="50" charset="0"/>
                        </a:rPr>
                        <a:t>19 372</a:t>
                      </a:r>
                      <a:endParaRPr lang="fr-FR" sz="1200" dirty="0">
                        <a:solidFill>
                          <a:schemeClr val="tx1"/>
                        </a:solidFill>
                        <a:latin typeface="Fineliner Script" pitchFamily="50" charset="0"/>
                      </a:endParaRPr>
                    </a:p>
                  </a:txBody>
                  <a:tcPr/>
                </a:tc>
              </a:tr>
              <a:tr h="370840">
                <a:tc>
                  <a:txBody>
                    <a:bodyPr/>
                    <a:lstStyle/>
                    <a:p>
                      <a:r>
                        <a:rPr lang="fr-FR" sz="1200" b="1" dirty="0" smtClean="0">
                          <a:solidFill>
                            <a:schemeClr val="tx1"/>
                          </a:solidFill>
                          <a:latin typeface="Fineliner Script" pitchFamily="50" charset="0"/>
                        </a:rPr>
                        <a:t>Total</a:t>
                      </a:r>
                      <a:r>
                        <a:rPr lang="fr-FR" sz="1200" b="1" baseline="0" dirty="0" smtClean="0">
                          <a:solidFill>
                            <a:schemeClr val="tx1"/>
                          </a:solidFill>
                          <a:latin typeface="Fineliner Script" pitchFamily="50" charset="0"/>
                        </a:rPr>
                        <a:t> des</a:t>
                      </a:r>
                      <a:r>
                        <a:rPr lang="fr-FR" sz="1200" b="1" dirty="0" smtClean="0">
                          <a:solidFill>
                            <a:schemeClr val="tx1"/>
                          </a:solidFill>
                          <a:latin typeface="Fineliner Script" pitchFamily="50" charset="0"/>
                        </a:rPr>
                        <a:t> emplois en France</a:t>
                      </a:r>
                      <a:endParaRPr lang="fr-FR" sz="1200" b="1" dirty="0">
                        <a:solidFill>
                          <a:schemeClr val="tx1"/>
                        </a:solidFill>
                        <a:latin typeface="Fineliner Script" pitchFamily="50" charset="0"/>
                      </a:endParaRPr>
                    </a:p>
                  </a:txBody>
                  <a:tcPr/>
                </a:tc>
                <a:tc>
                  <a:txBody>
                    <a:bodyPr/>
                    <a:lstStyle/>
                    <a:p>
                      <a:r>
                        <a:rPr lang="fr-FR" sz="1200" dirty="0" smtClean="0">
                          <a:solidFill>
                            <a:schemeClr val="tx1"/>
                          </a:solidFill>
                          <a:latin typeface="Fineliner Script" pitchFamily="50" charset="0"/>
                        </a:rPr>
                        <a:t>21 487</a:t>
                      </a:r>
                      <a:endParaRPr lang="fr-FR" sz="1200" dirty="0">
                        <a:solidFill>
                          <a:schemeClr val="tx1"/>
                        </a:solidFill>
                        <a:latin typeface="Fineliner Script" pitchFamily="50" charset="0"/>
                      </a:endParaRPr>
                    </a:p>
                  </a:txBody>
                  <a:tcPr/>
                </a:tc>
                <a:tc>
                  <a:txBody>
                    <a:bodyPr/>
                    <a:lstStyle/>
                    <a:p>
                      <a:r>
                        <a:rPr lang="fr-FR" sz="1200" dirty="0" smtClean="0">
                          <a:solidFill>
                            <a:schemeClr val="tx1"/>
                          </a:solidFill>
                          <a:latin typeface="Fineliner Script" pitchFamily="50" charset="0"/>
                        </a:rPr>
                        <a:t>25 913</a:t>
                      </a:r>
                      <a:endParaRPr lang="fr-FR" sz="1200" dirty="0">
                        <a:solidFill>
                          <a:schemeClr val="tx1"/>
                        </a:solidFill>
                        <a:latin typeface="Fineliner Script" pitchFamily="50" charset="0"/>
                      </a:endParaRPr>
                    </a:p>
                  </a:txBody>
                  <a:tcPr/>
                </a:tc>
              </a:tr>
            </a:tbl>
          </a:graphicData>
        </a:graphic>
      </p:graphicFrame>
      <p:pic>
        <p:nvPicPr>
          <p:cNvPr id="32" name="Image 31" descr="4p125.jpg"/>
          <p:cNvPicPr>
            <a:picLocks noChangeAspect="1"/>
          </p:cNvPicPr>
          <p:nvPr/>
        </p:nvPicPr>
        <p:blipFill>
          <a:blip r:embed="rId4" cstate="print"/>
          <a:srcRect l="13169" t="54725" r="28335" b="12201"/>
          <a:stretch>
            <a:fillRect/>
          </a:stretch>
        </p:blipFill>
        <p:spPr>
          <a:xfrm>
            <a:off x="836712" y="6948264"/>
            <a:ext cx="2638280" cy="2052000"/>
          </a:xfrm>
          <a:prstGeom prst="rect">
            <a:avLst/>
          </a:prstGeom>
        </p:spPr>
      </p:pic>
      <p:grpSp>
        <p:nvGrpSpPr>
          <p:cNvPr id="28" name="Groupe 46"/>
          <p:cNvGrpSpPr/>
          <p:nvPr/>
        </p:nvGrpSpPr>
        <p:grpSpPr>
          <a:xfrm>
            <a:off x="3717032" y="5292080"/>
            <a:ext cx="630070" cy="520918"/>
            <a:chOff x="350658" y="827584"/>
            <a:chExt cx="630070" cy="520918"/>
          </a:xfrm>
        </p:grpSpPr>
        <p:pic>
          <p:nvPicPr>
            <p:cNvPr id="29" name="Picture 4"/>
            <p:cNvPicPr>
              <a:picLocks noChangeAspect="1" noChangeArrowheads="1"/>
            </p:cNvPicPr>
            <p:nvPr/>
          </p:nvPicPr>
          <p:blipFill>
            <a:blip r:embed="rId3" cstate="print"/>
            <a:srcRect b="53407"/>
            <a:stretch>
              <a:fillRect/>
            </a:stretch>
          </p:blipFill>
          <p:spPr bwMode="auto">
            <a:xfrm>
              <a:off x="350658" y="827584"/>
              <a:ext cx="630070" cy="520918"/>
            </a:xfrm>
            <a:prstGeom prst="rect">
              <a:avLst/>
            </a:prstGeom>
            <a:noFill/>
            <a:ln w="9525">
              <a:noFill/>
              <a:miter lim="800000"/>
              <a:headEnd/>
              <a:tailEnd/>
            </a:ln>
          </p:spPr>
        </p:pic>
        <p:sp>
          <p:nvSpPr>
            <p:cNvPr id="30" name="ZoneTexte 29"/>
            <p:cNvSpPr txBox="1"/>
            <p:nvPr/>
          </p:nvSpPr>
          <p:spPr>
            <a:xfrm>
              <a:off x="560681" y="968924"/>
              <a:ext cx="210023" cy="246221"/>
            </a:xfrm>
            <a:prstGeom prst="rect">
              <a:avLst/>
            </a:prstGeom>
            <a:noFill/>
          </p:spPr>
          <p:txBody>
            <a:bodyPr wrap="square" rtlCol="0">
              <a:spAutoFit/>
            </a:bodyPr>
            <a:lstStyle/>
            <a:p>
              <a:r>
                <a:rPr lang="fr-FR" sz="1000" dirty="0" smtClean="0">
                  <a:latin typeface="Agent Orange" pitchFamily="2" charset="0"/>
                  <a:cs typeface="Agent Orange" pitchFamily="2" charset="0"/>
                </a:rPr>
                <a:t>4</a:t>
              </a:r>
              <a:endParaRPr lang="fr-FR" sz="1000" dirty="0">
                <a:latin typeface="Agent Orange" pitchFamily="2" charset="0"/>
                <a:cs typeface="Agent Orange" pitchFamily="2" charset="0"/>
              </a:endParaRPr>
            </a:p>
          </p:txBody>
        </p:sp>
      </p:grpSp>
      <p:grpSp>
        <p:nvGrpSpPr>
          <p:cNvPr id="5" name="Groupe 46"/>
          <p:cNvGrpSpPr/>
          <p:nvPr/>
        </p:nvGrpSpPr>
        <p:grpSpPr>
          <a:xfrm>
            <a:off x="188640" y="6876256"/>
            <a:ext cx="630070" cy="520918"/>
            <a:chOff x="350658" y="827584"/>
            <a:chExt cx="630070" cy="520918"/>
          </a:xfrm>
        </p:grpSpPr>
        <p:pic>
          <p:nvPicPr>
            <p:cNvPr id="48" name="Picture 4"/>
            <p:cNvPicPr>
              <a:picLocks noChangeAspect="1" noChangeArrowheads="1"/>
            </p:cNvPicPr>
            <p:nvPr/>
          </p:nvPicPr>
          <p:blipFill>
            <a:blip r:embed="rId3" cstate="print"/>
            <a:srcRect b="53407"/>
            <a:stretch>
              <a:fillRect/>
            </a:stretch>
          </p:blipFill>
          <p:spPr bwMode="auto">
            <a:xfrm>
              <a:off x="350658" y="827584"/>
              <a:ext cx="630070" cy="520918"/>
            </a:xfrm>
            <a:prstGeom prst="rect">
              <a:avLst/>
            </a:prstGeom>
            <a:noFill/>
            <a:ln w="9525">
              <a:noFill/>
              <a:miter lim="800000"/>
              <a:headEnd/>
              <a:tailEnd/>
            </a:ln>
          </p:spPr>
        </p:pic>
        <p:sp>
          <p:nvSpPr>
            <p:cNvPr id="49" name="ZoneTexte 48"/>
            <p:cNvSpPr txBox="1"/>
            <p:nvPr/>
          </p:nvSpPr>
          <p:spPr>
            <a:xfrm>
              <a:off x="560681" y="968924"/>
              <a:ext cx="210023" cy="246221"/>
            </a:xfrm>
            <a:prstGeom prst="rect">
              <a:avLst/>
            </a:prstGeom>
            <a:noFill/>
          </p:spPr>
          <p:txBody>
            <a:bodyPr wrap="square" rtlCol="0">
              <a:spAutoFit/>
            </a:bodyPr>
            <a:lstStyle/>
            <a:p>
              <a:r>
                <a:rPr lang="fr-FR" sz="1000" dirty="0" smtClean="0">
                  <a:latin typeface="Agent Orange" pitchFamily="2" charset="0"/>
                  <a:cs typeface="Agent Orange" pitchFamily="2" charset="0"/>
                </a:rPr>
                <a:t>5</a:t>
              </a:r>
              <a:endParaRPr lang="fr-FR" sz="1000" dirty="0">
                <a:latin typeface="Agent Orange" pitchFamily="2" charset="0"/>
                <a:cs typeface="Agent Orange" pitchFamily="2" charset="0"/>
              </a:endParaRPr>
            </a:p>
          </p:txBody>
        </p:sp>
      </p:grpSp>
      <p:grpSp>
        <p:nvGrpSpPr>
          <p:cNvPr id="2" name="Groupe 18"/>
          <p:cNvGrpSpPr/>
          <p:nvPr/>
        </p:nvGrpSpPr>
        <p:grpSpPr>
          <a:xfrm>
            <a:off x="188640" y="2123728"/>
            <a:ext cx="645822" cy="520918"/>
            <a:chOff x="350657" y="827584"/>
            <a:chExt cx="630069" cy="520918"/>
          </a:xfrm>
        </p:grpSpPr>
        <p:pic>
          <p:nvPicPr>
            <p:cNvPr id="20" name="Picture 4"/>
            <p:cNvPicPr>
              <a:picLocks noChangeAspect="1" noChangeArrowheads="1"/>
            </p:cNvPicPr>
            <p:nvPr/>
          </p:nvPicPr>
          <p:blipFill>
            <a:blip r:embed="rId3" cstate="print"/>
            <a:srcRect b="53407"/>
            <a:stretch>
              <a:fillRect/>
            </a:stretch>
          </p:blipFill>
          <p:spPr bwMode="auto">
            <a:xfrm>
              <a:off x="350657" y="827584"/>
              <a:ext cx="630069" cy="520918"/>
            </a:xfrm>
            <a:prstGeom prst="rect">
              <a:avLst/>
            </a:prstGeom>
            <a:noFill/>
            <a:ln w="9525">
              <a:noFill/>
              <a:miter lim="800000"/>
              <a:headEnd/>
              <a:tailEnd/>
            </a:ln>
          </p:spPr>
        </p:pic>
        <p:sp>
          <p:nvSpPr>
            <p:cNvPr id="21" name="ZoneTexte 20"/>
            <p:cNvSpPr txBox="1"/>
            <p:nvPr/>
          </p:nvSpPr>
          <p:spPr>
            <a:xfrm>
              <a:off x="560681" y="968924"/>
              <a:ext cx="210023" cy="246221"/>
            </a:xfrm>
            <a:prstGeom prst="rect">
              <a:avLst/>
            </a:prstGeom>
            <a:noFill/>
          </p:spPr>
          <p:txBody>
            <a:bodyPr wrap="square" rtlCol="0">
              <a:spAutoFit/>
            </a:bodyPr>
            <a:lstStyle/>
            <a:p>
              <a:r>
                <a:rPr lang="fr-FR" sz="1000" dirty="0" smtClean="0">
                  <a:latin typeface="Agent Orange" pitchFamily="2" charset="0"/>
                  <a:cs typeface="Agent Orange" pitchFamily="2" charset="0"/>
                </a:rPr>
                <a:t>2</a:t>
              </a:r>
              <a:endParaRPr lang="fr-FR" sz="1000" dirty="0">
                <a:latin typeface="Agent Orange" pitchFamily="2" charset="0"/>
                <a:cs typeface="Agent Orange" pitchFamily="2" charset="0"/>
              </a:endParaRPr>
            </a:p>
          </p:txBody>
        </p:sp>
      </p:grpSp>
      <p:grpSp>
        <p:nvGrpSpPr>
          <p:cNvPr id="3" name="Groupe 43"/>
          <p:cNvGrpSpPr/>
          <p:nvPr/>
        </p:nvGrpSpPr>
        <p:grpSpPr>
          <a:xfrm>
            <a:off x="3356992" y="2123728"/>
            <a:ext cx="630070" cy="520918"/>
            <a:chOff x="350658" y="827584"/>
            <a:chExt cx="630070" cy="520918"/>
          </a:xfrm>
        </p:grpSpPr>
        <p:pic>
          <p:nvPicPr>
            <p:cNvPr id="45" name="Picture 4"/>
            <p:cNvPicPr>
              <a:picLocks noChangeAspect="1" noChangeArrowheads="1"/>
            </p:cNvPicPr>
            <p:nvPr/>
          </p:nvPicPr>
          <p:blipFill>
            <a:blip r:embed="rId3" cstate="print"/>
            <a:srcRect b="53407"/>
            <a:stretch>
              <a:fillRect/>
            </a:stretch>
          </p:blipFill>
          <p:spPr bwMode="auto">
            <a:xfrm>
              <a:off x="350658" y="827584"/>
              <a:ext cx="630070" cy="520918"/>
            </a:xfrm>
            <a:prstGeom prst="rect">
              <a:avLst/>
            </a:prstGeom>
            <a:noFill/>
            <a:ln w="9525">
              <a:noFill/>
              <a:miter lim="800000"/>
              <a:headEnd/>
              <a:tailEnd/>
            </a:ln>
          </p:spPr>
        </p:pic>
        <p:sp>
          <p:nvSpPr>
            <p:cNvPr id="46" name="ZoneTexte 45"/>
            <p:cNvSpPr txBox="1"/>
            <p:nvPr/>
          </p:nvSpPr>
          <p:spPr>
            <a:xfrm>
              <a:off x="560681" y="968924"/>
              <a:ext cx="210023" cy="246221"/>
            </a:xfrm>
            <a:prstGeom prst="rect">
              <a:avLst/>
            </a:prstGeom>
            <a:noFill/>
          </p:spPr>
          <p:txBody>
            <a:bodyPr wrap="square" rtlCol="0">
              <a:spAutoFit/>
            </a:bodyPr>
            <a:lstStyle/>
            <a:p>
              <a:r>
                <a:rPr lang="fr-FR" sz="1000" dirty="0" smtClean="0">
                  <a:latin typeface="Agent Orange" pitchFamily="2" charset="0"/>
                  <a:cs typeface="Agent Orange" pitchFamily="2" charset="0"/>
                </a:rPr>
                <a:t>3</a:t>
              </a:r>
              <a:endParaRPr lang="fr-FR" sz="1000" dirty="0">
                <a:latin typeface="Agent Orange" pitchFamily="2" charset="0"/>
                <a:cs typeface="Agent Orange" pitchFamily="2" charset="0"/>
              </a:endParaRPr>
            </a:p>
          </p:txBody>
        </p:sp>
      </p:grpSp>
      <p:sp>
        <p:nvSpPr>
          <p:cNvPr id="43" name="ZoneTexte 42"/>
          <p:cNvSpPr txBox="1"/>
          <p:nvPr/>
        </p:nvSpPr>
        <p:spPr>
          <a:xfrm>
            <a:off x="3573016" y="2267744"/>
            <a:ext cx="3046649" cy="2923877"/>
          </a:xfrm>
          <a:prstGeom prst="rect">
            <a:avLst/>
          </a:prstGeom>
          <a:noFill/>
          <a:ln>
            <a:solidFill>
              <a:schemeClr val="tx1"/>
            </a:solidFill>
            <a:prstDash val="dashDot"/>
          </a:ln>
        </p:spPr>
        <p:txBody>
          <a:bodyPr wrap="square" rtlCol="0">
            <a:spAutoFit/>
          </a:bodyPr>
          <a:lstStyle/>
          <a:p>
            <a:pPr algn="ctr" fontAlgn="auto">
              <a:spcBef>
                <a:spcPts val="0"/>
              </a:spcBef>
              <a:spcAft>
                <a:spcPts val="0"/>
              </a:spcAft>
              <a:defRPr/>
            </a:pPr>
            <a:r>
              <a:rPr lang="fr-FR" sz="1400" b="1" dirty="0" smtClean="0">
                <a:latin typeface="Fineliner Script" pitchFamily="50" charset="0"/>
              </a:rPr>
              <a:t>Services publics, services privés</a:t>
            </a:r>
          </a:p>
          <a:p>
            <a:pPr algn="just" fontAlgn="auto">
              <a:spcBef>
                <a:spcPts val="0"/>
              </a:spcBef>
              <a:spcAft>
                <a:spcPts val="0"/>
              </a:spcAft>
              <a:defRPr/>
            </a:pPr>
            <a:r>
              <a:rPr lang="fr-FR" sz="1400" dirty="0" smtClean="0">
                <a:latin typeface="Fineliner Script" pitchFamily="50" charset="0"/>
                <a:cs typeface="Times New Roman" pitchFamily="18" charset="0"/>
              </a:rPr>
              <a:t>En France, il existe deux types de services. Les </a:t>
            </a:r>
            <a:r>
              <a:rPr lang="fr-FR" sz="1400" b="1" dirty="0" smtClean="0">
                <a:latin typeface="Fineliner Script" pitchFamily="50" charset="0"/>
                <a:cs typeface="Times New Roman" pitchFamily="18" charset="0"/>
              </a:rPr>
              <a:t>services publics </a:t>
            </a:r>
            <a:r>
              <a:rPr lang="fr-FR" sz="1400" dirty="0" smtClean="0">
                <a:latin typeface="Fineliner Script" pitchFamily="50" charset="0"/>
                <a:cs typeface="Times New Roman" pitchFamily="18" charset="0"/>
              </a:rPr>
              <a:t>sont assurés par des agents de l’Etat, que l’on appelle des </a:t>
            </a:r>
            <a:r>
              <a:rPr lang="fr-FR" sz="1400" b="1" dirty="0" smtClean="0">
                <a:latin typeface="Fineliner Script" pitchFamily="50" charset="0"/>
                <a:cs typeface="Times New Roman" pitchFamily="18" charset="0"/>
              </a:rPr>
              <a:t>fonctionnaires</a:t>
            </a:r>
            <a:r>
              <a:rPr lang="fr-FR" sz="1400" dirty="0" smtClean="0">
                <a:latin typeface="Fineliner Script" pitchFamily="50" charset="0"/>
                <a:cs typeface="Times New Roman" pitchFamily="18" charset="0"/>
              </a:rPr>
              <a:t>. C’est l’Etat qui paient ces agents pour faire leur travail, il cherche à rendre des services à la population sans s’enrichir.</a:t>
            </a:r>
          </a:p>
          <a:p>
            <a:pPr algn="just" fontAlgn="auto">
              <a:spcBef>
                <a:spcPts val="0"/>
              </a:spcBef>
              <a:spcAft>
                <a:spcPts val="0"/>
              </a:spcAft>
              <a:defRPr/>
            </a:pPr>
            <a:r>
              <a:rPr lang="fr-FR" sz="1400" dirty="0" smtClean="0">
                <a:latin typeface="Fineliner Script" pitchFamily="50" charset="0"/>
                <a:cs typeface="Times New Roman" pitchFamily="18" charset="0"/>
              </a:rPr>
              <a:t>Les </a:t>
            </a:r>
            <a:r>
              <a:rPr lang="fr-FR" sz="1400" b="1" dirty="0" smtClean="0">
                <a:latin typeface="Fineliner Script" pitchFamily="50" charset="0"/>
                <a:cs typeface="Times New Roman" pitchFamily="18" charset="0"/>
              </a:rPr>
              <a:t>entreprises privées</a:t>
            </a:r>
            <a:r>
              <a:rPr lang="fr-FR" sz="1400" dirty="0" smtClean="0">
                <a:latin typeface="Fineliner Script" pitchFamily="50" charset="0"/>
                <a:cs typeface="Times New Roman" pitchFamily="18" charset="0"/>
              </a:rPr>
              <a:t> peuvent aussi proposer des services. Dans ce cas, une personne est propriétaire de l’entreprise, elle rémunère ses employés et fixe le montant de ses services. Elle fonctionne grâce à l’argent qu’elle gagne en faisant payer ses services à la population.</a:t>
            </a:r>
          </a:p>
        </p:txBody>
      </p:sp>
      <p:sp>
        <p:nvSpPr>
          <p:cNvPr id="7" name="Rectangle 6"/>
          <p:cNvSpPr/>
          <p:nvPr/>
        </p:nvSpPr>
        <p:spPr>
          <a:xfrm>
            <a:off x="-27384" y="-18256"/>
            <a:ext cx="6885384" cy="755576"/>
          </a:xfrm>
          <a:prstGeom prst="rect">
            <a:avLst/>
          </a:prstGeom>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c pinafore" pitchFamily="2" charset="0"/>
              </a:rPr>
              <a:t>Le secteur tertiaire :</a:t>
            </a:r>
            <a:endParaRPr lang="fr-F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c pinafore" pitchFamily="2" charset="0"/>
            </a:endParaRPr>
          </a:p>
        </p:txBody>
      </p:sp>
      <p:pic>
        <p:nvPicPr>
          <p:cNvPr id="8" name="Picture 2" descr="Steren France Clip Art"/>
          <p:cNvPicPr>
            <a:picLocks noChangeAspect="1" noChangeArrowheads="1"/>
          </p:cNvPicPr>
          <p:nvPr/>
        </p:nvPicPr>
        <p:blipFill>
          <a:blip r:embed="rId5" cstate="print"/>
          <a:srcRect/>
          <a:stretch>
            <a:fillRect/>
          </a:stretch>
        </p:blipFill>
        <p:spPr bwMode="auto">
          <a:xfrm>
            <a:off x="-4599" y="24532"/>
            <a:ext cx="645174" cy="640780"/>
          </a:xfrm>
          <a:prstGeom prst="rect">
            <a:avLst/>
          </a:prstGeom>
          <a:noFill/>
          <a:effectLst>
            <a:glow rad="63500">
              <a:schemeClr val="accent2">
                <a:satMod val="175000"/>
                <a:alpha val="40000"/>
              </a:schemeClr>
            </a:glow>
          </a:effectLst>
        </p:spPr>
      </p:pic>
      <p:sp>
        <p:nvSpPr>
          <p:cNvPr id="9" name="ZoneTexte 8"/>
          <p:cNvSpPr txBox="1"/>
          <p:nvPr/>
        </p:nvSpPr>
        <p:spPr>
          <a:xfrm>
            <a:off x="39544" y="161256"/>
            <a:ext cx="576064" cy="200055"/>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700" dirty="0" smtClean="0">
                <a:latin typeface="Arial" pitchFamily="34" charset="0"/>
                <a:cs typeface="Arial" pitchFamily="34" charset="0"/>
              </a:rPr>
              <a:t>Séance 3</a:t>
            </a:r>
            <a:endParaRPr lang="fr-FR" sz="700" dirty="0">
              <a:latin typeface="Arial" pitchFamily="34" charset="0"/>
              <a:cs typeface="Arial" pitchFamily="34" charset="0"/>
            </a:endParaRPr>
          </a:p>
        </p:txBody>
      </p:sp>
      <p:sp>
        <p:nvSpPr>
          <p:cNvPr id="10" name="ZoneTexte 9"/>
          <p:cNvSpPr txBox="1"/>
          <p:nvPr/>
        </p:nvSpPr>
        <p:spPr>
          <a:xfrm>
            <a:off x="111552" y="377280"/>
            <a:ext cx="504056" cy="200055"/>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700" dirty="0" smtClean="0">
                <a:latin typeface="Arial" pitchFamily="34" charset="0"/>
                <a:cs typeface="Arial" pitchFamily="34" charset="0"/>
              </a:rPr>
              <a:t>    CM2</a:t>
            </a:r>
            <a:endParaRPr lang="fr-FR" sz="700" dirty="0">
              <a:latin typeface="Arial" pitchFamily="34" charset="0"/>
              <a:cs typeface="Arial" pitchFamily="34" charset="0"/>
            </a:endParaRPr>
          </a:p>
        </p:txBody>
      </p:sp>
      <p:cxnSp>
        <p:nvCxnSpPr>
          <p:cNvPr id="11" name="Connecteur droit 10"/>
          <p:cNvCxnSpPr/>
          <p:nvPr/>
        </p:nvCxnSpPr>
        <p:spPr>
          <a:xfrm rot="5400000">
            <a:off x="-3938644" y="4931532"/>
            <a:ext cx="8388424" cy="0"/>
          </a:xfrm>
          <a:prstGeom prst="line">
            <a:avLst/>
          </a:prstGeom>
        </p:spPr>
        <p:style>
          <a:lnRef idx="2">
            <a:schemeClr val="accent2"/>
          </a:lnRef>
          <a:fillRef idx="0">
            <a:schemeClr val="accent2"/>
          </a:fillRef>
          <a:effectRef idx="1">
            <a:schemeClr val="accent2"/>
          </a:effectRef>
          <a:fontRef idx="minor">
            <a:schemeClr val="tx1"/>
          </a:fontRef>
        </p:style>
      </p:cxnSp>
      <p:sp>
        <p:nvSpPr>
          <p:cNvPr id="17" name="ZoneTexte 16"/>
          <p:cNvSpPr txBox="1"/>
          <p:nvPr/>
        </p:nvSpPr>
        <p:spPr>
          <a:xfrm>
            <a:off x="476672" y="827585"/>
            <a:ext cx="6138682" cy="1338828"/>
          </a:xfrm>
          <a:prstGeom prst="rect">
            <a:avLst/>
          </a:prstGeom>
          <a:noFill/>
          <a:ln>
            <a:solidFill>
              <a:schemeClr val="tx1"/>
            </a:solidFill>
            <a:prstDash val="dashDot"/>
          </a:ln>
        </p:spPr>
        <p:txBody>
          <a:bodyPr wrap="square" rtlCol="0">
            <a:spAutoFit/>
          </a:bodyPr>
          <a:lstStyle/>
          <a:p>
            <a:pPr algn="ctr"/>
            <a:r>
              <a:rPr lang="fr-FR" sz="1350" b="1" dirty="0" smtClean="0">
                <a:latin typeface="Fineliner Script" pitchFamily="50" charset="0"/>
              </a:rPr>
              <a:t>Le secteur des services</a:t>
            </a:r>
          </a:p>
          <a:p>
            <a:pPr algn="just"/>
            <a:r>
              <a:rPr lang="fr-FR" sz="1350" dirty="0" smtClean="0">
                <a:latin typeface="Fineliner Script" pitchFamily="50" charset="0"/>
              </a:rPr>
              <a:t>Le secteur des services comprend des activités très diverses et regroupe l’essentiel de la population active. Il est le plus dynamique de l’économie française. Les services ne produisent pas de biens matériels. Ils se divisent en deux groupes: les</a:t>
            </a:r>
            <a:r>
              <a:rPr lang="fr-FR" sz="1350" b="1" dirty="0" smtClean="0">
                <a:latin typeface="Fineliner Script" pitchFamily="50" charset="0"/>
              </a:rPr>
              <a:t> services marchands</a:t>
            </a:r>
            <a:r>
              <a:rPr lang="fr-FR" sz="1350" dirty="0" smtClean="0">
                <a:latin typeface="Fineliner Script" pitchFamily="50" charset="0"/>
              </a:rPr>
              <a:t> (transports, banque, communication, commerce, tourisme) et les </a:t>
            </a:r>
            <a:r>
              <a:rPr lang="fr-FR" sz="1350" b="1" dirty="0" smtClean="0">
                <a:latin typeface="Fineliner Script" pitchFamily="50" charset="0"/>
              </a:rPr>
              <a:t>services non marchands</a:t>
            </a:r>
            <a:r>
              <a:rPr lang="fr-FR" sz="1350" dirty="0" smtClean="0">
                <a:latin typeface="Fineliner Script" pitchFamily="50" charset="0"/>
              </a:rPr>
              <a:t> (enseignement, police, santé publique, défense). Les activités de ces services sont très diverses. 				    </a:t>
            </a:r>
            <a:r>
              <a:rPr lang="fr-FR" sz="1000" i="1" dirty="0" smtClean="0">
                <a:latin typeface="Fineliner Script" pitchFamily="50" charset="0"/>
              </a:rPr>
              <a:t>Les Ateliers Hachette CM2</a:t>
            </a:r>
          </a:p>
        </p:txBody>
      </p:sp>
      <p:sp>
        <p:nvSpPr>
          <p:cNvPr id="22" name="ZoneTexte 21"/>
          <p:cNvSpPr txBox="1"/>
          <p:nvPr/>
        </p:nvSpPr>
        <p:spPr>
          <a:xfrm>
            <a:off x="404664" y="2267744"/>
            <a:ext cx="3063305" cy="4585871"/>
          </a:xfrm>
          <a:prstGeom prst="rect">
            <a:avLst/>
          </a:prstGeom>
          <a:noFill/>
          <a:ln>
            <a:solidFill>
              <a:schemeClr val="tx1"/>
            </a:solidFill>
            <a:prstDash val="dashDot"/>
          </a:ln>
        </p:spPr>
        <p:txBody>
          <a:bodyPr wrap="square" rtlCol="0">
            <a:spAutoFit/>
          </a:bodyPr>
          <a:lstStyle/>
          <a:p>
            <a:pPr algn="ctr"/>
            <a:r>
              <a:rPr lang="fr-FR" sz="1400" b="1" dirty="0" smtClean="0">
                <a:latin typeface="Fineliner Script" pitchFamily="50" charset="0"/>
              </a:rPr>
              <a:t>L’explosion des services</a:t>
            </a:r>
          </a:p>
          <a:p>
            <a:pPr algn="just"/>
            <a:r>
              <a:rPr lang="fr-FR" sz="1400" dirty="0" smtClean="0">
                <a:latin typeface="Fineliner Script" pitchFamily="50" charset="0"/>
              </a:rPr>
              <a:t>Le nombre des emplois dans les activités de services a doublé dans les 50 dernières années. Aujourd’hui, le secteur des services regroupe 2 emplois sur 3. Le tourisme, les loisirs et la grande distribution (hypermarchés) sont en plein essor et créent des emplois.             </a:t>
            </a:r>
            <a:endParaRPr lang="fr-FR" sz="1000" dirty="0" smtClean="0">
              <a:latin typeface="Fineliner Script" pitchFamily="50" charset="0"/>
            </a:endParaRPr>
          </a:p>
          <a:p>
            <a:pPr algn="r"/>
            <a:r>
              <a:rPr lang="fr-FR" sz="1000" i="1" dirty="0" smtClean="0">
                <a:latin typeface="Fineliner Script" pitchFamily="50" charset="0"/>
              </a:rPr>
              <a:t>Les Ateliers Hachette CM2</a:t>
            </a:r>
            <a:endParaRPr lang="fr-FR" sz="1000" dirty="0" smtClean="0">
              <a:latin typeface="Fineliner Script" pitchFamily="50" charset="0"/>
            </a:endParaRPr>
          </a:p>
          <a:p>
            <a:pPr algn="just"/>
            <a:endParaRPr lang="fr-FR" sz="1400" dirty="0" smtClean="0">
              <a:latin typeface="Fineliner Script" pitchFamily="50" charset="0"/>
            </a:endParaRPr>
          </a:p>
          <a:p>
            <a:pPr algn="just"/>
            <a:endParaRPr lang="fr-FR" sz="1400" dirty="0" smtClean="0">
              <a:latin typeface="Fineliner Script" pitchFamily="50" charset="0"/>
            </a:endParaRPr>
          </a:p>
          <a:p>
            <a:pPr algn="just"/>
            <a:endParaRPr lang="fr-FR" sz="1400" dirty="0" smtClean="0">
              <a:latin typeface="Fineliner Script" pitchFamily="50" charset="0"/>
            </a:endParaRPr>
          </a:p>
          <a:p>
            <a:pPr algn="just"/>
            <a:endParaRPr lang="fr-FR" sz="1400" dirty="0" smtClean="0">
              <a:latin typeface="Fineliner Script" pitchFamily="50" charset="0"/>
            </a:endParaRPr>
          </a:p>
          <a:p>
            <a:pPr algn="just"/>
            <a:endParaRPr lang="fr-FR" sz="1400" dirty="0" smtClean="0">
              <a:latin typeface="Fineliner Script" pitchFamily="50" charset="0"/>
            </a:endParaRPr>
          </a:p>
          <a:p>
            <a:pPr algn="just"/>
            <a:endParaRPr lang="fr-FR" sz="1400" dirty="0" smtClean="0">
              <a:latin typeface="Fineliner Script" pitchFamily="50" charset="0"/>
            </a:endParaRPr>
          </a:p>
          <a:p>
            <a:pPr algn="just"/>
            <a:endParaRPr lang="fr-FR" sz="1400" dirty="0" smtClean="0">
              <a:latin typeface="Fineliner Script" pitchFamily="50" charset="0"/>
            </a:endParaRPr>
          </a:p>
          <a:p>
            <a:pPr algn="just"/>
            <a:endParaRPr lang="fr-FR" sz="1400" dirty="0" smtClean="0">
              <a:latin typeface="Fineliner Script" pitchFamily="50" charset="0"/>
            </a:endParaRPr>
          </a:p>
          <a:p>
            <a:pPr algn="just"/>
            <a:endParaRPr lang="fr-FR" sz="1400" dirty="0" smtClean="0">
              <a:latin typeface="Fineliner Script" pitchFamily="50" charset="0"/>
            </a:endParaRPr>
          </a:p>
          <a:p>
            <a:pPr algn="just"/>
            <a:endParaRPr lang="fr-FR" sz="1400" dirty="0" smtClean="0">
              <a:latin typeface="Fineliner Script" pitchFamily="50" charset="0"/>
            </a:endParaRPr>
          </a:p>
          <a:p>
            <a:pPr algn="just"/>
            <a:endParaRPr lang="fr-FR" sz="1400" dirty="0" smtClean="0">
              <a:latin typeface="Fineliner Script" pitchFamily="50" charset="0"/>
            </a:endParaRPr>
          </a:p>
          <a:p>
            <a:pPr algn="just"/>
            <a:endParaRPr lang="fr-FR" sz="1400" dirty="0" smtClean="0">
              <a:latin typeface="Fineliner Script" pitchFamily="50" charset="0"/>
            </a:endParaRPr>
          </a:p>
          <a:p>
            <a:endParaRPr lang="fr-FR" sz="1200" dirty="0" smtClean="0">
              <a:latin typeface="Fineliner Script" pitchFamily="50" charset="0"/>
            </a:endParaRPr>
          </a:p>
        </p:txBody>
      </p:sp>
      <p:sp>
        <p:nvSpPr>
          <p:cNvPr id="50" name="ZoneTexte 49"/>
          <p:cNvSpPr txBox="1"/>
          <p:nvPr/>
        </p:nvSpPr>
        <p:spPr>
          <a:xfrm>
            <a:off x="3933056" y="5436096"/>
            <a:ext cx="2650603" cy="2400657"/>
          </a:xfrm>
          <a:prstGeom prst="rect">
            <a:avLst/>
          </a:prstGeom>
          <a:noFill/>
          <a:ln>
            <a:solidFill>
              <a:schemeClr val="tx1"/>
            </a:solidFill>
            <a:prstDash val="dashDot"/>
          </a:ln>
        </p:spPr>
        <p:txBody>
          <a:bodyPr wrap="square" rtlCol="0">
            <a:spAutoFit/>
          </a:bodyPr>
          <a:lstStyle/>
          <a:p>
            <a:pPr algn="just"/>
            <a:r>
              <a:rPr lang="fr-FR" sz="1400" dirty="0" smtClean="0">
                <a:latin typeface="Fineliner Script" pitchFamily="50" charset="0"/>
              </a:rPr>
              <a:t>         Les </a:t>
            </a:r>
            <a:r>
              <a:rPr lang="fr-FR" sz="1400" dirty="0" smtClean="0">
                <a:latin typeface="Fineliner Script" pitchFamily="50" charset="0"/>
              </a:rPr>
              <a:t>services sont présents sur tous le territoire, mais ils se concentrent essentiellement dans les grandes villes. Les plus rares et les plus spécialisés (grands hôpitaux, universités, centre de recherches) se situent dans les métropoles. </a:t>
            </a:r>
          </a:p>
          <a:p>
            <a:pPr algn="just"/>
            <a:r>
              <a:rPr lang="fr-FR" sz="1400" dirty="0" smtClean="0">
                <a:latin typeface="Fineliner Script" pitchFamily="50" charset="0"/>
              </a:rPr>
              <a:t>Dans le monde rural, on ne trouve que des services essentiels à la vie de tous les jours (commerce de détail, poste, école), et quelques services nés du </a:t>
            </a:r>
            <a:r>
              <a:rPr lang="fr-FR" sz="1400" dirty="0" smtClean="0">
                <a:latin typeface="Fineliner Script" pitchFamily="50" charset="0"/>
              </a:rPr>
              <a:t>tourisme.</a:t>
            </a:r>
          </a:p>
          <a:p>
            <a:pPr algn="r"/>
            <a:r>
              <a:rPr lang="fr-FR" sz="1000" i="1" dirty="0" smtClean="0">
                <a:latin typeface="Fineliner Script" pitchFamily="50" charset="0"/>
              </a:rPr>
              <a:t>Les </a:t>
            </a:r>
            <a:r>
              <a:rPr lang="fr-FR" sz="1000" i="1" dirty="0" smtClean="0">
                <a:latin typeface="Fineliner Script" pitchFamily="50" charset="0"/>
              </a:rPr>
              <a:t>Ateliers Hachette </a:t>
            </a:r>
            <a:r>
              <a:rPr lang="fr-FR" sz="1000" i="1" dirty="0" smtClean="0">
                <a:latin typeface="Fineliner Script" pitchFamily="50" charset="0"/>
              </a:rPr>
              <a:t>CM2</a:t>
            </a:r>
            <a:endParaRPr lang="fr-FR" sz="1400" dirty="0" smtClean="0">
              <a:latin typeface="Fineliner Script" pitchFamily="50" charset="0"/>
            </a:endParaRPr>
          </a:p>
        </p:txBody>
      </p:sp>
      <p:sp>
        <p:nvSpPr>
          <p:cNvPr id="26" name="ZoneTexte 25"/>
          <p:cNvSpPr txBox="1"/>
          <p:nvPr/>
        </p:nvSpPr>
        <p:spPr>
          <a:xfrm>
            <a:off x="4581128" y="8867001"/>
            <a:ext cx="2276872" cy="276999"/>
          </a:xfrm>
          <a:prstGeom prst="rect">
            <a:avLst/>
          </a:prstGeom>
          <a:noFill/>
        </p:spPr>
        <p:txBody>
          <a:bodyPr wrap="square" rtlCol="0">
            <a:spAutoFit/>
          </a:bodyPr>
          <a:lstStyle/>
          <a:p>
            <a:r>
              <a:rPr lang="fr-FR" sz="1200" dirty="0" smtClean="0">
                <a:latin typeface="CAC Pinafore" pitchFamily="2" charset="0"/>
                <a:ea typeface="Clensey" pitchFamily="2" charset="0"/>
              </a:rPr>
              <a:t>http://</a:t>
            </a:r>
            <a:r>
              <a:rPr lang="fr-FR" sz="1200" dirty="0" smtClean="0">
                <a:latin typeface="CAC Pinafore" pitchFamily="2" charset="0"/>
                <a:ea typeface="Clensey" pitchFamily="2" charset="0"/>
              </a:rPr>
              <a:t>www.laclassedestef.fr Auteur </a:t>
            </a:r>
            <a:r>
              <a:rPr lang="fr-FR" sz="1200" dirty="0" smtClean="0">
                <a:latin typeface="CAC Pinafore" pitchFamily="2" charset="0"/>
                <a:ea typeface="Clensey" pitchFamily="2" charset="0"/>
              </a:rPr>
              <a:t>: Sév411</a:t>
            </a:r>
            <a:endParaRPr lang="fr-FR" sz="1000" dirty="0">
              <a:latin typeface="CAC Pinafore" pitchFamily="2" charset="0"/>
              <a:ea typeface="Clensey" pitchFamily="2" charset="0"/>
            </a:endParaRPr>
          </a:p>
        </p:txBody>
      </p:sp>
      <p:sp>
        <p:nvSpPr>
          <p:cNvPr id="27" name="ZoneTexte 26"/>
          <p:cNvSpPr txBox="1"/>
          <p:nvPr/>
        </p:nvSpPr>
        <p:spPr>
          <a:xfrm>
            <a:off x="404664" y="6948264"/>
            <a:ext cx="3096344" cy="2092881"/>
          </a:xfrm>
          <a:prstGeom prst="rect">
            <a:avLst/>
          </a:prstGeom>
          <a:noFill/>
          <a:ln>
            <a:solidFill>
              <a:schemeClr val="tx1"/>
            </a:solidFill>
            <a:prstDash val="dashDot"/>
          </a:ln>
        </p:spPr>
        <p:txBody>
          <a:bodyPr wrap="square" rtlCol="0">
            <a:spAutoFit/>
          </a:bodyPr>
          <a:lstStyle/>
          <a:p>
            <a:pPr algn="just"/>
            <a:endParaRPr lang="fr-FR" sz="1000" dirty="0" smtClean="0">
              <a:latin typeface="Fineliner Script" pitchFamily="50" charset="0"/>
            </a:endParaRPr>
          </a:p>
          <a:p>
            <a:pPr algn="just"/>
            <a:endParaRPr lang="fr-FR" sz="1000" dirty="0" smtClean="0">
              <a:latin typeface="Fineliner Script" pitchFamily="50" charset="0"/>
            </a:endParaRPr>
          </a:p>
          <a:p>
            <a:pPr algn="just"/>
            <a:endParaRPr lang="fr-FR" sz="1000" dirty="0" smtClean="0">
              <a:latin typeface="Fineliner Script" pitchFamily="50" charset="0"/>
            </a:endParaRPr>
          </a:p>
          <a:p>
            <a:pPr algn="just"/>
            <a:endParaRPr lang="fr-FR" sz="1000" dirty="0" smtClean="0">
              <a:latin typeface="Fineliner Script" pitchFamily="50" charset="0"/>
            </a:endParaRPr>
          </a:p>
          <a:p>
            <a:pPr algn="just"/>
            <a:endParaRPr lang="fr-FR" sz="1000" dirty="0" smtClean="0">
              <a:latin typeface="Fineliner Script" pitchFamily="50" charset="0"/>
            </a:endParaRPr>
          </a:p>
          <a:p>
            <a:pPr algn="just"/>
            <a:endParaRPr lang="fr-FR" sz="1000" dirty="0" smtClean="0">
              <a:latin typeface="Fineliner Script" pitchFamily="50" charset="0"/>
            </a:endParaRPr>
          </a:p>
          <a:p>
            <a:pPr algn="just"/>
            <a:endParaRPr lang="fr-FR" sz="1000" dirty="0" smtClean="0">
              <a:latin typeface="Fineliner Script" pitchFamily="50" charset="0"/>
            </a:endParaRPr>
          </a:p>
          <a:p>
            <a:pPr algn="just"/>
            <a:r>
              <a:rPr lang="fr-FR" sz="1000" dirty="0" smtClean="0">
                <a:latin typeface="Fineliner Script" pitchFamily="50" charset="0"/>
              </a:rPr>
              <a:t>La part</a:t>
            </a:r>
          </a:p>
          <a:p>
            <a:pPr algn="just"/>
            <a:r>
              <a:rPr lang="fr-FR" sz="1000" dirty="0" smtClean="0">
                <a:latin typeface="Fineliner Script" pitchFamily="50" charset="0"/>
              </a:rPr>
              <a:t>d</a:t>
            </a:r>
            <a:r>
              <a:rPr lang="fr-FR" sz="1000" dirty="0" smtClean="0">
                <a:latin typeface="Fineliner Script" pitchFamily="50" charset="0"/>
              </a:rPr>
              <a:t>es emplois</a:t>
            </a:r>
          </a:p>
          <a:p>
            <a:pPr algn="just"/>
            <a:r>
              <a:rPr lang="fr-FR" sz="1000" dirty="0" smtClean="0">
                <a:latin typeface="Fineliner Script" pitchFamily="50" charset="0"/>
              </a:rPr>
              <a:t>d</a:t>
            </a:r>
            <a:r>
              <a:rPr lang="fr-FR" sz="1000" dirty="0" smtClean="0">
                <a:latin typeface="Fineliner Script" pitchFamily="50" charset="0"/>
              </a:rPr>
              <a:t>ans le</a:t>
            </a:r>
          </a:p>
          <a:p>
            <a:pPr algn="just"/>
            <a:r>
              <a:rPr lang="fr-FR" sz="1000" dirty="0" smtClean="0">
                <a:latin typeface="Fineliner Script" pitchFamily="50" charset="0"/>
              </a:rPr>
              <a:t>s</a:t>
            </a:r>
            <a:r>
              <a:rPr lang="fr-FR" sz="1000" dirty="0" smtClean="0">
                <a:latin typeface="Fineliner Script" pitchFamily="50" charset="0"/>
              </a:rPr>
              <a:t>ecteur</a:t>
            </a:r>
          </a:p>
          <a:p>
            <a:pPr algn="just"/>
            <a:r>
              <a:rPr lang="fr-FR" sz="1000" dirty="0" smtClean="0">
                <a:latin typeface="Fineliner Script" pitchFamily="50" charset="0"/>
              </a:rPr>
              <a:t>d</a:t>
            </a:r>
            <a:r>
              <a:rPr lang="fr-FR" sz="1000" dirty="0" smtClean="0">
                <a:latin typeface="Fineliner Script" pitchFamily="50" charset="0"/>
              </a:rPr>
              <a:t>es </a:t>
            </a:r>
          </a:p>
          <a:p>
            <a:pPr algn="just"/>
            <a:r>
              <a:rPr lang="fr-FR" sz="1000" dirty="0" smtClean="0">
                <a:latin typeface="Fineliner Script" pitchFamily="50" charset="0"/>
              </a:rPr>
              <a:t>services</a:t>
            </a:r>
          </a:p>
        </p:txBody>
      </p:sp>
      <p:sp>
        <p:nvSpPr>
          <p:cNvPr id="31" name="ZoneTexte 30"/>
          <p:cNvSpPr txBox="1"/>
          <p:nvPr/>
        </p:nvSpPr>
        <p:spPr>
          <a:xfrm rot="16200000">
            <a:off x="-4096588" y="4708504"/>
            <a:ext cx="8568952" cy="338554"/>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800" u="sng" dirty="0" smtClean="0">
                <a:latin typeface="SimpleRonde" pitchFamily="2" charset="0"/>
              </a:rPr>
              <a:t>Eléments de connaissances et de compétences   </a:t>
            </a:r>
            <a:r>
              <a:rPr lang="fr-FR" sz="800" dirty="0" smtClean="0">
                <a:latin typeface="SimpleRonde" pitchFamily="2" charset="0"/>
              </a:rPr>
              <a:t>: aborder la notion de service: public et privé, marchand et non-marchand – appréhender la diversité des activités de service – analyser un centre tertiaire et en connaître les principales fonctions </a:t>
            </a:r>
            <a:endParaRPr lang="fr-FR" sz="800" dirty="0">
              <a:latin typeface="SimpleRonde" pitchFamily="2" charset="0"/>
            </a:endParaRPr>
          </a:p>
        </p:txBody>
      </p:sp>
    </p:spTree>
    <p:extLst>
      <p:ext uri="{BB962C8B-B14F-4D97-AF65-F5344CB8AC3E}">
        <p14:creationId xmlns="" xmlns:p14="http://schemas.microsoft.com/office/powerpoint/2010/main" val="3580129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13"/>
          <p:cNvGrpSpPr/>
          <p:nvPr/>
        </p:nvGrpSpPr>
        <p:grpSpPr>
          <a:xfrm>
            <a:off x="188640" y="683568"/>
            <a:ext cx="630070" cy="520918"/>
            <a:chOff x="2064344" y="727044"/>
            <a:chExt cx="630070" cy="520918"/>
          </a:xfrm>
        </p:grpSpPr>
        <p:pic>
          <p:nvPicPr>
            <p:cNvPr id="15" name="Picture 4"/>
            <p:cNvPicPr>
              <a:picLocks noChangeAspect="1" noChangeArrowheads="1"/>
            </p:cNvPicPr>
            <p:nvPr/>
          </p:nvPicPr>
          <p:blipFill>
            <a:blip r:embed="rId2" cstate="print"/>
            <a:srcRect b="53407"/>
            <a:stretch>
              <a:fillRect/>
            </a:stretch>
          </p:blipFill>
          <p:spPr bwMode="auto">
            <a:xfrm>
              <a:off x="2064344" y="727044"/>
              <a:ext cx="630070" cy="520918"/>
            </a:xfrm>
            <a:prstGeom prst="rect">
              <a:avLst/>
            </a:prstGeom>
            <a:noFill/>
            <a:ln w="9525">
              <a:noFill/>
              <a:miter lim="800000"/>
              <a:headEnd/>
              <a:tailEnd/>
            </a:ln>
          </p:spPr>
        </p:pic>
        <p:sp>
          <p:nvSpPr>
            <p:cNvPr id="16" name="ZoneTexte 15"/>
            <p:cNvSpPr txBox="1"/>
            <p:nvPr/>
          </p:nvSpPr>
          <p:spPr>
            <a:xfrm>
              <a:off x="2286369" y="864392"/>
              <a:ext cx="210023" cy="246221"/>
            </a:xfrm>
            <a:prstGeom prst="rect">
              <a:avLst/>
            </a:prstGeom>
            <a:noFill/>
          </p:spPr>
          <p:txBody>
            <a:bodyPr wrap="square" rtlCol="0">
              <a:spAutoFit/>
            </a:bodyPr>
            <a:lstStyle/>
            <a:p>
              <a:r>
                <a:rPr lang="fr-FR" sz="1000" dirty="0" smtClean="0">
                  <a:latin typeface="Agent Orange" pitchFamily="2" charset="0"/>
                  <a:cs typeface="Agent Orange" pitchFamily="2" charset="0"/>
                </a:rPr>
                <a:t>6</a:t>
              </a:r>
              <a:endParaRPr lang="fr-FR" sz="1000" dirty="0">
                <a:latin typeface="Agent Orange" pitchFamily="2" charset="0"/>
                <a:cs typeface="Agent Orange" pitchFamily="2" charset="0"/>
              </a:endParaRPr>
            </a:p>
          </p:txBody>
        </p:sp>
      </p:grpSp>
      <p:grpSp>
        <p:nvGrpSpPr>
          <p:cNvPr id="5" name="Groupe 18"/>
          <p:cNvGrpSpPr/>
          <p:nvPr/>
        </p:nvGrpSpPr>
        <p:grpSpPr>
          <a:xfrm>
            <a:off x="3501008" y="755576"/>
            <a:ext cx="645822" cy="520918"/>
            <a:chOff x="350657" y="827584"/>
            <a:chExt cx="630069" cy="520918"/>
          </a:xfrm>
        </p:grpSpPr>
        <p:pic>
          <p:nvPicPr>
            <p:cNvPr id="20" name="Picture 4"/>
            <p:cNvPicPr>
              <a:picLocks noChangeAspect="1" noChangeArrowheads="1"/>
            </p:cNvPicPr>
            <p:nvPr/>
          </p:nvPicPr>
          <p:blipFill>
            <a:blip r:embed="rId2" cstate="print"/>
            <a:srcRect b="53407"/>
            <a:stretch>
              <a:fillRect/>
            </a:stretch>
          </p:blipFill>
          <p:spPr bwMode="auto">
            <a:xfrm>
              <a:off x="350657" y="827584"/>
              <a:ext cx="630069" cy="520918"/>
            </a:xfrm>
            <a:prstGeom prst="rect">
              <a:avLst/>
            </a:prstGeom>
            <a:noFill/>
            <a:ln w="9525">
              <a:noFill/>
              <a:miter lim="800000"/>
              <a:headEnd/>
              <a:tailEnd/>
            </a:ln>
          </p:spPr>
        </p:pic>
        <p:sp>
          <p:nvSpPr>
            <p:cNvPr id="21" name="ZoneTexte 20"/>
            <p:cNvSpPr txBox="1"/>
            <p:nvPr/>
          </p:nvSpPr>
          <p:spPr>
            <a:xfrm>
              <a:off x="560681" y="968924"/>
              <a:ext cx="210023" cy="246221"/>
            </a:xfrm>
            <a:prstGeom prst="rect">
              <a:avLst/>
            </a:prstGeom>
            <a:noFill/>
          </p:spPr>
          <p:txBody>
            <a:bodyPr wrap="square" rtlCol="0">
              <a:spAutoFit/>
            </a:bodyPr>
            <a:lstStyle/>
            <a:p>
              <a:r>
                <a:rPr lang="fr-FR" sz="1000" dirty="0" smtClean="0">
                  <a:latin typeface="Agent Orange" pitchFamily="2" charset="0"/>
                  <a:cs typeface="Agent Orange" pitchFamily="2" charset="0"/>
                </a:rPr>
                <a:t>7</a:t>
              </a:r>
              <a:endParaRPr lang="fr-FR" sz="1000" dirty="0">
                <a:latin typeface="Agent Orange" pitchFamily="2" charset="0"/>
                <a:cs typeface="Agent Orange" pitchFamily="2" charset="0"/>
              </a:endParaRPr>
            </a:p>
          </p:txBody>
        </p:sp>
      </p:grpSp>
      <p:grpSp>
        <p:nvGrpSpPr>
          <p:cNvPr id="6" name="Groupe 46"/>
          <p:cNvGrpSpPr/>
          <p:nvPr/>
        </p:nvGrpSpPr>
        <p:grpSpPr>
          <a:xfrm>
            <a:off x="188640" y="4932040"/>
            <a:ext cx="630070" cy="541451"/>
            <a:chOff x="350658" y="827584"/>
            <a:chExt cx="630070" cy="541451"/>
          </a:xfrm>
        </p:grpSpPr>
        <p:pic>
          <p:nvPicPr>
            <p:cNvPr id="48" name="Picture 4"/>
            <p:cNvPicPr>
              <a:picLocks noChangeAspect="1" noChangeArrowheads="1"/>
            </p:cNvPicPr>
            <p:nvPr/>
          </p:nvPicPr>
          <p:blipFill>
            <a:blip r:embed="rId2" cstate="print"/>
            <a:srcRect b="53407"/>
            <a:stretch>
              <a:fillRect/>
            </a:stretch>
          </p:blipFill>
          <p:spPr bwMode="auto">
            <a:xfrm>
              <a:off x="350658" y="827584"/>
              <a:ext cx="630070" cy="520918"/>
            </a:xfrm>
            <a:prstGeom prst="rect">
              <a:avLst/>
            </a:prstGeom>
            <a:noFill/>
            <a:ln w="9525">
              <a:noFill/>
              <a:miter lim="800000"/>
              <a:headEnd/>
              <a:tailEnd/>
            </a:ln>
          </p:spPr>
        </p:pic>
        <p:sp>
          <p:nvSpPr>
            <p:cNvPr id="49" name="ZoneTexte 48"/>
            <p:cNvSpPr txBox="1"/>
            <p:nvPr/>
          </p:nvSpPr>
          <p:spPr>
            <a:xfrm>
              <a:off x="566682" y="968925"/>
              <a:ext cx="348640" cy="400110"/>
            </a:xfrm>
            <a:prstGeom prst="rect">
              <a:avLst/>
            </a:prstGeom>
            <a:noFill/>
          </p:spPr>
          <p:txBody>
            <a:bodyPr wrap="square" rtlCol="0">
              <a:spAutoFit/>
            </a:bodyPr>
            <a:lstStyle/>
            <a:p>
              <a:r>
                <a:rPr lang="fr-FR" sz="1000" dirty="0" smtClean="0">
                  <a:latin typeface="Agent Orange" pitchFamily="2" charset="0"/>
                  <a:cs typeface="Agent Orange" pitchFamily="2" charset="0"/>
                </a:rPr>
                <a:t>9</a:t>
              </a:r>
            </a:p>
            <a:p>
              <a:endParaRPr lang="fr-FR" sz="1000" dirty="0">
                <a:latin typeface="Agent Orange" pitchFamily="2" charset="0"/>
                <a:cs typeface="Agent Orange" pitchFamily="2" charset="0"/>
              </a:endParaRPr>
            </a:p>
          </p:txBody>
        </p:sp>
      </p:grpSp>
      <p:grpSp>
        <p:nvGrpSpPr>
          <p:cNvPr id="3" name="Groupe 42"/>
          <p:cNvGrpSpPr/>
          <p:nvPr/>
        </p:nvGrpSpPr>
        <p:grpSpPr>
          <a:xfrm>
            <a:off x="3545075" y="4062834"/>
            <a:ext cx="645822" cy="520918"/>
            <a:chOff x="350657" y="827584"/>
            <a:chExt cx="630069" cy="520918"/>
          </a:xfrm>
        </p:grpSpPr>
        <p:pic>
          <p:nvPicPr>
            <p:cNvPr id="44" name="Picture 4"/>
            <p:cNvPicPr>
              <a:picLocks noChangeAspect="1" noChangeArrowheads="1"/>
            </p:cNvPicPr>
            <p:nvPr/>
          </p:nvPicPr>
          <p:blipFill>
            <a:blip r:embed="rId2" cstate="print"/>
            <a:srcRect b="53407"/>
            <a:stretch>
              <a:fillRect/>
            </a:stretch>
          </p:blipFill>
          <p:spPr bwMode="auto">
            <a:xfrm>
              <a:off x="350657" y="827584"/>
              <a:ext cx="630069" cy="520918"/>
            </a:xfrm>
            <a:prstGeom prst="rect">
              <a:avLst/>
            </a:prstGeom>
            <a:noFill/>
            <a:ln w="9525">
              <a:noFill/>
              <a:miter lim="800000"/>
              <a:headEnd/>
              <a:tailEnd/>
            </a:ln>
          </p:spPr>
        </p:pic>
        <p:sp>
          <p:nvSpPr>
            <p:cNvPr id="45" name="ZoneTexte 44"/>
            <p:cNvSpPr txBox="1"/>
            <p:nvPr/>
          </p:nvSpPr>
          <p:spPr>
            <a:xfrm>
              <a:off x="560681" y="968924"/>
              <a:ext cx="210023" cy="246221"/>
            </a:xfrm>
            <a:prstGeom prst="rect">
              <a:avLst/>
            </a:prstGeom>
            <a:noFill/>
          </p:spPr>
          <p:txBody>
            <a:bodyPr wrap="square" rtlCol="0">
              <a:spAutoFit/>
            </a:bodyPr>
            <a:lstStyle/>
            <a:p>
              <a:r>
                <a:rPr lang="fr-FR" sz="1000" dirty="0" smtClean="0">
                  <a:latin typeface="Agent Orange" pitchFamily="2" charset="0"/>
                  <a:cs typeface="Agent Orange" pitchFamily="2" charset="0"/>
                </a:rPr>
                <a:t>8</a:t>
              </a:r>
            </a:p>
          </p:txBody>
        </p:sp>
      </p:grpSp>
      <p:sp>
        <p:nvSpPr>
          <p:cNvPr id="7" name="Rectangle 6"/>
          <p:cNvSpPr/>
          <p:nvPr/>
        </p:nvSpPr>
        <p:spPr>
          <a:xfrm>
            <a:off x="-27360" y="0"/>
            <a:ext cx="6885384" cy="755576"/>
          </a:xfrm>
          <a:prstGeom prst="rect">
            <a:avLst/>
          </a:prstGeom>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c pinafore" pitchFamily="2" charset="0"/>
              </a:rPr>
              <a:t>Le secteur tertiaire:</a:t>
            </a:r>
          </a:p>
          <a:p>
            <a:pPr algn="ctr"/>
            <a:r>
              <a:rPr lang="fr-F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c pinafore" pitchFamily="2" charset="0"/>
              </a:rPr>
              <a:t>Un centre Tertiaire: </a:t>
            </a:r>
            <a:r>
              <a:rPr lang="fr-FR"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c pinafore" pitchFamily="2" charset="0"/>
              </a:rPr>
              <a:t>Euralille</a:t>
            </a:r>
            <a:endParaRPr lang="fr-FR"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c pinafore" pitchFamily="2" charset="0"/>
            </a:endParaRPr>
          </a:p>
        </p:txBody>
      </p:sp>
      <p:pic>
        <p:nvPicPr>
          <p:cNvPr id="8" name="Picture 2" descr="Steren France Clip Art"/>
          <p:cNvPicPr>
            <a:picLocks noChangeAspect="1" noChangeArrowheads="1"/>
          </p:cNvPicPr>
          <p:nvPr/>
        </p:nvPicPr>
        <p:blipFill>
          <a:blip r:embed="rId3" cstate="print"/>
          <a:srcRect/>
          <a:stretch>
            <a:fillRect/>
          </a:stretch>
        </p:blipFill>
        <p:spPr bwMode="auto">
          <a:xfrm>
            <a:off x="-4599" y="24532"/>
            <a:ext cx="645174" cy="640780"/>
          </a:xfrm>
          <a:prstGeom prst="rect">
            <a:avLst/>
          </a:prstGeom>
          <a:noFill/>
          <a:effectLst>
            <a:glow rad="63500">
              <a:schemeClr val="accent2">
                <a:satMod val="175000"/>
                <a:alpha val="40000"/>
              </a:schemeClr>
            </a:glow>
          </a:effectLst>
        </p:spPr>
      </p:pic>
      <p:sp>
        <p:nvSpPr>
          <p:cNvPr id="9" name="ZoneTexte 8"/>
          <p:cNvSpPr txBox="1"/>
          <p:nvPr/>
        </p:nvSpPr>
        <p:spPr>
          <a:xfrm>
            <a:off x="39544" y="161256"/>
            <a:ext cx="576064" cy="200055"/>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700" dirty="0" smtClean="0">
                <a:latin typeface="Arial" pitchFamily="34" charset="0"/>
                <a:cs typeface="Arial" pitchFamily="34" charset="0"/>
              </a:rPr>
              <a:t>Séance 3</a:t>
            </a:r>
            <a:endParaRPr lang="fr-FR" sz="700" dirty="0">
              <a:latin typeface="Arial" pitchFamily="34" charset="0"/>
              <a:cs typeface="Arial" pitchFamily="34" charset="0"/>
            </a:endParaRPr>
          </a:p>
        </p:txBody>
      </p:sp>
      <p:sp>
        <p:nvSpPr>
          <p:cNvPr id="10" name="ZoneTexte 9"/>
          <p:cNvSpPr txBox="1"/>
          <p:nvPr/>
        </p:nvSpPr>
        <p:spPr>
          <a:xfrm>
            <a:off x="111552" y="377280"/>
            <a:ext cx="504056" cy="200055"/>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700" dirty="0" smtClean="0">
                <a:latin typeface="Arial" pitchFamily="34" charset="0"/>
                <a:cs typeface="Arial" pitchFamily="34" charset="0"/>
              </a:rPr>
              <a:t>    CM2</a:t>
            </a:r>
            <a:endParaRPr lang="fr-FR" sz="700" dirty="0">
              <a:latin typeface="Arial" pitchFamily="34" charset="0"/>
              <a:cs typeface="Arial" pitchFamily="34" charset="0"/>
            </a:endParaRPr>
          </a:p>
        </p:txBody>
      </p:sp>
      <p:cxnSp>
        <p:nvCxnSpPr>
          <p:cNvPr id="11" name="Connecteur droit 10"/>
          <p:cNvCxnSpPr/>
          <p:nvPr/>
        </p:nvCxnSpPr>
        <p:spPr>
          <a:xfrm rot="5400000">
            <a:off x="-3938644" y="4931532"/>
            <a:ext cx="8388424" cy="0"/>
          </a:xfrm>
          <a:prstGeom prst="line">
            <a:avLst/>
          </a:prstGeom>
        </p:spPr>
        <p:style>
          <a:lnRef idx="2">
            <a:schemeClr val="accent2"/>
          </a:lnRef>
          <a:fillRef idx="0">
            <a:schemeClr val="accent2"/>
          </a:fillRef>
          <a:effectRef idx="1">
            <a:schemeClr val="accent2"/>
          </a:effectRef>
          <a:fontRef idx="minor">
            <a:schemeClr val="tx1"/>
          </a:fontRef>
        </p:style>
      </p:cxnSp>
      <p:sp>
        <p:nvSpPr>
          <p:cNvPr id="17" name="ZoneTexte 16"/>
          <p:cNvSpPr txBox="1"/>
          <p:nvPr/>
        </p:nvSpPr>
        <p:spPr>
          <a:xfrm>
            <a:off x="404664" y="857224"/>
            <a:ext cx="3168352" cy="3877985"/>
          </a:xfrm>
          <a:prstGeom prst="rect">
            <a:avLst/>
          </a:prstGeom>
          <a:noFill/>
          <a:ln>
            <a:solidFill>
              <a:schemeClr val="tx1"/>
            </a:solidFill>
            <a:prstDash val="dashDot"/>
          </a:ln>
        </p:spPr>
        <p:txBody>
          <a:bodyPr wrap="square" rtlCol="0">
            <a:spAutoFit/>
          </a:bodyPr>
          <a:lstStyle/>
          <a:p>
            <a:pPr algn="just"/>
            <a:r>
              <a:rPr lang="fr-FR" sz="1400" dirty="0" smtClean="0">
                <a:latin typeface="Fineliner Script" pitchFamily="50" charset="0"/>
              </a:rPr>
              <a:t>      Situé à Lille, commencé en 1990 et sans cesse agrandi depuis, </a:t>
            </a:r>
            <a:r>
              <a:rPr lang="fr-FR" sz="1400" dirty="0" err="1" smtClean="0">
                <a:latin typeface="Fineliner Script" pitchFamily="50" charset="0"/>
              </a:rPr>
              <a:t>Euralille</a:t>
            </a:r>
            <a:r>
              <a:rPr lang="fr-FR" sz="1400" dirty="0" smtClean="0">
                <a:latin typeface="Fineliner Script" pitchFamily="50" charset="0"/>
              </a:rPr>
              <a:t> est le 3</a:t>
            </a:r>
            <a:r>
              <a:rPr lang="fr-FR" sz="1400" baseline="30000" dirty="0" smtClean="0">
                <a:latin typeface="Fineliner Script" pitchFamily="50" charset="0"/>
              </a:rPr>
              <a:t>ème</a:t>
            </a:r>
            <a:r>
              <a:rPr lang="fr-FR" sz="1400" dirty="0" smtClean="0">
                <a:latin typeface="Fineliner Script" pitchFamily="50" charset="0"/>
              </a:rPr>
              <a:t> centre tertiaire en France.</a:t>
            </a:r>
          </a:p>
          <a:p>
            <a:pPr algn="just"/>
            <a:r>
              <a:rPr lang="fr-FR" sz="1400" dirty="0" err="1" smtClean="0">
                <a:latin typeface="Fineliner Script" pitchFamily="50" charset="0"/>
              </a:rPr>
              <a:t>Euralille</a:t>
            </a:r>
            <a:r>
              <a:rPr lang="fr-FR" sz="1400" dirty="0" smtClean="0">
                <a:latin typeface="Fineliner Script" pitchFamily="50" charset="0"/>
              </a:rPr>
              <a:t> est un quartier d’affaires, de grands immeubles modernes regroupent les bureaux de nombreuses entreprises françaises et étrangères, dont des banques, des assurances et des sociétés de crédit.</a:t>
            </a:r>
          </a:p>
          <a:p>
            <a:pPr algn="just"/>
            <a:r>
              <a:rPr lang="fr-FR" sz="1400" dirty="0" err="1" smtClean="0">
                <a:latin typeface="Fineliner Script" pitchFamily="50" charset="0"/>
              </a:rPr>
              <a:t>Euralille</a:t>
            </a:r>
            <a:r>
              <a:rPr lang="fr-FR" sz="1400" dirty="0" smtClean="0">
                <a:latin typeface="Fineliner Script" pitchFamily="50" charset="0"/>
              </a:rPr>
              <a:t> rassemble d’autres activités de service: une école pour les étudiants, un centre de recherche, des administrations, dont le conseil régional du Nord-Pas-de-Calais.                  </a:t>
            </a:r>
            <a:r>
              <a:rPr lang="fr-FR" sz="1000" i="1" dirty="0" smtClean="0">
                <a:latin typeface="Fineliner Script" pitchFamily="50" charset="0"/>
              </a:rPr>
              <a:t>Collection Magellan - Hatier</a:t>
            </a:r>
            <a:endParaRPr lang="fr-FR" sz="1300" dirty="0" smtClean="0">
              <a:latin typeface="Fineliner Script" pitchFamily="50" charset="0"/>
            </a:endParaRPr>
          </a:p>
          <a:p>
            <a:pPr algn="just"/>
            <a:endParaRPr lang="fr-FR" sz="1300" dirty="0" smtClean="0">
              <a:latin typeface="Fineliner Script" pitchFamily="50" charset="0"/>
            </a:endParaRPr>
          </a:p>
          <a:p>
            <a:pPr algn="just"/>
            <a:endParaRPr lang="fr-FR" sz="1300" dirty="0" smtClean="0">
              <a:latin typeface="Fineliner Script" pitchFamily="50" charset="0"/>
            </a:endParaRPr>
          </a:p>
          <a:p>
            <a:pPr algn="just"/>
            <a:endParaRPr lang="fr-FR" sz="1300" dirty="0" smtClean="0">
              <a:latin typeface="Fineliner Script" pitchFamily="50" charset="0"/>
            </a:endParaRPr>
          </a:p>
          <a:p>
            <a:pPr algn="just"/>
            <a:endParaRPr lang="fr-FR" sz="1300" dirty="0" smtClean="0">
              <a:latin typeface="Fineliner Script" pitchFamily="50" charset="0"/>
            </a:endParaRPr>
          </a:p>
          <a:p>
            <a:pPr algn="just"/>
            <a:endParaRPr lang="fr-FR" sz="1300" dirty="0" smtClean="0">
              <a:latin typeface="Fineliner Script" pitchFamily="50" charset="0"/>
            </a:endParaRPr>
          </a:p>
          <a:p>
            <a:pPr algn="just"/>
            <a:endParaRPr lang="fr-FR" sz="1300" dirty="0" smtClean="0">
              <a:latin typeface="Fineliner Script" pitchFamily="50" charset="0"/>
            </a:endParaRPr>
          </a:p>
        </p:txBody>
      </p:sp>
      <p:sp>
        <p:nvSpPr>
          <p:cNvPr id="22" name="ZoneTexte 21"/>
          <p:cNvSpPr txBox="1"/>
          <p:nvPr/>
        </p:nvSpPr>
        <p:spPr>
          <a:xfrm>
            <a:off x="3717032" y="899592"/>
            <a:ext cx="2996406" cy="3231654"/>
          </a:xfrm>
          <a:prstGeom prst="rect">
            <a:avLst/>
          </a:prstGeom>
          <a:noFill/>
          <a:ln>
            <a:solidFill>
              <a:schemeClr val="tx1"/>
            </a:solidFill>
            <a:prstDash val="dashDot"/>
          </a:ln>
        </p:spPr>
        <p:txBody>
          <a:bodyPr wrap="square" rtlCol="0">
            <a:spAutoFit/>
          </a:bodyPr>
          <a:lstStyle/>
          <a:p>
            <a:endParaRPr lang="fr-FR" sz="1200" dirty="0" smtClean="0">
              <a:latin typeface="Fineliner Script" pitchFamily="50" charset="0"/>
            </a:endParaRPr>
          </a:p>
          <a:p>
            <a:endParaRPr lang="fr-FR" sz="1200" dirty="0" smtClean="0">
              <a:latin typeface="Fineliner Script" pitchFamily="50" charset="0"/>
            </a:endParaRPr>
          </a:p>
          <a:p>
            <a:endParaRPr lang="fr-FR" sz="1200" dirty="0" smtClean="0">
              <a:latin typeface="Fineliner Script" pitchFamily="50" charset="0"/>
            </a:endParaRPr>
          </a:p>
          <a:p>
            <a:endParaRPr lang="fr-FR" sz="1200" dirty="0" smtClean="0">
              <a:latin typeface="Fineliner Script" pitchFamily="50" charset="0"/>
            </a:endParaRPr>
          </a:p>
          <a:p>
            <a:endParaRPr lang="fr-FR" sz="1200" dirty="0" smtClean="0">
              <a:latin typeface="Fineliner Script" pitchFamily="50" charset="0"/>
            </a:endParaRPr>
          </a:p>
          <a:p>
            <a:endParaRPr lang="fr-FR" sz="1200" dirty="0" smtClean="0">
              <a:latin typeface="Fineliner Script" pitchFamily="50" charset="0"/>
            </a:endParaRPr>
          </a:p>
          <a:p>
            <a:endParaRPr lang="fr-FR" sz="1200" dirty="0" smtClean="0">
              <a:latin typeface="Fineliner Script" pitchFamily="50" charset="0"/>
            </a:endParaRPr>
          </a:p>
          <a:p>
            <a:endParaRPr lang="fr-FR" sz="1200" dirty="0" smtClean="0">
              <a:latin typeface="Fineliner Script" pitchFamily="50" charset="0"/>
            </a:endParaRPr>
          </a:p>
          <a:p>
            <a:endParaRPr lang="fr-FR" sz="1200" dirty="0" smtClean="0">
              <a:latin typeface="Fineliner Script" pitchFamily="50" charset="0"/>
            </a:endParaRPr>
          </a:p>
          <a:p>
            <a:endParaRPr lang="fr-FR" sz="1200" dirty="0" smtClean="0">
              <a:latin typeface="Fineliner Script" pitchFamily="50" charset="0"/>
            </a:endParaRPr>
          </a:p>
          <a:p>
            <a:endParaRPr lang="fr-FR" sz="1200" dirty="0" smtClean="0">
              <a:latin typeface="Fineliner Script" pitchFamily="50" charset="0"/>
            </a:endParaRPr>
          </a:p>
          <a:p>
            <a:endParaRPr lang="fr-FR" sz="1200" dirty="0" smtClean="0">
              <a:latin typeface="Fineliner Script" pitchFamily="50" charset="0"/>
            </a:endParaRPr>
          </a:p>
          <a:p>
            <a:endParaRPr lang="fr-FR" sz="1200" dirty="0" smtClean="0">
              <a:latin typeface="Fineliner Script" pitchFamily="50" charset="0"/>
            </a:endParaRPr>
          </a:p>
          <a:p>
            <a:endParaRPr lang="fr-FR" sz="1200" dirty="0" smtClean="0">
              <a:latin typeface="Fineliner Script" pitchFamily="50" charset="0"/>
            </a:endParaRPr>
          </a:p>
          <a:p>
            <a:endParaRPr lang="fr-FR" sz="1200" dirty="0" smtClean="0">
              <a:latin typeface="Fineliner Script" pitchFamily="50" charset="0"/>
            </a:endParaRPr>
          </a:p>
          <a:p>
            <a:endParaRPr lang="fr-FR" sz="1200" dirty="0" smtClean="0">
              <a:latin typeface="Fineliner Script" pitchFamily="50" charset="0"/>
            </a:endParaRPr>
          </a:p>
          <a:p>
            <a:endParaRPr lang="fr-FR" sz="1200" dirty="0" smtClean="0">
              <a:latin typeface="Fineliner Script" pitchFamily="50" charset="0"/>
            </a:endParaRPr>
          </a:p>
        </p:txBody>
      </p:sp>
      <p:sp>
        <p:nvSpPr>
          <p:cNvPr id="50" name="ZoneTexte 49"/>
          <p:cNvSpPr txBox="1"/>
          <p:nvPr/>
        </p:nvSpPr>
        <p:spPr>
          <a:xfrm>
            <a:off x="3717032" y="4211960"/>
            <a:ext cx="2952328" cy="4536504"/>
          </a:xfrm>
          <a:prstGeom prst="rect">
            <a:avLst/>
          </a:prstGeom>
          <a:noFill/>
          <a:ln>
            <a:solidFill>
              <a:schemeClr val="tx1"/>
            </a:solidFill>
            <a:prstDash val="dashDot"/>
          </a:ln>
        </p:spPr>
        <p:txBody>
          <a:bodyPr wrap="square" rtlCol="0">
            <a:spAutoFit/>
          </a:bodyPr>
          <a:lstStyle/>
          <a:p>
            <a:pPr algn="ctr"/>
            <a:r>
              <a:rPr lang="fr-FR" sz="1400" b="1" dirty="0" smtClean="0">
                <a:latin typeface="Fineliner Script" pitchFamily="50" charset="0"/>
              </a:rPr>
              <a:t>Les transports</a:t>
            </a:r>
          </a:p>
          <a:p>
            <a:pPr algn="just"/>
            <a:r>
              <a:rPr lang="fr-FR" sz="1400" dirty="0" smtClean="0">
                <a:latin typeface="Fineliner Script" pitchFamily="50" charset="0"/>
              </a:rPr>
              <a:t>Le quartier d’</a:t>
            </a:r>
            <a:r>
              <a:rPr lang="fr-FR" sz="1400" dirty="0" err="1" smtClean="0">
                <a:latin typeface="Fineliner Script" pitchFamily="50" charset="0"/>
              </a:rPr>
              <a:t>Euralille</a:t>
            </a:r>
            <a:r>
              <a:rPr lang="fr-FR" sz="1400" dirty="0" smtClean="0">
                <a:latin typeface="Fineliner Script" pitchFamily="50" charset="0"/>
              </a:rPr>
              <a:t> a été construit là où des espaces étaient disponibles, à la périphérie de la ville de Lille. Les transports ont été aménagés pour permettre aux habitants de Lille et de la banlieue d’y accéder facilement, pour y travailler, y faire leurs courses, y assister à des spectacles. Ils arrivent en voiture par le boulevard périphérique ou la voie rapide et peuvent se garer dans d’immenses parkings, ou emprunter les nombreux transports en commun (tramway, métro, bus, train régionaux…)</a:t>
            </a:r>
          </a:p>
          <a:p>
            <a:pPr algn="just"/>
            <a:r>
              <a:rPr lang="fr-FR" sz="1400" dirty="0" smtClean="0">
                <a:latin typeface="Fineliner Script" pitchFamily="50" charset="0"/>
              </a:rPr>
              <a:t>Le quartier n’est pas seulement connecté à l’agglomération proche, mais à des villes plus éloignées, grâce à deux gares TGV: on peut s’y rendre en moins d’une heure depuis Paris ou Bruxelles, en mois de deux heures depuis Londres, par le tunnel sous la Manche… cette </a:t>
            </a:r>
            <a:r>
              <a:rPr lang="fr-FR" sz="1400" dirty="0" err="1" smtClean="0">
                <a:latin typeface="Fineliner Script" pitchFamily="50" charset="0"/>
              </a:rPr>
              <a:t>connection</a:t>
            </a:r>
            <a:r>
              <a:rPr lang="fr-FR" sz="1400" dirty="0" smtClean="0">
                <a:latin typeface="Fineliner Script" pitchFamily="50" charset="0"/>
              </a:rPr>
              <a:t> avec de grandes villes européennes contribue au développement d’</a:t>
            </a:r>
            <a:r>
              <a:rPr lang="fr-FR" sz="1400" dirty="0" err="1" smtClean="0">
                <a:latin typeface="Fineliner Script" pitchFamily="50" charset="0"/>
              </a:rPr>
              <a:t>Euralille</a:t>
            </a:r>
            <a:r>
              <a:rPr lang="fr-FR" sz="1400" dirty="0" smtClean="0">
                <a:latin typeface="Fineliner Script" pitchFamily="50" charset="0"/>
              </a:rPr>
              <a:t>.</a:t>
            </a:r>
          </a:p>
          <a:p>
            <a:pPr algn="r"/>
            <a:r>
              <a:rPr lang="fr-FR" sz="1000" i="1" dirty="0" smtClean="0">
                <a:latin typeface="Fineliner Script" pitchFamily="50" charset="0"/>
              </a:rPr>
              <a:t>Collection Magellan - Hatier</a:t>
            </a:r>
            <a:endParaRPr lang="fr-FR" sz="1000" dirty="0">
              <a:latin typeface="Fineliner Script" pitchFamily="50" charset="0"/>
            </a:endParaRPr>
          </a:p>
        </p:txBody>
      </p:sp>
      <p:sp>
        <p:nvSpPr>
          <p:cNvPr id="40" name="ZoneTexte 39"/>
          <p:cNvSpPr txBox="1"/>
          <p:nvPr/>
        </p:nvSpPr>
        <p:spPr>
          <a:xfrm>
            <a:off x="404664" y="5004048"/>
            <a:ext cx="3168352" cy="2677656"/>
          </a:xfrm>
          <a:prstGeom prst="rect">
            <a:avLst/>
          </a:prstGeom>
          <a:noFill/>
          <a:ln>
            <a:solidFill>
              <a:schemeClr val="tx1"/>
            </a:solidFill>
            <a:prstDash val="dashDot"/>
          </a:ln>
        </p:spPr>
        <p:txBody>
          <a:bodyPr wrap="square" rtlCol="0">
            <a:spAutoFit/>
          </a:bodyPr>
          <a:lstStyle/>
          <a:p>
            <a:pPr algn="ctr"/>
            <a:r>
              <a:rPr lang="fr-FR" sz="1400" b="1" dirty="0" smtClean="0">
                <a:latin typeface="Fineliner Script" pitchFamily="50" charset="0"/>
              </a:rPr>
              <a:t>Un centre commercial et culturel</a:t>
            </a:r>
          </a:p>
          <a:p>
            <a:pPr algn="just"/>
            <a:r>
              <a:rPr lang="fr-FR" sz="1400" dirty="0" err="1" smtClean="0">
                <a:latin typeface="Fineliner Script" pitchFamily="50" charset="0"/>
              </a:rPr>
              <a:t>Euralille</a:t>
            </a:r>
            <a:r>
              <a:rPr lang="fr-FR" sz="1400" dirty="0" smtClean="0">
                <a:latin typeface="Fineliner Script" pitchFamily="50" charset="0"/>
              </a:rPr>
              <a:t> comporte également un très grand centre commercial: il occupe un espace équivalent à 8 terrains de football. Il abrite un hypermarché et 130 magasins: boutiques de mode, de jouets, d’électroménager, mais aussi des banques, une poste, un pressing… </a:t>
            </a:r>
            <a:r>
              <a:rPr lang="fr-FR" sz="1400" dirty="0" err="1" smtClean="0">
                <a:latin typeface="Fineliner Script" pitchFamily="50" charset="0"/>
              </a:rPr>
              <a:t>Euralille</a:t>
            </a:r>
            <a:r>
              <a:rPr lang="fr-FR" sz="1400" dirty="0" smtClean="0">
                <a:latin typeface="Fineliner Script" pitchFamily="50" charset="0"/>
              </a:rPr>
              <a:t> abrite aussi des salles de spectacle, un hall d’exposition, un palais des congrès, un casino… il offre ainsi divers moyens de se divertir et de se cultiver. Pour accueillir les gens de passages, </a:t>
            </a:r>
            <a:r>
              <a:rPr lang="fr-FR" sz="1400" dirty="0" err="1" smtClean="0">
                <a:latin typeface="Fineliner Script" pitchFamily="50" charset="0"/>
              </a:rPr>
              <a:t>Euralille</a:t>
            </a:r>
            <a:r>
              <a:rPr lang="fr-FR" sz="1400" dirty="0" smtClean="0">
                <a:latin typeface="Fineliner Script" pitchFamily="50" charset="0"/>
              </a:rPr>
              <a:t> abrite 46 restaurants et plusieurs hôtels.                 </a:t>
            </a:r>
            <a:r>
              <a:rPr lang="fr-FR" sz="1000" i="1" dirty="0" smtClean="0">
                <a:latin typeface="Fineliner Script" pitchFamily="50" charset="0"/>
              </a:rPr>
              <a:t>Collection Magellan - Hatier</a:t>
            </a:r>
            <a:endParaRPr lang="fr-FR" sz="1000" dirty="0" smtClean="0">
              <a:latin typeface="Fineliner Script" pitchFamily="50" charset="0"/>
            </a:endParaRPr>
          </a:p>
        </p:txBody>
      </p:sp>
      <p:sp>
        <p:nvSpPr>
          <p:cNvPr id="30" name="ZoneTexte 29"/>
          <p:cNvSpPr txBox="1"/>
          <p:nvPr/>
        </p:nvSpPr>
        <p:spPr>
          <a:xfrm rot="16200000">
            <a:off x="-4096588" y="4708504"/>
            <a:ext cx="8568952" cy="338554"/>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800" u="sng" dirty="0" smtClean="0">
                <a:latin typeface="SimpleRonde" pitchFamily="2" charset="0"/>
              </a:rPr>
              <a:t>Eléments de connaissances et de compétences   </a:t>
            </a:r>
            <a:r>
              <a:rPr lang="fr-FR" sz="800" dirty="0" smtClean="0">
                <a:latin typeface="SimpleRonde" pitchFamily="2" charset="0"/>
              </a:rPr>
              <a:t>: aborder la notion de service: public et privé, marchand et non-marchand – appréhender la diversité des activités de service – analyser un centre tertiaire et en connaître les principales fonctions </a:t>
            </a:r>
            <a:endParaRPr lang="fr-FR" sz="800" dirty="0">
              <a:latin typeface="SimpleRonde" pitchFamily="2" charset="0"/>
            </a:endParaRPr>
          </a:p>
        </p:txBody>
      </p:sp>
      <p:sp>
        <p:nvSpPr>
          <p:cNvPr id="32" name="ZoneTexte 31"/>
          <p:cNvSpPr txBox="1"/>
          <p:nvPr/>
        </p:nvSpPr>
        <p:spPr>
          <a:xfrm>
            <a:off x="4509120" y="8867001"/>
            <a:ext cx="2348880" cy="276999"/>
          </a:xfrm>
          <a:prstGeom prst="rect">
            <a:avLst/>
          </a:prstGeom>
          <a:noFill/>
        </p:spPr>
        <p:txBody>
          <a:bodyPr wrap="square" rtlCol="0">
            <a:spAutoFit/>
          </a:bodyPr>
          <a:lstStyle/>
          <a:p>
            <a:r>
              <a:rPr lang="fr-FR" sz="1200" dirty="0" smtClean="0">
                <a:latin typeface="CAC Pinafore" pitchFamily="2" charset="0"/>
                <a:ea typeface="Clensey" pitchFamily="2" charset="0"/>
              </a:rPr>
              <a:t>http://www.laclassedestef.fr  Auteur : Sév411</a:t>
            </a:r>
            <a:endParaRPr lang="fr-FR" sz="1000" dirty="0">
              <a:latin typeface="CAC Pinafore" pitchFamily="2" charset="0"/>
              <a:ea typeface="Clensey" pitchFamily="2" charset="0"/>
            </a:endParaRPr>
          </a:p>
        </p:txBody>
      </p:sp>
      <p:pic>
        <p:nvPicPr>
          <p:cNvPr id="25" name="Image 24" descr="06 euralille 3000 ©Saison Menu.jpg"/>
          <p:cNvPicPr>
            <a:picLocks noChangeAspect="1"/>
          </p:cNvPicPr>
          <p:nvPr/>
        </p:nvPicPr>
        <p:blipFill>
          <a:blip r:embed="rId4" cstate="print"/>
          <a:stretch>
            <a:fillRect/>
          </a:stretch>
        </p:blipFill>
        <p:spPr>
          <a:xfrm>
            <a:off x="476672" y="3491880"/>
            <a:ext cx="2974496" cy="1368152"/>
          </a:xfrm>
          <a:prstGeom prst="rect">
            <a:avLst/>
          </a:prstGeom>
        </p:spPr>
      </p:pic>
      <p:grpSp>
        <p:nvGrpSpPr>
          <p:cNvPr id="27" name="Groupe 26"/>
          <p:cNvGrpSpPr/>
          <p:nvPr/>
        </p:nvGrpSpPr>
        <p:grpSpPr>
          <a:xfrm>
            <a:off x="476672" y="7812360"/>
            <a:ext cx="3024336" cy="1215717"/>
            <a:chOff x="3645024" y="1835696"/>
            <a:chExt cx="3024336" cy="1215717"/>
          </a:xfrm>
        </p:grpSpPr>
        <p:sp>
          <p:nvSpPr>
            <p:cNvPr id="28" name="ZoneTexte 27"/>
            <p:cNvSpPr txBox="1"/>
            <p:nvPr/>
          </p:nvSpPr>
          <p:spPr>
            <a:xfrm>
              <a:off x="3645024" y="1835696"/>
              <a:ext cx="3024336" cy="1215717"/>
            </a:xfrm>
            <a:prstGeom prst="rect">
              <a:avLst/>
            </a:prstGeom>
            <a:noFill/>
            <a:ln w="12700">
              <a:solidFill>
                <a:srgbClr val="C00000"/>
              </a:solidFill>
              <a:prstDash val="solid"/>
            </a:ln>
          </p:spPr>
          <p:txBody>
            <a:bodyPr wrap="square" rtlCol="0">
              <a:spAutoFit/>
            </a:bodyPr>
            <a:lstStyle/>
            <a:p>
              <a:pPr algn="ctr"/>
              <a:r>
                <a:rPr lang="fr-FR" b="1" dirty="0" smtClean="0">
                  <a:solidFill>
                    <a:srgbClr val="C00000"/>
                  </a:solidFill>
                  <a:effectLst>
                    <a:outerShdw blurRad="38100" dist="38100" dir="2700000" algn="tl">
                      <a:srgbClr val="000000">
                        <a:alpha val="43137"/>
                      </a:srgbClr>
                    </a:outerShdw>
                  </a:effectLst>
                  <a:latin typeface="CAC Pinafore" pitchFamily="2" charset="0"/>
                </a:rPr>
                <a:t>Lexique</a:t>
              </a:r>
            </a:p>
            <a:p>
              <a:pPr algn="just"/>
              <a:endParaRPr lang="fr-FR" sz="1100" b="1" u="sng" dirty="0" smtClean="0">
                <a:solidFill>
                  <a:srgbClr val="C00000"/>
                </a:solidFill>
                <a:latin typeface="Fineliner Script" pitchFamily="50" charset="0"/>
              </a:endParaRPr>
            </a:p>
            <a:p>
              <a:pPr algn="just"/>
              <a:r>
                <a:rPr lang="fr-FR" sz="1100" b="1" u="sng" dirty="0" smtClean="0">
                  <a:solidFill>
                    <a:srgbClr val="C00000"/>
                  </a:solidFill>
                  <a:latin typeface="Fineliner Script" pitchFamily="50" charset="0"/>
                </a:rPr>
                <a:t>Service marchands:</a:t>
              </a:r>
              <a:r>
                <a:rPr lang="fr-FR" sz="1100" b="1" dirty="0" smtClean="0">
                  <a:latin typeface="Fineliner Script" pitchFamily="50" charset="0"/>
                </a:rPr>
                <a:t> </a:t>
              </a:r>
              <a:r>
                <a:rPr lang="fr-FR" sz="1100" dirty="0" smtClean="0">
                  <a:latin typeface="Fineliner Script" pitchFamily="50" charset="0"/>
                </a:rPr>
                <a:t>services délivrés par un particulier destinés à être vendus, payants.</a:t>
              </a:r>
            </a:p>
            <a:p>
              <a:pPr algn="just"/>
              <a:r>
                <a:rPr lang="fr-FR" sz="1100" b="1" u="sng" dirty="0" smtClean="0">
                  <a:solidFill>
                    <a:srgbClr val="C00000"/>
                  </a:solidFill>
                  <a:latin typeface="Fineliner Script" pitchFamily="50" charset="0"/>
                </a:rPr>
                <a:t>Services </a:t>
              </a:r>
              <a:r>
                <a:rPr lang="fr-FR" sz="1100" b="1" u="sng" dirty="0" err="1" smtClean="0">
                  <a:solidFill>
                    <a:srgbClr val="C00000"/>
                  </a:solidFill>
                  <a:latin typeface="Fineliner Script" pitchFamily="50" charset="0"/>
                </a:rPr>
                <a:t>non-marchands</a:t>
              </a:r>
              <a:r>
                <a:rPr lang="fr-FR" sz="1100" b="1" u="sng" dirty="0" smtClean="0">
                  <a:solidFill>
                    <a:srgbClr val="C00000"/>
                  </a:solidFill>
                  <a:latin typeface="Fineliner Script" pitchFamily="50" charset="0"/>
                </a:rPr>
                <a:t>:</a:t>
              </a:r>
              <a:r>
                <a:rPr lang="fr-FR" sz="1100" dirty="0" smtClean="0">
                  <a:latin typeface="Fineliner Script" pitchFamily="50" charset="0"/>
                </a:rPr>
                <a:t> services rendus aux personnes par une administration publique ou une association;</a:t>
              </a:r>
              <a:endParaRPr lang="fr-FR" sz="1100" dirty="0" smtClean="0">
                <a:solidFill>
                  <a:srgbClr val="C00000"/>
                </a:solidFill>
                <a:latin typeface="Fineliner Script" pitchFamily="50" charset="0"/>
              </a:endParaRPr>
            </a:p>
          </p:txBody>
        </p:sp>
        <p:cxnSp>
          <p:nvCxnSpPr>
            <p:cNvPr id="29" name="Connecteur droit 28"/>
            <p:cNvCxnSpPr/>
            <p:nvPr/>
          </p:nvCxnSpPr>
          <p:spPr>
            <a:xfrm>
              <a:off x="3645024" y="2195736"/>
              <a:ext cx="3024336"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31" name="Image 30" descr="scan0013.jpg"/>
          <p:cNvPicPr>
            <a:picLocks noChangeAspect="1"/>
          </p:cNvPicPr>
          <p:nvPr/>
        </p:nvPicPr>
        <p:blipFill>
          <a:blip r:embed="rId5" cstate="print"/>
          <a:srcRect t="12399" b="5457"/>
          <a:stretch>
            <a:fillRect/>
          </a:stretch>
        </p:blipFill>
        <p:spPr>
          <a:xfrm>
            <a:off x="4149080" y="971600"/>
            <a:ext cx="2437366" cy="3132000"/>
          </a:xfrm>
          <a:prstGeom prst="rect">
            <a:avLst/>
          </a:prstGeom>
        </p:spPr>
      </p:pic>
    </p:spTree>
    <p:extLst>
      <p:ext uri="{BB962C8B-B14F-4D97-AF65-F5344CB8AC3E}">
        <p14:creationId xmlns="" xmlns:p14="http://schemas.microsoft.com/office/powerpoint/2010/main" val="472353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37013" y="683568"/>
            <a:ext cx="6525344" cy="8725466"/>
          </a:xfrm>
          <a:prstGeom prst="rect">
            <a:avLst/>
          </a:prstGeom>
          <a:noFill/>
        </p:spPr>
        <p:txBody>
          <a:bodyPr wrap="square" rtlCol="0">
            <a:spAutoFit/>
          </a:bodyPr>
          <a:lstStyle/>
          <a:p>
            <a:pPr>
              <a:lnSpc>
                <a:spcPct val="150000"/>
              </a:lnSpc>
            </a:pPr>
            <a:r>
              <a:rPr lang="fr-FR" sz="1100" u="sng" dirty="0" smtClean="0">
                <a:solidFill>
                  <a:srgbClr val="C00000"/>
                </a:solidFill>
                <a:latin typeface="Suplexmentary Comic NC" pitchFamily="66" charset="0"/>
              </a:rPr>
              <a:t>1-Qu’est-ce qu’un service?</a:t>
            </a:r>
          </a:p>
          <a:p>
            <a:pPr>
              <a:lnSpc>
                <a:spcPct val="150000"/>
              </a:lnSpc>
            </a:pPr>
            <a:r>
              <a:rPr lang="fr-FR" sz="1100" u="sng" dirty="0" smtClean="0">
                <a:latin typeface="Suplexmentary Comic NC" pitchFamily="66" charset="0"/>
              </a:rPr>
              <a:t>												</a:t>
            </a:r>
          </a:p>
          <a:p>
            <a:pPr>
              <a:lnSpc>
                <a:spcPct val="150000"/>
              </a:lnSpc>
            </a:pPr>
            <a:endParaRPr lang="fr-FR" sz="1100" u="sng" dirty="0">
              <a:latin typeface="Suplexmentary Comic NC" pitchFamily="66" charset="0"/>
            </a:endParaRPr>
          </a:p>
          <a:p>
            <a:pPr>
              <a:lnSpc>
                <a:spcPct val="150000"/>
              </a:lnSpc>
            </a:pPr>
            <a:r>
              <a:rPr lang="fr-FR" sz="1100" u="sng" dirty="0" smtClean="0">
                <a:solidFill>
                  <a:srgbClr val="C00000"/>
                </a:solidFill>
                <a:latin typeface="Suplexmentary Comic NC" pitchFamily="66" charset="0"/>
              </a:rPr>
              <a:t>2- Quelle est la différence entre services publics et services privés? Quel autre nom  peut-on  leur donner?</a:t>
            </a:r>
          </a:p>
          <a:p>
            <a:pPr>
              <a:lnSpc>
                <a:spcPct val="150000"/>
              </a:lnSpc>
            </a:pPr>
            <a:r>
              <a:rPr lang="fr-FR" sz="1100" u="sng" dirty="0">
                <a:latin typeface="Suplexmentary Comic NC" pitchFamily="66" charset="0"/>
              </a:rPr>
              <a:t>					</a:t>
            </a:r>
            <a:r>
              <a:rPr lang="fr-FR" sz="1100" u="sng" dirty="0" smtClean="0">
                <a:latin typeface="Suplexmentary Comic NC" pitchFamily="66" charset="0"/>
              </a:rPr>
              <a:t>							</a:t>
            </a:r>
            <a:br>
              <a:rPr lang="fr-FR" sz="1100" u="sng" dirty="0" smtClean="0">
                <a:latin typeface="Suplexmentary Comic NC" pitchFamily="66" charset="0"/>
              </a:rPr>
            </a:br>
            <a:r>
              <a:rPr lang="fr-FR" sz="1100" u="sng" dirty="0" smtClean="0">
                <a:latin typeface="Suplexmentary Comic NC" pitchFamily="66" charset="0"/>
              </a:rPr>
              <a:t>						</a:t>
            </a:r>
          </a:p>
          <a:p>
            <a:pPr>
              <a:lnSpc>
                <a:spcPct val="150000"/>
              </a:lnSpc>
            </a:pPr>
            <a:endParaRPr lang="fr-FR" sz="1100" u="sng" dirty="0" smtClean="0">
              <a:latin typeface="Suplexmentary Comic NC" pitchFamily="66" charset="0"/>
            </a:endParaRPr>
          </a:p>
          <a:p>
            <a:pPr>
              <a:lnSpc>
                <a:spcPct val="150000"/>
              </a:lnSpc>
            </a:pPr>
            <a:r>
              <a:rPr lang="fr-FR" sz="1100" u="sng" dirty="0" smtClean="0">
                <a:solidFill>
                  <a:srgbClr val="C00000"/>
                </a:solidFill>
                <a:latin typeface="Suplexmentary Comic NC" pitchFamily="66" charset="0"/>
              </a:rPr>
              <a:t>3-Observe le document 2. Comment le nombre d’emplois dans les services a-t-il évolué? Pourquoi, à ton avis?</a:t>
            </a:r>
          </a:p>
          <a:p>
            <a:pPr>
              <a:lnSpc>
                <a:spcPct val="150000"/>
              </a:lnSpc>
            </a:pPr>
            <a:r>
              <a:rPr lang="fr-FR" sz="1100" u="sng" dirty="0">
                <a:latin typeface="Suplexmentary Comic NC" pitchFamily="66" charset="0"/>
              </a:rPr>
              <a:t>												</a:t>
            </a:r>
          </a:p>
          <a:p>
            <a:pPr>
              <a:lnSpc>
                <a:spcPct val="150000"/>
              </a:lnSpc>
            </a:pPr>
            <a:endParaRPr lang="fr-FR" sz="1100" u="sng" dirty="0">
              <a:solidFill>
                <a:srgbClr val="C00000"/>
              </a:solidFill>
              <a:latin typeface="Suplexmentary Comic NC" pitchFamily="66" charset="0"/>
            </a:endParaRPr>
          </a:p>
          <a:p>
            <a:pPr>
              <a:lnSpc>
                <a:spcPct val="150000"/>
              </a:lnSpc>
            </a:pPr>
            <a:r>
              <a:rPr lang="fr-FR" sz="1100" u="sng" dirty="0" smtClean="0">
                <a:solidFill>
                  <a:srgbClr val="C00000"/>
                </a:solidFill>
                <a:latin typeface="Suplexmentary Comic NC" pitchFamily="66" charset="0"/>
              </a:rPr>
              <a:t>4-Quelles sont les régions de France où les services sont les plus développés?</a:t>
            </a:r>
          </a:p>
          <a:p>
            <a:pPr>
              <a:lnSpc>
                <a:spcPct val="150000"/>
              </a:lnSpc>
            </a:pPr>
            <a:r>
              <a:rPr lang="fr-FR" sz="1100" u="sng" dirty="0">
                <a:latin typeface="Suplexmentary Comic NC" pitchFamily="66" charset="0"/>
              </a:rPr>
              <a:t>												</a:t>
            </a:r>
            <a:endParaRPr lang="fr-FR" sz="1100" u="sng" dirty="0" smtClean="0">
              <a:latin typeface="Suplexmentary Comic NC" pitchFamily="66" charset="0"/>
            </a:endParaRPr>
          </a:p>
          <a:p>
            <a:pPr>
              <a:lnSpc>
                <a:spcPct val="150000"/>
              </a:lnSpc>
            </a:pPr>
            <a:endParaRPr lang="fr-FR" sz="1100" u="sng" dirty="0">
              <a:solidFill>
                <a:srgbClr val="C00000"/>
              </a:solidFill>
              <a:latin typeface="Suplexmentary Comic NC" pitchFamily="66" charset="0"/>
            </a:endParaRPr>
          </a:p>
          <a:p>
            <a:pPr>
              <a:lnSpc>
                <a:spcPct val="150000"/>
              </a:lnSpc>
            </a:pPr>
            <a:r>
              <a:rPr lang="fr-FR" sz="1100" u="sng" dirty="0" smtClean="0">
                <a:solidFill>
                  <a:srgbClr val="C00000"/>
                </a:solidFill>
                <a:latin typeface="Suplexmentary Comic NC" pitchFamily="66" charset="0"/>
              </a:rPr>
              <a:t>5- Fais une liste des différents services que l’on trouve dans un centre tertiaire comme </a:t>
            </a:r>
            <a:r>
              <a:rPr lang="fr-FR" sz="1100" u="sng" dirty="0" err="1" smtClean="0">
                <a:solidFill>
                  <a:srgbClr val="C00000"/>
                </a:solidFill>
                <a:latin typeface="Suplexmentary Comic NC" pitchFamily="66" charset="0"/>
              </a:rPr>
              <a:t>Euralille</a:t>
            </a:r>
            <a:r>
              <a:rPr lang="fr-FR" sz="1100" u="sng" dirty="0" smtClean="0">
                <a:solidFill>
                  <a:srgbClr val="C00000"/>
                </a:solidFill>
                <a:latin typeface="Suplexmentary Comic NC" pitchFamily="66" charset="0"/>
              </a:rPr>
              <a:t>. Classe-les dans le tableau.</a:t>
            </a:r>
          </a:p>
          <a:p>
            <a:pPr>
              <a:lnSpc>
                <a:spcPct val="150000"/>
              </a:lnSpc>
            </a:pPr>
            <a:endParaRPr lang="fr-FR" sz="1100" u="sng" dirty="0">
              <a:solidFill>
                <a:srgbClr val="C00000"/>
              </a:solidFill>
              <a:latin typeface="Suplexmentary Comic NC" pitchFamily="66" charset="0"/>
            </a:endParaRPr>
          </a:p>
          <a:p>
            <a:pPr>
              <a:lnSpc>
                <a:spcPct val="150000"/>
              </a:lnSpc>
            </a:pPr>
            <a:endParaRPr lang="fr-FR" sz="1100" u="sng" dirty="0" smtClean="0">
              <a:solidFill>
                <a:srgbClr val="C00000"/>
              </a:solidFill>
              <a:latin typeface="Suplexmentary Comic NC" pitchFamily="66" charset="0"/>
            </a:endParaRPr>
          </a:p>
          <a:p>
            <a:pPr>
              <a:lnSpc>
                <a:spcPct val="150000"/>
              </a:lnSpc>
            </a:pPr>
            <a:endParaRPr lang="fr-FR" sz="1100" u="sng" dirty="0" smtClean="0">
              <a:solidFill>
                <a:srgbClr val="C00000"/>
              </a:solidFill>
              <a:latin typeface="Suplexmentary Comic NC" pitchFamily="66" charset="0"/>
            </a:endParaRPr>
          </a:p>
          <a:p>
            <a:pPr>
              <a:lnSpc>
                <a:spcPct val="150000"/>
              </a:lnSpc>
            </a:pPr>
            <a:endParaRPr lang="fr-FR" sz="1100" u="sng" dirty="0" smtClean="0">
              <a:solidFill>
                <a:srgbClr val="C00000"/>
              </a:solidFill>
              <a:latin typeface="Suplexmentary Comic NC" pitchFamily="66" charset="0"/>
            </a:endParaRPr>
          </a:p>
          <a:p>
            <a:pPr>
              <a:lnSpc>
                <a:spcPct val="150000"/>
              </a:lnSpc>
            </a:pPr>
            <a:endParaRPr lang="fr-FR" sz="1100" u="sng" dirty="0" smtClean="0">
              <a:solidFill>
                <a:srgbClr val="C00000"/>
              </a:solidFill>
              <a:latin typeface="Suplexmentary Comic NC" pitchFamily="66" charset="0"/>
            </a:endParaRPr>
          </a:p>
          <a:p>
            <a:pPr>
              <a:lnSpc>
                <a:spcPct val="150000"/>
              </a:lnSpc>
            </a:pPr>
            <a:endParaRPr lang="fr-FR" sz="1100" u="sng" dirty="0" smtClean="0">
              <a:solidFill>
                <a:srgbClr val="C00000"/>
              </a:solidFill>
              <a:latin typeface="Suplexmentary Comic NC" pitchFamily="66" charset="0"/>
            </a:endParaRPr>
          </a:p>
          <a:p>
            <a:pPr>
              <a:lnSpc>
                <a:spcPct val="150000"/>
              </a:lnSpc>
            </a:pPr>
            <a:r>
              <a:rPr lang="fr-FR" sz="1100" u="sng" dirty="0" smtClean="0">
                <a:solidFill>
                  <a:srgbClr val="C00000"/>
                </a:solidFill>
                <a:latin typeface="Suplexmentary Comic NC" pitchFamily="66" charset="0"/>
              </a:rPr>
              <a:t>6- Pourquoi les centres tertiaires sont-ils situés à la périphérie des villes?</a:t>
            </a:r>
          </a:p>
          <a:p>
            <a:pPr>
              <a:lnSpc>
                <a:spcPct val="150000"/>
              </a:lnSpc>
            </a:pPr>
            <a:r>
              <a:rPr lang="fr-FR" sz="1100" u="sng" dirty="0">
                <a:latin typeface="Suplexmentary Comic NC" pitchFamily="66" charset="0"/>
              </a:rPr>
              <a:t>						</a:t>
            </a:r>
            <a:endParaRPr lang="fr-FR" sz="1100" u="sng" dirty="0" smtClean="0">
              <a:latin typeface="Suplexmentary Comic NC" pitchFamily="66" charset="0"/>
            </a:endParaRPr>
          </a:p>
          <a:p>
            <a:pPr>
              <a:lnSpc>
                <a:spcPct val="150000"/>
              </a:lnSpc>
            </a:pPr>
            <a:r>
              <a:rPr lang="fr-FR" sz="1100" u="sng" dirty="0" smtClean="0">
                <a:solidFill>
                  <a:srgbClr val="C00000"/>
                </a:solidFill>
                <a:latin typeface="Suplexmentary Comic NC" pitchFamily="66" charset="0"/>
              </a:rPr>
              <a:t>7-Penses-tu qu’en France, tout le monde a accès aux mêmes services? Pourquoi?</a:t>
            </a:r>
          </a:p>
          <a:p>
            <a:pPr>
              <a:lnSpc>
                <a:spcPct val="150000"/>
              </a:lnSpc>
            </a:pPr>
            <a:r>
              <a:rPr lang="fr-FR" sz="1100" u="sng" dirty="0" smtClean="0">
                <a:latin typeface="Suplexmentary Comic NC" pitchFamily="66" charset="0"/>
              </a:rPr>
              <a:t>						</a:t>
            </a:r>
            <a:br>
              <a:rPr lang="fr-FR" sz="1100" u="sng" dirty="0" smtClean="0">
                <a:latin typeface="Suplexmentary Comic NC" pitchFamily="66" charset="0"/>
              </a:rPr>
            </a:br>
            <a:r>
              <a:rPr lang="fr-FR" sz="1100" u="sng" dirty="0" smtClean="0">
                <a:latin typeface="Suplexmentary Comic NC" pitchFamily="66" charset="0"/>
              </a:rPr>
              <a:t>						</a:t>
            </a:r>
          </a:p>
          <a:p>
            <a:pPr>
              <a:lnSpc>
                <a:spcPct val="150000"/>
              </a:lnSpc>
            </a:pPr>
            <a:endParaRPr lang="fr-FR" sz="1100" u="sng" dirty="0">
              <a:latin typeface="Suplexmentary Comic NC" pitchFamily="66" charset="0"/>
            </a:endParaRPr>
          </a:p>
        </p:txBody>
      </p:sp>
      <p:sp>
        <p:nvSpPr>
          <p:cNvPr id="3" name="Rectangle 2"/>
          <p:cNvSpPr/>
          <p:nvPr/>
        </p:nvSpPr>
        <p:spPr>
          <a:xfrm>
            <a:off x="-27360" y="0"/>
            <a:ext cx="6885384" cy="755576"/>
          </a:xfrm>
          <a:prstGeom prst="rect">
            <a:avLst/>
          </a:prstGeom>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c pinafore" pitchFamily="2" charset="0"/>
              </a:rPr>
              <a:t>Le secteur tertiaire :</a:t>
            </a:r>
            <a:endParaRPr lang="fr-F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c pinafore" pitchFamily="2" charset="0"/>
            </a:endParaRPr>
          </a:p>
        </p:txBody>
      </p:sp>
      <p:pic>
        <p:nvPicPr>
          <p:cNvPr id="6" name="Picture 2" descr="Steren France Clip Art"/>
          <p:cNvPicPr>
            <a:picLocks noChangeAspect="1" noChangeArrowheads="1"/>
          </p:cNvPicPr>
          <p:nvPr/>
        </p:nvPicPr>
        <p:blipFill>
          <a:blip r:embed="rId2" cstate="print"/>
          <a:srcRect/>
          <a:stretch>
            <a:fillRect/>
          </a:stretch>
        </p:blipFill>
        <p:spPr bwMode="auto">
          <a:xfrm>
            <a:off x="-4599" y="24532"/>
            <a:ext cx="645174" cy="640780"/>
          </a:xfrm>
          <a:prstGeom prst="rect">
            <a:avLst/>
          </a:prstGeom>
          <a:noFill/>
          <a:effectLst>
            <a:glow rad="63500">
              <a:schemeClr val="accent2">
                <a:satMod val="175000"/>
                <a:alpha val="40000"/>
              </a:schemeClr>
            </a:glow>
          </a:effectLst>
        </p:spPr>
      </p:pic>
      <p:sp>
        <p:nvSpPr>
          <p:cNvPr id="7" name="ZoneTexte 6"/>
          <p:cNvSpPr txBox="1"/>
          <p:nvPr/>
        </p:nvSpPr>
        <p:spPr>
          <a:xfrm>
            <a:off x="39544" y="161256"/>
            <a:ext cx="797168" cy="200055"/>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700" dirty="0" smtClean="0">
                <a:latin typeface="Arial" pitchFamily="34" charset="0"/>
                <a:cs typeface="Arial" pitchFamily="34" charset="0"/>
              </a:rPr>
              <a:t>questionnaire</a:t>
            </a:r>
            <a:endParaRPr lang="fr-FR" sz="700" dirty="0">
              <a:latin typeface="Arial" pitchFamily="34" charset="0"/>
              <a:cs typeface="Arial" pitchFamily="34" charset="0"/>
            </a:endParaRPr>
          </a:p>
        </p:txBody>
      </p:sp>
      <p:cxnSp>
        <p:nvCxnSpPr>
          <p:cNvPr id="8" name="Connecteur droit 7"/>
          <p:cNvCxnSpPr/>
          <p:nvPr/>
        </p:nvCxnSpPr>
        <p:spPr>
          <a:xfrm rot="5400000">
            <a:off x="-3938644" y="4931532"/>
            <a:ext cx="8388424" cy="0"/>
          </a:xfrm>
          <a:prstGeom prst="line">
            <a:avLst/>
          </a:prstGeom>
        </p:spPr>
        <p:style>
          <a:lnRef idx="2">
            <a:schemeClr val="accent2"/>
          </a:lnRef>
          <a:fillRef idx="0">
            <a:schemeClr val="accent2"/>
          </a:fillRef>
          <a:effectRef idx="1">
            <a:schemeClr val="accent2"/>
          </a:effectRef>
          <a:fontRef idx="minor">
            <a:schemeClr val="tx1"/>
          </a:fontRef>
        </p:style>
      </p:cxnSp>
      <p:sp>
        <p:nvSpPr>
          <p:cNvPr id="10" name="ZoneTexte 9"/>
          <p:cNvSpPr txBox="1"/>
          <p:nvPr/>
        </p:nvSpPr>
        <p:spPr>
          <a:xfrm>
            <a:off x="4509120" y="8867001"/>
            <a:ext cx="2348880" cy="276999"/>
          </a:xfrm>
          <a:prstGeom prst="rect">
            <a:avLst/>
          </a:prstGeom>
          <a:noFill/>
        </p:spPr>
        <p:txBody>
          <a:bodyPr wrap="square" rtlCol="0">
            <a:spAutoFit/>
          </a:bodyPr>
          <a:lstStyle/>
          <a:p>
            <a:r>
              <a:rPr lang="fr-FR" sz="1200" dirty="0" smtClean="0">
                <a:latin typeface="CAC Pinafore" pitchFamily="2" charset="0"/>
                <a:ea typeface="Clensey" pitchFamily="2" charset="0"/>
              </a:rPr>
              <a:t>http://www.laclassedestef.fr Auteur : Sév411</a:t>
            </a:r>
            <a:endParaRPr lang="fr-FR" sz="1000" dirty="0">
              <a:latin typeface="CAC Pinafore" pitchFamily="2" charset="0"/>
              <a:ea typeface="Clensey" pitchFamily="2" charset="0"/>
            </a:endParaRPr>
          </a:p>
        </p:txBody>
      </p:sp>
      <p:graphicFrame>
        <p:nvGraphicFramePr>
          <p:cNvPr id="9" name="Tableau 8"/>
          <p:cNvGraphicFramePr>
            <a:graphicFrameLocks noGrp="1"/>
          </p:cNvGraphicFramePr>
          <p:nvPr/>
        </p:nvGraphicFramePr>
        <p:xfrm>
          <a:off x="404664" y="6084168"/>
          <a:ext cx="6192688" cy="1224136"/>
        </p:xfrm>
        <a:graphic>
          <a:graphicData uri="http://schemas.openxmlformats.org/drawingml/2006/table">
            <a:tbl>
              <a:tblPr firstRow="1" bandRow="1">
                <a:tableStyleId>{5C22544A-7EE6-4342-B048-85BDC9FD1C3A}</a:tableStyleId>
              </a:tblPr>
              <a:tblGrid>
                <a:gridCol w="3096344"/>
                <a:gridCol w="3096344"/>
              </a:tblGrid>
              <a:tr h="288032">
                <a:tc>
                  <a:txBody>
                    <a:bodyPr/>
                    <a:lstStyle/>
                    <a:p>
                      <a:pPr algn="ctr"/>
                      <a:r>
                        <a:rPr lang="fr-FR" sz="1100" b="0" dirty="0" smtClean="0">
                          <a:solidFill>
                            <a:schemeClr val="tx1"/>
                          </a:solidFill>
                          <a:latin typeface="Comic Sans MS" pitchFamily="66" charset="0"/>
                        </a:rPr>
                        <a:t>Services marchands</a:t>
                      </a:r>
                      <a:endParaRPr lang="fr-FR" sz="1100" b="0" dirty="0">
                        <a:solidFill>
                          <a:schemeClr val="tx1"/>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100" b="0" dirty="0" smtClean="0">
                          <a:solidFill>
                            <a:schemeClr val="tx1"/>
                          </a:solidFill>
                          <a:latin typeface="Comic Sans MS" pitchFamily="66" charset="0"/>
                        </a:rPr>
                        <a:t>Services </a:t>
                      </a:r>
                      <a:r>
                        <a:rPr lang="fr-FR" sz="1100" b="0" dirty="0" err="1" smtClean="0">
                          <a:solidFill>
                            <a:schemeClr val="tx1"/>
                          </a:solidFill>
                          <a:latin typeface="Comic Sans MS" pitchFamily="66" charset="0"/>
                        </a:rPr>
                        <a:t>non-marchands</a:t>
                      </a:r>
                      <a:endParaRPr lang="fr-FR" sz="1100" b="0" dirty="0">
                        <a:solidFill>
                          <a:schemeClr val="tx1"/>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36104">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384" y="-18256"/>
            <a:ext cx="6885384" cy="755576"/>
          </a:xfrm>
          <a:prstGeom prst="rect">
            <a:avLst/>
          </a:prstGeom>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c pinafore" pitchFamily="2" charset="0"/>
              </a:rPr>
              <a:t>     Le secteur tertiaire</a:t>
            </a:r>
            <a:endParaRPr lang="fr-F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c pinafore" pitchFamily="2" charset="0"/>
            </a:endParaRPr>
          </a:p>
        </p:txBody>
      </p:sp>
      <p:pic>
        <p:nvPicPr>
          <p:cNvPr id="10" name="Picture 2" descr="Steren France Clip Art"/>
          <p:cNvPicPr>
            <a:picLocks noChangeAspect="1" noChangeArrowheads="1"/>
          </p:cNvPicPr>
          <p:nvPr/>
        </p:nvPicPr>
        <p:blipFill>
          <a:blip r:embed="rId2" cstate="print"/>
          <a:srcRect/>
          <a:stretch>
            <a:fillRect/>
          </a:stretch>
        </p:blipFill>
        <p:spPr bwMode="auto">
          <a:xfrm>
            <a:off x="-4599" y="24532"/>
            <a:ext cx="645174" cy="640780"/>
          </a:xfrm>
          <a:prstGeom prst="rect">
            <a:avLst/>
          </a:prstGeom>
          <a:noFill/>
          <a:effectLst>
            <a:glow rad="63500">
              <a:schemeClr val="accent2">
                <a:satMod val="175000"/>
                <a:alpha val="40000"/>
              </a:schemeClr>
            </a:glow>
          </a:effectLst>
        </p:spPr>
      </p:pic>
      <p:sp>
        <p:nvSpPr>
          <p:cNvPr id="11" name="ZoneTexte 10"/>
          <p:cNvSpPr txBox="1"/>
          <p:nvPr/>
        </p:nvSpPr>
        <p:spPr>
          <a:xfrm>
            <a:off x="116632" y="107504"/>
            <a:ext cx="576064" cy="307777"/>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700" dirty="0" smtClean="0">
                <a:latin typeface="Arial" pitchFamily="34" charset="0"/>
                <a:cs typeface="Arial" pitchFamily="34" charset="0"/>
              </a:rPr>
              <a:t> Exercices</a:t>
            </a:r>
            <a:endParaRPr lang="fr-FR" sz="700" dirty="0">
              <a:latin typeface="Arial" pitchFamily="34" charset="0"/>
              <a:cs typeface="Arial" pitchFamily="34" charset="0"/>
            </a:endParaRPr>
          </a:p>
        </p:txBody>
      </p:sp>
      <p:cxnSp>
        <p:nvCxnSpPr>
          <p:cNvPr id="13" name="Connecteur droit 12"/>
          <p:cNvCxnSpPr/>
          <p:nvPr/>
        </p:nvCxnSpPr>
        <p:spPr>
          <a:xfrm rot="5400000">
            <a:off x="-3938644" y="4931532"/>
            <a:ext cx="8388424" cy="0"/>
          </a:xfrm>
          <a:prstGeom prst="line">
            <a:avLst/>
          </a:prstGeom>
        </p:spPr>
        <p:style>
          <a:lnRef idx="2">
            <a:schemeClr val="accent2"/>
          </a:lnRef>
          <a:fillRef idx="0">
            <a:schemeClr val="accent2"/>
          </a:fillRef>
          <a:effectRef idx="1">
            <a:schemeClr val="accent2"/>
          </a:effectRef>
          <a:fontRef idx="minor">
            <a:schemeClr val="tx1"/>
          </a:fontRef>
        </p:style>
      </p:cxnSp>
      <p:sp>
        <p:nvSpPr>
          <p:cNvPr id="456" name="ZoneTexte 455"/>
          <p:cNvSpPr txBox="1"/>
          <p:nvPr/>
        </p:nvSpPr>
        <p:spPr>
          <a:xfrm>
            <a:off x="416352" y="857224"/>
            <a:ext cx="6264696" cy="6124754"/>
          </a:xfrm>
          <a:prstGeom prst="rect">
            <a:avLst/>
          </a:prstGeom>
          <a:noFill/>
        </p:spPr>
        <p:txBody>
          <a:bodyPr wrap="square" rtlCol="0">
            <a:spAutoFit/>
          </a:bodyPr>
          <a:lstStyle/>
          <a:p>
            <a:pPr marL="228600" indent="-228600">
              <a:buAutoNum type="arabicPeriod"/>
            </a:pPr>
            <a:r>
              <a:rPr lang="fr-FR" sz="1100" dirty="0" smtClean="0">
                <a:solidFill>
                  <a:srgbClr val="C00000"/>
                </a:solidFill>
                <a:latin typeface="Suplexmentary Comic NC" pitchFamily="66" charset="0"/>
              </a:rPr>
              <a:t>Recherche  dans l’annuaire ou sur internet le nombre de bureau de poste près de chez toi, le nombre d’école…</a:t>
            </a:r>
          </a:p>
          <a:p>
            <a:pPr marL="228600" indent="-228600"/>
            <a:r>
              <a:rPr lang="fr-FR" sz="1100" dirty="0" smtClean="0">
                <a:solidFill>
                  <a:srgbClr val="C00000"/>
                </a:solidFill>
                <a:latin typeface="+mj-lt"/>
              </a:rPr>
              <a:t>_______________________________________________________________________________________</a:t>
            </a:r>
          </a:p>
          <a:p>
            <a:pPr marL="228600" indent="-228600"/>
            <a:endParaRPr lang="fr-FR" sz="800" dirty="0" smtClean="0">
              <a:solidFill>
                <a:srgbClr val="C00000"/>
              </a:solidFill>
              <a:latin typeface="+mj-lt"/>
            </a:endParaRPr>
          </a:p>
          <a:p>
            <a:pPr marL="228600" indent="-228600"/>
            <a:r>
              <a:rPr lang="fr-FR" sz="1100" dirty="0" smtClean="0">
                <a:solidFill>
                  <a:srgbClr val="C00000"/>
                </a:solidFill>
                <a:latin typeface="+mj-lt"/>
              </a:rPr>
              <a:t>_______________________________________________________________________________________</a:t>
            </a:r>
          </a:p>
          <a:p>
            <a:pPr marL="228600" indent="-228600"/>
            <a:endParaRPr lang="fr-FR" sz="800" dirty="0" smtClean="0">
              <a:solidFill>
                <a:srgbClr val="C00000"/>
              </a:solidFill>
              <a:latin typeface="+mj-lt"/>
            </a:endParaRPr>
          </a:p>
          <a:p>
            <a:pPr marL="228600" indent="-228600"/>
            <a:r>
              <a:rPr lang="fr-FR" sz="1100" dirty="0" smtClean="0">
                <a:solidFill>
                  <a:srgbClr val="C00000"/>
                </a:solidFill>
                <a:latin typeface="+mj-lt"/>
              </a:rPr>
              <a:t>_______________________________________________________________________________________</a:t>
            </a:r>
          </a:p>
          <a:p>
            <a:pPr marL="228600" indent="-228600"/>
            <a:endParaRPr lang="fr-FR" sz="1100" dirty="0" smtClean="0">
              <a:solidFill>
                <a:srgbClr val="C00000"/>
              </a:solidFill>
              <a:latin typeface="Suplexmentary Comic NC" pitchFamily="66" charset="0"/>
            </a:endParaRPr>
          </a:p>
          <a:p>
            <a:pPr fontAlgn="t"/>
            <a:r>
              <a:rPr lang="fr-FR" sz="1100" dirty="0" smtClean="0">
                <a:solidFill>
                  <a:srgbClr val="C00000"/>
                </a:solidFill>
                <a:latin typeface="Suplexmentary Comic NC" pitchFamily="66" charset="0"/>
              </a:rPr>
              <a:t>2.  Fais la liste des services que toi ou tes parents utilisent régulièrement. Classe -les dans le tableau.</a:t>
            </a:r>
            <a:r>
              <a:rPr lang="fr-FR" sz="1100" dirty="0" smtClean="0"/>
              <a:t> </a:t>
            </a:r>
          </a:p>
          <a:p>
            <a:pPr fontAlgn="t"/>
            <a:endParaRPr lang="fr-FR" sz="1100" dirty="0" smtClean="0"/>
          </a:p>
          <a:p>
            <a:pPr fontAlgn="t"/>
            <a:endParaRPr lang="fr-FR" sz="1100" dirty="0" smtClean="0"/>
          </a:p>
          <a:p>
            <a:pPr fontAlgn="t"/>
            <a:endParaRPr lang="fr-FR" sz="1100" dirty="0" smtClean="0"/>
          </a:p>
          <a:p>
            <a:pPr fontAlgn="t"/>
            <a:endParaRPr lang="fr-FR" sz="1100" dirty="0" smtClean="0"/>
          </a:p>
          <a:p>
            <a:pPr fontAlgn="t"/>
            <a:endParaRPr lang="fr-FR" sz="1100" dirty="0" smtClean="0"/>
          </a:p>
          <a:p>
            <a:pPr fontAlgn="t"/>
            <a:endParaRPr lang="fr-FR" sz="1100" dirty="0" smtClean="0"/>
          </a:p>
          <a:p>
            <a:pPr fontAlgn="t"/>
            <a:endParaRPr lang="fr-FR" sz="1100" dirty="0" smtClean="0"/>
          </a:p>
          <a:p>
            <a:pPr fontAlgn="t"/>
            <a:endParaRPr lang="fr-FR" sz="1100" dirty="0" smtClean="0"/>
          </a:p>
          <a:p>
            <a:pPr fontAlgn="t"/>
            <a:endParaRPr lang="fr-FR" sz="1100" dirty="0" smtClean="0"/>
          </a:p>
          <a:p>
            <a:pPr fontAlgn="t"/>
            <a:endParaRPr lang="fr-FR" sz="1100" dirty="0" smtClean="0"/>
          </a:p>
          <a:p>
            <a:pPr fontAlgn="t"/>
            <a:endParaRPr lang="fr-FR" sz="1100" dirty="0" smtClean="0"/>
          </a:p>
          <a:p>
            <a:pPr fontAlgn="t"/>
            <a:endParaRPr lang="fr-FR" sz="1100" dirty="0" smtClean="0"/>
          </a:p>
          <a:p>
            <a:pPr fontAlgn="t"/>
            <a:r>
              <a:rPr lang="fr-FR" sz="1100" dirty="0" smtClean="0">
                <a:solidFill>
                  <a:srgbClr val="C00000"/>
                </a:solidFill>
                <a:latin typeface="Suplexmentary Comic NC" pitchFamily="66" charset="0"/>
              </a:rPr>
              <a:t>3.  Voici un plan de Lille. Entoure </a:t>
            </a:r>
            <a:r>
              <a:rPr lang="fr-FR" sz="1100" dirty="0" err="1" smtClean="0">
                <a:solidFill>
                  <a:srgbClr val="C00000"/>
                </a:solidFill>
                <a:latin typeface="Suplexmentary Comic NC" pitchFamily="66" charset="0"/>
              </a:rPr>
              <a:t>Euralille</a:t>
            </a:r>
            <a:r>
              <a:rPr lang="fr-FR" sz="1100" dirty="0" smtClean="0">
                <a:solidFill>
                  <a:srgbClr val="C00000"/>
                </a:solidFill>
                <a:latin typeface="Suplexmentary Comic NC" pitchFamily="66" charset="0"/>
              </a:rPr>
              <a:t> sur le plan.</a:t>
            </a:r>
          </a:p>
          <a:p>
            <a:pPr fontAlgn="t"/>
            <a:r>
              <a:rPr lang="fr-FR" sz="1100" dirty="0" smtClean="0">
                <a:solidFill>
                  <a:srgbClr val="C00000"/>
                </a:solidFill>
                <a:latin typeface="Suplexmentary Comic NC" pitchFamily="66" charset="0"/>
              </a:rPr>
              <a:t>-En quelle case se situe-t-il?_____________________________________________</a:t>
            </a:r>
          </a:p>
          <a:p>
            <a:pPr fontAlgn="t"/>
            <a:endParaRPr lang="fr-FR" sz="800" dirty="0" smtClean="0">
              <a:solidFill>
                <a:srgbClr val="C00000"/>
              </a:solidFill>
              <a:latin typeface="+mj-lt"/>
            </a:endParaRPr>
          </a:p>
          <a:p>
            <a:pPr fontAlgn="t">
              <a:buFontTx/>
              <a:buChar char="-"/>
            </a:pPr>
            <a:r>
              <a:rPr lang="fr-FR" sz="1100" dirty="0" smtClean="0">
                <a:solidFill>
                  <a:srgbClr val="C00000"/>
                </a:solidFill>
                <a:latin typeface="Suplexmentary Comic NC" pitchFamily="66" charset="0"/>
              </a:rPr>
              <a:t>En quelle case se situe la gare TGV Lille-Europe?_______________________________</a:t>
            </a:r>
            <a:endParaRPr lang="fr-FR" sz="800" dirty="0" smtClean="0">
              <a:solidFill>
                <a:srgbClr val="C00000"/>
              </a:solidFill>
              <a:latin typeface="+mj-lt"/>
            </a:endParaRPr>
          </a:p>
          <a:p>
            <a:pPr fontAlgn="t">
              <a:buFontTx/>
              <a:buChar char="-"/>
            </a:pPr>
            <a:endParaRPr lang="fr-FR" sz="800" dirty="0" smtClean="0">
              <a:solidFill>
                <a:srgbClr val="C00000"/>
              </a:solidFill>
              <a:latin typeface="+mj-lt"/>
            </a:endParaRPr>
          </a:p>
          <a:p>
            <a:pPr fontAlgn="t">
              <a:buFontTx/>
              <a:buChar char="-"/>
            </a:pPr>
            <a:r>
              <a:rPr lang="fr-FR" sz="1100" dirty="0" smtClean="0">
                <a:solidFill>
                  <a:srgbClr val="C00000"/>
                </a:solidFill>
                <a:latin typeface="Suplexmentary Comic NC" pitchFamily="66" charset="0"/>
              </a:rPr>
              <a:t>En quelle case se situe la Banque de France?__________________________________</a:t>
            </a:r>
          </a:p>
          <a:p>
            <a:pPr fontAlgn="t"/>
            <a:endParaRPr lang="fr-FR" sz="800" dirty="0" smtClean="0">
              <a:solidFill>
                <a:srgbClr val="C00000"/>
              </a:solidFill>
              <a:latin typeface="+mj-lt"/>
            </a:endParaRPr>
          </a:p>
          <a:p>
            <a:pPr fontAlgn="t">
              <a:buFontTx/>
              <a:buChar char="-"/>
            </a:pPr>
            <a:r>
              <a:rPr lang="fr-FR" sz="1100" dirty="0" smtClean="0">
                <a:solidFill>
                  <a:srgbClr val="C00000"/>
                </a:solidFill>
                <a:latin typeface="Suplexmentary Comic NC" pitchFamily="66" charset="0"/>
              </a:rPr>
              <a:t>Tous les services sont-ils concentrés à </a:t>
            </a:r>
            <a:r>
              <a:rPr lang="fr-FR" sz="1100" dirty="0" err="1" smtClean="0">
                <a:solidFill>
                  <a:srgbClr val="C00000"/>
                </a:solidFill>
                <a:latin typeface="Suplexmentary Comic NC" pitchFamily="66" charset="0"/>
              </a:rPr>
              <a:t>Euralille</a:t>
            </a:r>
            <a:r>
              <a:rPr lang="fr-FR" sz="1100" dirty="0" smtClean="0">
                <a:solidFill>
                  <a:srgbClr val="C00000"/>
                </a:solidFill>
                <a:latin typeface="Suplexmentary Comic NC" pitchFamily="66" charset="0"/>
              </a:rPr>
              <a:t>? _______________________________</a:t>
            </a:r>
          </a:p>
          <a:p>
            <a:pPr fontAlgn="t">
              <a:buFontTx/>
              <a:buChar char="-"/>
            </a:pPr>
            <a:endParaRPr lang="fr-FR" sz="1100" dirty="0" smtClean="0">
              <a:solidFill>
                <a:srgbClr val="C00000"/>
              </a:solidFill>
              <a:latin typeface="Suplexmentary Comic NC" pitchFamily="66" charset="0"/>
            </a:endParaRPr>
          </a:p>
          <a:p>
            <a:pPr algn="ctr" fontAlgn="t">
              <a:buFontTx/>
              <a:buChar char="-"/>
            </a:pPr>
            <a:endParaRPr lang="fr-FR" sz="1100" i="1" dirty="0" smtClean="0">
              <a:latin typeface="Suplexmentary Comic NC" pitchFamily="66" charset="0"/>
            </a:endParaRPr>
          </a:p>
          <a:p>
            <a:pPr algn="ctr" fontAlgn="t">
              <a:buFontTx/>
              <a:buChar char="-"/>
            </a:pPr>
            <a:endParaRPr lang="fr-FR" sz="1100" i="1" dirty="0" smtClean="0">
              <a:latin typeface="Suplexmentary Comic NC" pitchFamily="66" charset="0"/>
            </a:endParaRPr>
          </a:p>
          <a:p>
            <a:pPr algn="ctr" fontAlgn="t">
              <a:buFontTx/>
              <a:buChar char="-"/>
            </a:pPr>
            <a:endParaRPr lang="fr-FR" sz="1100" i="1" dirty="0" smtClean="0">
              <a:latin typeface="Suplexmentary Comic NC" pitchFamily="66" charset="0"/>
            </a:endParaRPr>
          </a:p>
          <a:p>
            <a:pPr algn="ctr" fontAlgn="t"/>
            <a:endParaRPr lang="fr-FR" sz="1100" i="1" dirty="0" smtClean="0">
              <a:latin typeface="Suplexmentary Comic NC" pitchFamily="66" charset="0"/>
            </a:endParaRPr>
          </a:p>
          <a:p>
            <a:pPr fontAlgn="t"/>
            <a:endParaRPr lang="fr-FR" sz="1100" dirty="0" smtClean="0">
              <a:solidFill>
                <a:srgbClr val="C00000"/>
              </a:solidFill>
              <a:latin typeface="Suplexmentary Comic NC" pitchFamily="66" charset="0"/>
            </a:endParaRPr>
          </a:p>
          <a:p>
            <a:pPr marL="228600" indent="-228600"/>
            <a:endParaRPr lang="fr-FR" sz="1100" dirty="0" smtClean="0">
              <a:solidFill>
                <a:srgbClr val="C00000"/>
              </a:solidFill>
              <a:latin typeface="Suplexmentary Comic NC" pitchFamily="66" charset="0"/>
            </a:endParaRPr>
          </a:p>
        </p:txBody>
      </p:sp>
      <p:sp>
        <p:nvSpPr>
          <p:cNvPr id="15" name="ZoneTexte 14"/>
          <p:cNvSpPr txBox="1"/>
          <p:nvPr/>
        </p:nvSpPr>
        <p:spPr>
          <a:xfrm>
            <a:off x="5373216" y="8682335"/>
            <a:ext cx="1484784" cy="461665"/>
          </a:xfrm>
          <a:prstGeom prst="rect">
            <a:avLst/>
          </a:prstGeom>
          <a:noFill/>
        </p:spPr>
        <p:txBody>
          <a:bodyPr wrap="square" rtlCol="0">
            <a:spAutoFit/>
          </a:bodyPr>
          <a:lstStyle/>
          <a:p>
            <a:r>
              <a:rPr lang="fr-FR" sz="1200" dirty="0" smtClean="0">
                <a:latin typeface="CAC Pinafore" pitchFamily="2" charset="0"/>
                <a:ea typeface="Clensey" pitchFamily="2" charset="0"/>
              </a:rPr>
              <a:t>http://</a:t>
            </a:r>
            <a:r>
              <a:rPr lang="fr-FR" sz="1200" dirty="0" smtClean="0">
                <a:latin typeface="CAC Pinafore" pitchFamily="2" charset="0"/>
                <a:ea typeface="Clensey" pitchFamily="2" charset="0"/>
              </a:rPr>
              <a:t>www.laclassedestef.fr</a:t>
            </a:r>
          </a:p>
          <a:p>
            <a:r>
              <a:rPr lang="fr-FR" sz="1200" dirty="0" smtClean="0">
                <a:latin typeface="CAC Pinafore" pitchFamily="2" charset="0"/>
                <a:ea typeface="Clensey" pitchFamily="2" charset="0"/>
              </a:rPr>
              <a:t>Auteur </a:t>
            </a:r>
            <a:r>
              <a:rPr lang="fr-FR" sz="1200" dirty="0" smtClean="0">
                <a:latin typeface="CAC Pinafore" pitchFamily="2" charset="0"/>
                <a:ea typeface="Clensey" pitchFamily="2" charset="0"/>
              </a:rPr>
              <a:t>: Sév411</a:t>
            </a:r>
            <a:endParaRPr lang="fr-FR" sz="1000" dirty="0">
              <a:latin typeface="CAC Pinafore" pitchFamily="2" charset="0"/>
              <a:ea typeface="Clensey" pitchFamily="2" charset="0"/>
            </a:endParaRPr>
          </a:p>
        </p:txBody>
      </p:sp>
      <p:graphicFrame>
        <p:nvGraphicFramePr>
          <p:cNvPr id="14" name="Tableau 13"/>
          <p:cNvGraphicFramePr>
            <a:graphicFrameLocks noGrp="1"/>
          </p:cNvGraphicFramePr>
          <p:nvPr/>
        </p:nvGraphicFramePr>
        <p:xfrm>
          <a:off x="476672" y="2555776"/>
          <a:ext cx="6120680" cy="1800200"/>
        </p:xfrm>
        <a:graphic>
          <a:graphicData uri="http://schemas.openxmlformats.org/drawingml/2006/table">
            <a:tbl>
              <a:tblPr firstRow="1" bandRow="1">
                <a:tableStyleId>{5C22544A-7EE6-4342-B048-85BDC9FD1C3A}</a:tableStyleId>
              </a:tblPr>
              <a:tblGrid>
                <a:gridCol w="3060340"/>
                <a:gridCol w="3060340"/>
              </a:tblGrid>
              <a:tr h="338862">
                <a:tc>
                  <a:txBody>
                    <a:bodyPr/>
                    <a:lstStyle/>
                    <a:p>
                      <a:pPr algn="ctr"/>
                      <a:r>
                        <a:rPr lang="fr-FR" sz="1100" b="1" dirty="0" smtClean="0">
                          <a:solidFill>
                            <a:schemeClr val="tx1"/>
                          </a:solidFill>
                          <a:latin typeface="Comic Sans MS" pitchFamily="66" charset="0"/>
                        </a:rPr>
                        <a:t>Services marchands (privé)</a:t>
                      </a:r>
                      <a:endParaRPr lang="fr-FR" sz="1100" b="1" dirty="0">
                        <a:solidFill>
                          <a:schemeClr val="tx1"/>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100" dirty="0" smtClean="0">
                          <a:solidFill>
                            <a:schemeClr val="tx1"/>
                          </a:solidFill>
                          <a:latin typeface="Comic Sans MS" pitchFamily="66" charset="0"/>
                        </a:rPr>
                        <a:t>Services </a:t>
                      </a:r>
                      <a:r>
                        <a:rPr lang="fr-FR" sz="1100" dirty="0" err="1" smtClean="0">
                          <a:solidFill>
                            <a:schemeClr val="tx1"/>
                          </a:solidFill>
                          <a:latin typeface="Comic Sans MS" pitchFamily="66" charset="0"/>
                        </a:rPr>
                        <a:t>non-marchands</a:t>
                      </a:r>
                      <a:r>
                        <a:rPr lang="fr-FR" sz="1100" dirty="0" smtClean="0">
                          <a:solidFill>
                            <a:schemeClr val="tx1"/>
                          </a:solidFill>
                          <a:latin typeface="Comic Sans MS" pitchFamily="66" charset="0"/>
                        </a:rPr>
                        <a:t> (public)</a:t>
                      </a:r>
                      <a:endParaRPr lang="fr-FR" sz="1100" dirty="0">
                        <a:solidFill>
                          <a:schemeClr val="tx1"/>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61338">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12" name="Image 11" descr="Géop27.jpg"/>
          <p:cNvPicPr>
            <a:picLocks noChangeAspect="1"/>
          </p:cNvPicPr>
          <p:nvPr/>
        </p:nvPicPr>
        <p:blipFill>
          <a:blip r:embed="rId3" cstate="print"/>
          <a:srcRect l="9919" t="27950" r="17502" b="31100"/>
          <a:stretch>
            <a:fillRect/>
          </a:stretch>
        </p:blipFill>
        <p:spPr>
          <a:xfrm>
            <a:off x="1052736" y="5790792"/>
            <a:ext cx="4320480" cy="3353208"/>
          </a:xfrm>
          <a:prstGeom prst="rect">
            <a:avLst/>
          </a:prstGeom>
          <a:ln>
            <a:solidFill>
              <a:schemeClr val="tx1"/>
            </a:solidFill>
          </a:ln>
        </p:spPr>
      </p:pic>
    </p:spTree>
    <p:extLst>
      <p:ext uri="{BB962C8B-B14F-4D97-AF65-F5344CB8AC3E}">
        <p14:creationId xmlns="" xmlns:p14="http://schemas.microsoft.com/office/powerpoint/2010/main" val="904847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1036</Words>
  <Application>Microsoft Office PowerPoint</Application>
  <PresentationFormat>Affichage à l'écran (4:3)</PresentationFormat>
  <Paragraphs>176</Paragraphs>
  <Slides>4</Slides>
  <Notes>1</Notes>
  <HiddenSlides>0</HiddenSlides>
  <MMClips>0</MMClips>
  <ScaleCrop>false</ScaleCrop>
  <HeadingPairs>
    <vt:vector size="4" baseType="variant">
      <vt:variant>
        <vt:lpstr>Thème</vt:lpstr>
      </vt:variant>
      <vt:variant>
        <vt:i4>1</vt:i4>
      </vt:variant>
      <vt:variant>
        <vt:lpstr>Titres des diapositives</vt:lpstr>
      </vt:variant>
      <vt:variant>
        <vt:i4>4</vt:i4>
      </vt:variant>
    </vt:vector>
  </HeadingPairs>
  <TitlesOfParts>
    <vt:vector size="5" baseType="lpstr">
      <vt:lpstr>Thème Office</vt:lpstr>
      <vt:lpstr>Diapositive 1</vt:lpstr>
      <vt:lpstr>Diapositive 2</vt:lpstr>
      <vt:lpstr>Diapositive 3</vt:lpstr>
      <vt:lpstr>Diapositive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Stéphanie</dc:creator>
  <cp:lastModifiedBy>Séverine</cp:lastModifiedBy>
  <cp:revision>23</cp:revision>
  <dcterms:created xsi:type="dcterms:W3CDTF">2012-07-19T19:40:08Z</dcterms:created>
  <dcterms:modified xsi:type="dcterms:W3CDTF">2013-08-31T09:06:51Z</dcterms:modified>
</cp:coreProperties>
</file>